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Lst>
  <p:sldSz cx="6858000" cy="9906000" type="A4"/>
  <p:notesSz cx="992632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A73"/>
    <a:srgbClr val="A90B71"/>
    <a:srgbClr val="E1E2ED"/>
    <a:srgbClr val="A41E10"/>
    <a:srgbClr val="00FF00"/>
    <a:srgbClr val="F06506"/>
    <a:srgbClr val="7E180C"/>
    <a:srgbClr val="F08500"/>
    <a:srgbClr val="020102"/>
    <a:srgbClr val="39B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701" autoAdjust="0"/>
  </p:normalViewPr>
  <p:slideViewPr>
    <p:cSldViewPr snapToGrid="0">
      <p:cViewPr>
        <p:scale>
          <a:sx n="103" d="100"/>
          <a:sy n="103" d="100"/>
        </p:scale>
        <p:origin x="1642" y="-19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8A6613C4-EB8A-4404-944D-27E6617346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168775" y="849313"/>
            <a:ext cx="1589088"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26D74B62-45E8-4E8F-B8C1-683944B586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D74B62-45E8-4E8F-B8C1-683944B586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4"/>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203537-8B6D-4815-9653-3ED972CA496C}" type="slidenum">
              <a:rPr lang="zh-CN" altLang="en-US" smtClean="0"/>
            </a:fld>
            <a:endParaRPr lang="zh-CN" altLang="en-US"/>
          </a:p>
        </p:txBody>
      </p:sp>
      <p:pic>
        <p:nvPicPr>
          <p:cNvPr id="7" name="bg object 66"/>
          <p:cNvPicPr>
            <a:picLocks noChangeAspect="1"/>
          </p:cNvPicPr>
          <p:nvPr userDrawn="1"/>
        </p:nvPicPr>
        <p:blipFill rotWithShape="1">
          <a:blip r:embed="rId2" cstate="print"/>
          <a:srcRect r="48854" b="9463"/>
          <a:stretch>
            <a:fillRect/>
          </a:stretch>
        </p:blipFill>
        <p:spPr>
          <a:xfrm>
            <a:off x="4318827" y="4451052"/>
            <a:ext cx="1016573" cy="17994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7"/>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8"/>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471864"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4"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4"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35F3927-AC90-43A0-B907-3D14969B272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203537-8B6D-4815-9653-3ED972CA496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435F3927-AC90-43A0-B907-3D14969B2723}" type="datetimeFigureOut">
              <a:rPr lang="zh-CN" altLang="en-US" smtClean="0"/>
            </a:fld>
            <a:endParaRPr lang="zh-CN" altLang="en-US"/>
          </a:p>
        </p:txBody>
      </p:sp>
      <p:sp>
        <p:nvSpPr>
          <p:cNvPr id="5" name="Footer Placeholder 4"/>
          <p:cNvSpPr>
            <a:spLocks noGrp="1"/>
          </p:cNvSpPr>
          <p:nvPr>
            <p:ph type="ftr" sz="quarter" idx="3"/>
          </p:nvPr>
        </p:nvSpPr>
        <p:spPr>
          <a:xfrm>
            <a:off x="2271714"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9A203537-8B6D-4815-9653-3ED972CA496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包含 游戏机, 物体, 雨&#10;&#10;描述已自动生成"/>
          <p:cNvPicPr>
            <a:picLocks noChangeAspect="1"/>
          </p:cNvPicPr>
          <p:nvPr/>
        </p:nvPicPr>
        <p:blipFill>
          <a:blip r:embed="rId1">
            <a:alphaModFix amt="26000"/>
            <a:extLst>
              <a:ext uri="{28A0092B-C50C-407E-A947-70E740481C1C}">
                <a14:useLocalDpi xmlns:a14="http://schemas.microsoft.com/office/drawing/2010/main" val="0"/>
              </a:ext>
            </a:extLst>
          </a:blip>
          <a:stretch>
            <a:fillRect/>
          </a:stretch>
        </p:blipFill>
        <p:spPr>
          <a:xfrm rot="16200000">
            <a:off x="2040839" y="1887967"/>
            <a:ext cx="2801100" cy="3929353"/>
          </a:xfrm>
          <a:prstGeom prst="rect">
            <a:avLst/>
          </a:prstGeom>
        </p:spPr>
      </p:pic>
      <p:sp>
        <p:nvSpPr>
          <p:cNvPr id="15" name="矩形 14"/>
          <p:cNvSpPr/>
          <p:nvPr/>
        </p:nvSpPr>
        <p:spPr>
          <a:xfrm>
            <a:off x="2266682" y="819699"/>
            <a:ext cx="2215166" cy="864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组合 70"/>
          <p:cNvGrpSpPr/>
          <p:nvPr/>
        </p:nvGrpSpPr>
        <p:grpSpPr>
          <a:xfrm>
            <a:off x="0" y="4894525"/>
            <a:ext cx="6882777" cy="5076789"/>
            <a:chOff x="0" y="4894525"/>
            <a:chExt cx="6882777" cy="5076789"/>
          </a:xfrm>
        </p:grpSpPr>
        <p:pic>
          <p:nvPicPr>
            <p:cNvPr id="63" name="docshape234"/>
            <p:cNvPicPr>
              <a:picLocks noChangeAspect="1"/>
            </p:cNvPicPr>
            <p:nvPr/>
          </p:nvPicPr>
          <p:blipFill rotWithShape="1">
            <a:blip r:embed="rId2">
              <a:extLst>
                <a:ext uri="{28A0092B-C50C-407E-A947-70E740481C1C}">
                  <a14:useLocalDpi xmlns:a14="http://schemas.microsoft.com/office/drawing/2010/main" val="0"/>
                </a:ext>
              </a:extLst>
            </a:blip>
            <a:srcRect t="54658"/>
            <a:stretch>
              <a:fillRect/>
            </a:stretch>
          </p:blipFill>
          <p:spPr bwMode="auto">
            <a:xfrm>
              <a:off x="0" y="4981378"/>
              <a:ext cx="6882777" cy="49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任意多边形: 形状 69"/>
            <p:cNvSpPr/>
            <p:nvPr/>
          </p:nvSpPr>
          <p:spPr>
            <a:xfrm>
              <a:off x="5102882" y="4894525"/>
              <a:ext cx="436373" cy="226695"/>
            </a:xfrm>
            <a:custGeom>
              <a:avLst/>
              <a:gdLst>
                <a:gd name="connsiteX0" fmla="*/ 11462 w 436373"/>
                <a:gd name="connsiteY0" fmla="*/ 177165 h 226695"/>
                <a:gd name="connsiteX1" fmla="*/ 43847 w 436373"/>
                <a:gd name="connsiteY1" fmla="*/ 179070 h 226695"/>
                <a:gd name="connsiteX2" fmla="*/ 57182 w 436373"/>
                <a:gd name="connsiteY2" fmla="*/ 180975 h 226695"/>
                <a:gd name="connsiteX3" fmla="*/ 87662 w 436373"/>
                <a:gd name="connsiteY3" fmla="*/ 184785 h 226695"/>
                <a:gd name="connsiteX4" fmla="*/ 106712 w 436373"/>
                <a:gd name="connsiteY4" fmla="*/ 190500 h 226695"/>
                <a:gd name="connsiteX5" fmla="*/ 121952 w 436373"/>
                <a:gd name="connsiteY5" fmla="*/ 192405 h 226695"/>
                <a:gd name="connsiteX6" fmla="*/ 131477 w 436373"/>
                <a:gd name="connsiteY6" fmla="*/ 194310 h 226695"/>
                <a:gd name="connsiteX7" fmla="*/ 144812 w 436373"/>
                <a:gd name="connsiteY7" fmla="*/ 196215 h 226695"/>
                <a:gd name="connsiteX8" fmla="*/ 152432 w 436373"/>
                <a:gd name="connsiteY8" fmla="*/ 198120 h 226695"/>
                <a:gd name="connsiteX9" fmla="*/ 179102 w 436373"/>
                <a:gd name="connsiteY9" fmla="*/ 200025 h 226695"/>
                <a:gd name="connsiteX10" fmla="*/ 201962 w 436373"/>
                <a:gd name="connsiteY10" fmla="*/ 203835 h 226695"/>
                <a:gd name="connsiteX11" fmla="*/ 213392 w 436373"/>
                <a:gd name="connsiteY11" fmla="*/ 205740 h 226695"/>
                <a:gd name="connsiteX12" fmla="*/ 222917 w 436373"/>
                <a:gd name="connsiteY12" fmla="*/ 207645 h 226695"/>
                <a:gd name="connsiteX13" fmla="*/ 266732 w 436373"/>
                <a:gd name="connsiteY13" fmla="*/ 211455 h 226695"/>
                <a:gd name="connsiteX14" fmla="*/ 295307 w 436373"/>
                <a:gd name="connsiteY14" fmla="*/ 215265 h 226695"/>
                <a:gd name="connsiteX15" fmla="*/ 306737 w 436373"/>
                <a:gd name="connsiteY15" fmla="*/ 219075 h 226695"/>
                <a:gd name="connsiteX16" fmla="*/ 329597 w 436373"/>
                <a:gd name="connsiteY16" fmla="*/ 222885 h 226695"/>
                <a:gd name="connsiteX17" fmla="*/ 344837 w 436373"/>
                <a:gd name="connsiteY17" fmla="*/ 226695 h 226695"/>
                <a:gd name="connsiteX18" fmla="*/ 356267 w 436373"/>
                <a:gd name="connsiteY18" fmla="*/ 224790 h 226695"/>
                <a:gd name="connsiteX19" fmla="*/ 369602 w 436373"/>
                <a:gd name="connsiteY19" fmla="*/ 217170 h 226695"/>
                <a:gd name="connsiteX20" fmla="*/ 382937 w 436373"/>
                <a:gd name="connsiteY20" fmla="*/ 198120 h 226695"/>
                <a:gd name="connsiteX21" fmla="*/ 390557 w 436373"/>
                <a:gd name="connsiteY21" fmla="*/ 192405 h 226695"/>
                <a:gd name="connsiteX22" fmla="*/ 398177 w 436373"/>
                <a:gd name="connsiteY22" fmla="*/ 180975 h 226695"/>
                <a:gd name="connsiteX23" fmla="*/ 413417 w 436373"/>
                <a:gd name="connsiteY23" fmla="*/ 161925 h 226695"/>
                <a:gd name="connsiteX24" fmla="*/ 422942 w 436373"/>
                <a:gd name="connsiteY24" fmla="*/ 137160 h 226695"/>
                <a:gd name="connsiteX25" fmla="*/ 432467 w 436373"/>
                <a:gd name="connsiteY25" fmla="*/ 108585 h 226695"/>
                <a:gd name="connsiteX26" fmla="*/ 436277 w 436373"/>
                <a:gd name="connsiteY26" fmla="*/ 76200 h 226695"/>
                <a:gd name="connsiteX27" fmla="*/ 434372 w 436373"/>
                <a:gd name="connsiteY27" fmla="*/ 41910 h 226695"/>
                <a:gd name="connsiteX28" fmla="*/ 426752 w 436373"/>
                <a:gd name="connsiteY28" fmla="*/ 36195 h 226695"/>
                <a:gd name="connsiteX29" fmla="*/ 407702 w 436373"/>
                <a:gd name="connsiteY29" fmla="*/ 30480 h 226695"/>
                <a:gd name="connsiteX30" fmla="*/ 361982 w 436373"/>
                <a:gd name="connsiteY30" fmla="*/ 28575 h 226695"/>
                <a:gd name="connsiteX31" fmla="*/ 344837 w 436373"/>
                <a:gd name="connsiteY31" fmla="*/ 24765 h 226695"/>
                <a:gd name="connsiteX32" fmla="*/ 308642 w 436373"/>
                <a:gd name="connsiteY32" fmla="*/ 19050 h 226695"/>
                <a:gd name="connsiteX33" fmla="*/ 281972 w 436373"/>
                <a:gd name="connsiteY33" fmla="*/ 13335 h 226695"/>
                <a:gd name="connsiteX34" fmla="*/ 247682 w 436373"/>
                <a:gd name="connsiteY34" fmla="*/ 9525 h 226695"/>
                <a:gd name="connsiteX35" fmla="*/ 203867 w 436373"/>
                <a:gd name="connsiteY35" fmla="*/ 1905 h 226695"/>
                <a:gd name="connsiteX36" fmla="*/ 188627 w 436373"/>
                <a:gd name="connsiteY36" fmla="*/ 0 h 226695"/>
                <a:gd name="connsiteX37" fmla="*/ 80042 w 436373"/>
                <a:gd name="connsiteY37" fmla="*/ 7620 h 226695"/>
                <a:gd name="connsiteX38" fmla="*/ 57182 w 436373"/>
                <a:gd name="connsiteY38" fmla="*/ 19050 h 226695"/>
                <a:gd name="connsiteX39" fmla="*/ 41942 w 436373"/>
                <a:gd name="connsiteY39" fmla="*/ 28575 h 226695"/>
                <a:gd name="connsiteX40" fmla="*/ 36227 w 436373"/>
                <a:gd name="connsiteY40" fmla="*/ 34290 h 226695"/>
                <a:gd name="connsiteX41" fmla="*/ 26702 w 436373"/>
                <a:gd name="connsiteY41" fmla="*/ 41910 h 226695"/>
                <a:gd name="connsiteX42" fmla="*/ 15272 w 436373"/>
                <a:gd name="connsiteY42" fmla="*/ 85725 h 226695"/>
                <a:gd name="connsiteX43" fmla="*/ 5747 w 436373"/>
                <a:gd name="connsiteY43" fmla="*/ 118110 h 226695"/>
                <a:gd name="connsiteX44" fmla="*/ 1937 w 436373"/>
                <a:gd name="connsiteY44" fmla="*/ 142875 h 226695"/>
                <a:gd name="connsiteX45" fmla="*/ 32 w 436373"/>
                <a:gd name="connsiteY45" fmla="*/ 150495 h 226695"/>
                <a:gd name="connsiteX46" fmla="*/ 11462 w 436373"/>
                <a:gd name="connsiteY46" fmla="*/ 17716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6373" h="226695">
                  <a:moveTo>
                    <a:pt x="11462" y="177165"/>
                  </a:moveTo>
                  <a:cubicBezTo>
                    <a:pt x="18765" y="181928"/>
                    <a:pt x="33071" y="178172"/>
                    <a:pt x="43847" y="179070"/>
                  </a:cubicBezTo>
                  <a:cubicBezTo>
                    <a:pt x="48322" y="179443"/>
                    <a:pt x="52730" y="180394"/>
                    <a:pt x="57182" y="180975"/>
                  </a:cubicBezTo>
                  <a:lnTo>
                    <a:pt x="87662" y="184785"/>
                  </a:lnTo>
                  <a:cubicBezTo>
                    <a:pt x="94012" y="186690"/>
                    <a:pt x="100240" y="189062"/>
                    <a:pt x="106712" y="190500"/>
                  </a:cubicBezTo>
                  <a:cubicBezTo>
                    <a:pt x="111710" y="191611"/>
                    <a:pt x="116892" y="191627"/>
                    <a:pt x="121952" y="192405"/>
                  </a:cubicBezTo>
                  <a:cubicBezTo>
                    <a:pt x="125152" y="192897"/>
                    <a:pt x="128283" y="193778"/>
                    <a:pt x="131477" y="194310"/>
                  </a:cubicBezTo>
                  <a:cubicBezTo>
                    <a:pt x="135906" y="195048"/>
                    <a:pt x="140394" y="195412"/>
                    <a:pt x="144812" y="196215"/>
                  </a:cubicBezTo>
                  <a:cubicBezTo>
                    <a:pt x="147388" y="196683"/>
                    <a:pt x="149830" y="197831"/>
                    <a:pt x="152432" y="198120"/>
                  </a:cubicBezTo>
                  <a:cubicBezTo>
                    <a:pt x="161290" y="199104"/>
                    <a:pt x="170212" y="199390"/>
                    <a:pt x="179102" y="200025"/>
                  </a:cubicBezTo>
                  <a:cubicBezTo>
                    <a:pt x="193209" y="203552"/>
                    <a:pt x="181151" y="200862"/>
                    <a:pt x="201962" y="203835"/>
                  </a:cubicBezTo>
                  <a:cubicBezTo>
                    <a:pt x="205786" y="204381"/>
                    <a:pt x="209592" y="205049"/>
                    <a:pt x="213392" y="205740"/>
                  </a:cubicBezTo>
                  <a:cubicBezTo>
                    <a:pt x="216578" y="206319"/>
                    <a:pt x="219698" y="207300"/>
                    <a:pt x="222917" y="207645"/>
                  </a:cubicBezTo>
                  <a:cubicBezTo>
                    <a:pt x="237494" y="209207"/>
                    <a:pt x="252271" y="209045"/>
                    <a:pt x="266732" y="211455"/>
                  </a:cubicBezTo>
                  <a:cubicBezTo>
                    <a:pt x="283834" y="214305"/>
                    <a:pt x="274323" y="212933"/>
                    <a:pt x="295307" y="215265"/>
                  </a:cubicBezTo>
                  <a:cubicBezTo>
                    <a:pt x="299117" y="216535"/>
                    <a:pt x="302817" y="218204"/>
                    <a:pt x="306737" y="219075"/>
                  </a:cubicBezTo>
                  <a:cubicBezTo>
                    <a:pt x="314278" y="220751"/>
                    <a:pt x="322103" y="221011"/>
                    <a:pt x="329597" y="222885"/>
                  </a:cubicBezTo>
                  <a:lnTo>
                    <a:pt x="344837" y="226695"/>
                  </a:lnTo>
                  <a:cubicBezTo>
                    <a:pt x="348647" y="226060"/>
                    <a:pt x="352567" y="225900"/>
                    <a:pt x="356267" y="224790"/>
                  </a:cubicBezTo>
                  <a:cubicBezTo>
                    <a:pt x="358401" y="224150"/>
                    <a:pt x="367598" y="219174"/>
                    <a:pt x="369602" y="217170"/>
                  </a:cubicBezTo>
                  <a:cubicBezTo>
                    <a:pt x="375012" y="211760"/>
                    <a:pt x="377958" y="203721"/>
                    <a:pt x="382937" y="198120"/>
                  </a:cubicBezTo>
                  <a:cubicBezTo>
                    <a:pt x="385046" y="195747"/>
                    <a:pt x="388448" y="194778"/>
                    <a:pt x="390557" y="192405"/>
                  </a:cubicBezTo>
                  <a:cubicBezTo>
                    <a:pt x="393599" y="188983"/>
                    <a:pt x="395430" y="184638"/>
                    <a:pt x="398177" y="180975"/>
                  </a:cubicBezTo>
                  <a:cubicBezTo>
                    <a:pt x="403056" y="174469"/>
                    <a:pt x="410214" y="169399"/>
                    <a:pt x="413417" y="161925"/>
                  </a:cubicBezTo>
                  <a:cubicBezTo>
                    <a:pt x="418303" y="150524"/>
                    <a:pt x="419605" y="148506"/>
                    <a:pt x="422942" y="137160"/>
                  </a:cubicBezTo>
                  <a:cubicBezTo>
                    <a:pt x="430635" y="111003"/>
                    <a:pt x="424936" y="123646"/>
                    <a:pt x="432467" y="108585"/>
                  </a:cubicBezTo>
                  <a:cubicBezTo>
                    <a:pt x="434283" y="97687"/>
                    <a:pt x="436277" y="87473"/>
                    <a:pt x="436277" y="76200"/>
                  </a:cubicBezTo>
                  <a:cubicBezTo>
                    <a:pt x="436277" y="64752"/>
                    <a:pt x="437024" y="53046"/>
                    <a:pt x="434372" y="41910"/>
                  </a:cubicBezTo>
                  <a:cubicBezTo>
                    <a:pt x="433637" y="38821"/>
                    <a:pt x="429444" y="37878"/>
                    <a:pt x="426752" y="36195"/>
                  </a:cubicBezTo>
                  <a:cubicBezTo>
                    <a:pt x="420031" y="31994"/>
                    <a:pt x="416012" y="31034"/>
                    <a:pt x="407702" y="30480"/>
                  </a:cubicBezTo>
                  <a:cubicBezTo>
                    <a:pt x="392483" y="29465"/>
                    <a:pt x="377222" y="29210"/>
                    <a:pt x="361982" y="28575"/>
                  </a:cubicBezTo>
                  <a:cubicBezTo>
                    <a:pt x="356267" y="27305"/>
                    <a:pt x="350600" y="25794"/>
                    <a:pt x="344837" y="24765"/>
                  </a:cubicBezTo>
                  <a:cubicBezTo>
                    <a:pt x="332813" y="22618"/>
                    <a:pt x="320585" y="21609"/>
                    <a:pt x="308642" y="19050"/>
                  </a:cubicBezTo>
                  <a:cubicBezTo>
                    <a:pt x="299752" y="17145"/>
                    <a:pt x="291008" y="14339"/>
                    <a:pt x="281972" y="13335"/>
                  </a:cubicBezTo>
                  <a:lnTo>
                    <a:pt x="247682" y="9525"/>
                  </a:lnTo>
                  <a:cubicBezTo>
                    <a:pt x="205948" y="4140"/>
                    <a:pt x="239301" y="7811"/>
                    <a:pt x="203867" y="1905"/>
                  </a:cubicBezTo>
                  <a:cubicBezTo>
                    <a:pt x="198817" y="1063"/>
                    <a:pt x="193707" y="635"/>
                    <a:pt x="188627" y="0"/>
                  </a:cubicBezTo>
                  <a:cubicBezTo>
                    <a:pt x="152432" y="2540"/>
                    <a:pt x="116168" y="4233"/>
                    <a:pt x="80042" y="7620"/>
                  </a:cubicBezTo>
                  <a:cubicBezTo>
                    <a:pt x="65641" y="8970"/>
                    <a:pt x="67816" y="11688"/>
                    <a:pt x="57182" y="19050"/>
                  </a:cubicBezTo>
                  <a:cubicBezTo>
                    <a:pt x="52257" y="22460"/>
                    <a:pt x="46787" y="25052"/>
                    <a:pt x="41942" y="28575"/>
                  </a:cubicBezTo>
                  <a:cubicBezTo>
                    <a:pt x="39763" y="30160"/>
                    <a:pt x="38254" y="32516"/>
                    <a:pt x="36227" y="34290"/>
                  </a:cubicBezTo>
                  <a:cubicBezTo>
                    <a:pt x="33167" y="36967"/>
                    <a:pt x="29877" y="39370"/>
                    <a:pt x="26702" y="41910"/>
                  </a:cubicBezTo>
                  <a:cubicBezTo>
                    <a:pt x="13929" y="80229"/>
                    <a:pt x="28562" y="34226"/>
                    <a:pt x="15272" y="85725"/>
                  </a:cubicBezTo>
                  <a:cubicBezTo>
                    <a:pt x="12460" y="96620"/>
                    <a:pt x="5747" y="118110"/>
                    <a:pt x="5747" y="118110"/>
                  </a:cubicBezTo>
                  <a:cubicBezTo>
                    <a:pt x="4097" y="131306"/>
                    <a:pt x="4430" y="131654"/>
                    <a:pt x="1937" y="142875"/>
                  </a:cubicBezTo>
                  <a:cubicBezTo>
                    <a:pt x="1369" y="145431"/>
                    <a:pt x="206" y="147883"/>
                    <a:pt x="32" y="150495"/>
                  </a:cubicBezTo>
                  <a:cubicBezTo>
                    <a:pt x="-433" y="157465"/>
                    <a:pt x="4159" y="172402"/>
                    <a:pt x="11462" y="177165"/>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docshape235"/>
          <p:cNvSpPr>
            <a:spLocks noChangeAspect="1" noEditPoints="1" noChangeArrowheads="1" noChangeShapeType="1" noTextEdit="1"/>
          </p:cNvSpPr>
          <p:nvPr/>
        </p:nvSpPr>
        <p:spPr bwMode="auto">
          <a:xfrm>
            <a:off x="0" y="5456336"/>
            <a:ext cx="6882777" cy="4514978"/>
          </a:xfrm>
          <a:prstGeom prst="rect">
            <a:avLst/>
          </a:prstGeom>
          <a:solidFill>
            <a:srgbClr val="000000">
              <a:alpha val="49000"/>
            </a:srgbClr>
          </a:solidFill>
          <a:ln>
            <a:noFill/>
          </a:ln>
        </p:spPr>
        <p:txBody>
          <a:bodyPr rot="0" vert="horz" wrap="square" lIns="91440" tIns="45720" rIns="91440" bIns="45720" anchor="t" anchorCtr="0" upright="1">
            <a:noAutofit/>
          </a:bodyPr>
          <a:lstStyle/>
          <a:p>
            <a:endParaRPr lang="zh-CN" altLang="en-US"/>
          </a:p>
        </p:txBody>
      </p:sp>
      <p:sp>
        <p:nvSpPr>
          <p:cNvPr id="3" name="文本框 2"/>
          <p:cNvSpPr txBox="1"/>
          <p:nvPr/>
        </p:nvSpPr>
        <p:spPr>
          <a:xfrm>
            <a:off x="257997" y="5465013"/>
            <a:ext cx="6292872" cy="2924810"/>
          </a:xfrm>
          <a:prstGeom prst="rect">
            <a:avLst/>
          </a:prstGeom>
          <a:noFill/>
        </p:spPr>
        <p:txBody>
          <a:bodyPr wrap="square" rtlCol="0">
            <a:noAutofit/>
          </a:bodyPr>
          <a:lstStyle/>
          <a:p>
            <a:pPr algn="ctr">
              <a:lnSpc>
                <a:spcPct val="125000"/>
              </a:lnSpc>
              <a:spcAft>
                <a:spcPts val="300"/>
              </a:spcAft>
              <a:defRPr/>
            </a:pPr>
            <a:r>
              <a:rPr lang="zh-CN" altLang="en-US" sz="1400" b="1" dirty="0">
                <a:solidFill>
                  <a:srgbClr val="F06506"/>
                </a:solidFill>
                <a:latin typeface="微软雅黑" panose="020B0503020204020204" charset="-122"/>
                <a:ea typeface="微软雅黑" panose="020B0503020204020204" charset="-122"/>
                <a:cs typeface="微软雅黑" panose="020B0503020204020204" charset="-122"/>
                <a:sym typeface="+mn-ea"/>
              </a:rPr>
              <a:t>技术优势</a:t>
            </a:r>
            <a:endParaRPr lang="en-US" altLang="zh-CN" sz="1400" b="1" dirty="0">
              <a:solidFill>
                <a:srgbClr val="F06506"/>
              </a:solidFill>
              <a:latin typeface="微软雅黑" panose="020B0503020204020204" charset="-122"/>
              <a:ea typeface="微软雅黑" panose="020B0503020204020204" charset="-122"/>
              <a:cs typeface="微软雅黑" panose="020B0503020204020204" charset="-122"/>
              <a:sym typeface="+mn-ea"/>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Borealis</a:t>
            </a:r>
            <a:r>
              <a:rPr lang="zh-CN" altLang="en-US" sz="1200" baseline="30000" dirty="0">
                <a:solidFill>
                  <a:schemeClr val="bg1"/>
                </a:solidFill>
                <a:latin typeface="微软雅黑" panose="020B0503020204020204" charset="-122"/>
                <a:ea typeface="微软雅黑" panose="020B0503020204020204" charset="-122"/>
                <a:cs typeface="微软雅黑" panose="020B0503020204020204" charset="-122"/>
                <a:sym typeface="+mn-ea"/>
              </a:rPr>
              <a:t>TM</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匀光照明： 专利匀光照明技术</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 — </a:t>
            </a:r>
            <a:r>
              <a:rPr lang="zh-CN" altLang="en-US" sz="1200" i="1" dirty="0">
                <a:solidFill>
                  <a:srgbClr val="00FF00"/>
                </a:solidFill>
                <a:latin typeface="微软雅黑" panose="020B0503020204020204" charset="-122"/>
                <a:ea typeface="微软雅黑" panose="020B0503020204020204" charset="-122"/>
                <a:cs typeface="微软雅黑" panose="020B0503020204020204" charset="-122"/>
                <a:sym typeface="+mn-ea"/>
              </a:rPr>
              <a:t>大组织无痕拼接 </a:t>
            </a:r>
            <a:r>
              <a:rPr lang="en-US" altLang="zh-CN" sz="1200" i="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i="1" dirty="0">
                <a:solidFill>
                  <a:schemeClr val="bg1"/>
                </a:solidFill>
                <a:latin typeface="微软雅黑" panose="020B0503020204020204" charset="-122"/>
                <a:ea typeface="微软雅黑" panose="020B0503020204020204" charset="-122"/>
                <a:cs typeface="微软雅黑" panose="020B0503020204020204" charset="-122"/>
                <a:sym typeface="+mn-ea"/>
              </a:rPr>
              <a:t>定量更精准</a:t>
            </a:r>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优化的微透镜双转盘： 高速 </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rgbClr val="00FF00"/>
                </a:solidFill>
                <a:latin typeface="微软雅黑" panose="020B0503020204020204" charset="-122"/>
                <a:ea typeface="微软雅黑" panose="020B0503020204020204" charset="-122"/>
                <a:cs typeface="微软雅黑" panose="020B0503020204020204" charset="-122"/>
                <a:sym typeface="+mn-ea"/>
              </a:rPr>
              <a:t>以超快的成像速度高效获取</a:t>
            </a:r>
            <a:r>
              <a:rPr lang="en-US" altLang="zh-CN" sz="1200" dirty="0">
                <a:solidFill>
                  <a:srgbClr val="00FF00"/>
                </a:solidFill>
                <a:latin typeface="微软雅黑" panose="020B0503020204020204" charset="-122"/>
                <a:ea typeface="微软雅黑" panose="020B0503020204020204" charset="-122"/>
                <a:cs typeface="微软雅黑" panose="020B0503020204020204" charset="-122"/>
                <a:sym typeface="+mn-ea"/>
              </a:rPr>
              <a:t>3D/</a:t>
            </a:r>
            <a:r>
              <a:rPr lang="zh-CN" altLang="en-US" sz="1200" dirty="0">
                <a:solidFill>
                  <a:srgbClr val="00FF00"/>
                </a:solidFill>
                <a:latin typeface="微软雅黑" panose="020B0503020204020204" charset="-122"/>
                <a:ea typeface="微软雅黑" panose="020B0503020204020204" charset="-122"/>
                <a:cs typeface="微软雅黑" panose="020B0503020204020204" charset="-122"/>
                <a:sym typeface="+mn-ea"/>
              </a:rPr>
              <a:t>实时图像</a:t>
            </a:r>
            <a:endParaRPr lang="en-US" altLang="zh-CN" sz="1200" dirty="0">
              <a:solidFill>
                <a:srgbClr val="00FF00"/>
              </a:solidFill>
              <a:latin typeface="微软雅黑" panose="020B0503020204020204" charset="-122"/>
              <a:ea typeface="微软雅黑" panose="020B0503020204020204" charset="-122"/>
              <a:cs typeface="微软雅黑" panose="020B0503020204020204" charset="-122"/>
              <a:sym typeface="+mn-ea"/>
            </a:endParaRPr>
          </a:p>
          <a:p>
            <a:pPr marL="683895" lvl="1">
              <a:lnSpc>
                <a:spcPct val="125000"/>
              </a:lnSpc>
              <a:defRPr/>
            </a:pP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高信噪比 </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i="1" dirty="0">
                <a:solidFill>
                  <a:schemeClr val="bg1"/>
                </a:solidFill>
                <a:latin typeface="微软雅黑" panose="020B0503020204020204" charset="-122"/>
                <a:ea typeface="微软雅黑" panose="020B0503020204020204" charset="-122"/>
                <a:cs typeface="微软雅黑" panose="020B0503020204020204" charset="-122"/>
                <a:sym typeface="+mn-ea"/>
              </a:rPr>
              <a:t>高清洞察各类生物样本细节</a:t>
            </a:r>
            <a:endParaRPr lang="en-US" altLang="zh-CN" sz="1200" i="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超灵敏</a:t>
            </a:r>
            <a:r>
              <a:rPr lang="en-US" altLang="zh-CN" sz="1200" dirty="0" err="1">
                <a:solidFill>
                  <a:schemeClr val="bg1"/>
                </a:solidFill>
                <a:latin typeface="微软雅黑" panose="020B0503020204020204" charset="-122"/>
                <a:ea typeface="微软雅黑" panose="020B0503020204020204" charset="-122"/>
                <a:cs typeface="微软雅黑" panose="020B0503020204020204" charset="-122"/>
                <a:sym typeface="+mn-ea"/>
              </a:rPr>
              <a:t>sCMOS</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检测器：高灵敏度 </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i="1" dirty="0">
                <a:solidFill>
                  <a:srgbClr val="00FF00"/>
                </a:solidFill>
                <a:latin typeface="微软雅黑" panose="020B0503020204020204" charset="-122"/>
                <a:ea typeface="微软雅黑" panose="020B0503020204020204" charset="-122"/>
                <a:cs typeface="微软雅黑" panose="020B0503020204020204" charset="-122"/>
                <a:sym typeface="+mn-ea"/>
              </a:rPr>
              <a:t>弱光成像无忧</a:t>
            </a:r>
            <a:endParaRPr lang="en-US" altLang="zh-CN" sz="1200" i="1" dirty="0">
              <a:solidFill>
                <a:srgbClr val="00FF00"/>
              </a:solidFill>
              <a:latin typeface="微软雅黑" panose="020B0503020204020204" charset="-122"/>
              <a:ea typeface="微软雅黑" panose="020B0503020204020204" charset="-122"/>
              <a:cs typeface="微软雅黑" panose="020B0503020204020204" charset="-122"/>
              <a:sym typeface="+mn-ea"/>
            </a:endParaRPr>
          </a:p>
          <a:p>
            <a:pPr marL="226695">
              <a:lnSpc>
                <a:spcPct val="125000"/>
              </a:lnSpc>
              <a:defRPr/>
            </a:pPr>
            <a:r>
              <a:rPr lang="en-US" altLang="zh-CN" sz="1200" dirty="0">
                <a:solidFill>
                  <a:srgbClr val="00FF00"/>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  高动态范围 </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i="1" dirty="0">
                <a:solidFill>
                  <a:srgbClr val="00FF00"/>
                </a:solidFill>
                <a:latin typeface="微软雅黑" panose="020B0503020204020204" charset="-122"/>
                <a:ea typeface="微软雅黑" panose="020B0503020204020204" charset="-122"/>
                <a:cs typeface="微软雅黑" panose="020B0503020204020204" charset="-122"/>
                <a:sym typeface="+mn-ea"/>
              </a:rPr>
              <a:t>兼顾强弱信号同时存在的复杂样品</a:t>
            </a:r>
            <a:endParaRPr lang="en-US" altLang="zh-CN" sz="1200" i="1" dirty="0">
              <a:solidFill>
                <a:srgbClr val="00FF00"/>
              </a:solidFill>
              <a:latin typeface="微软雅黑" panose="020B0503020204020204" charset="-122"/>
              <a:ea typeface="微软雅黑" panose="020B0503020204020204" charset="-122"/>
              <a:cs typeface="微软雅黑" panose="020B0503020204020204" charset="-122"/>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高功率多模光纤照明 ：低光毒性和光漂白</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i="1" dirty="0">
                <a:solidFill>
                  <a:srgbClr val="00FF00"/>
                </a:solidFill>
                <a:latin typeface="微软雅黑" panose="020B0503020204020204" charset="-122"/>
                <a:ea typeface="微软雅黑" panose="020B0503020204020204" charset="-122"/>
                <a:cs typeface="微软雅黑" panose="020B0503020204020204" charset="-122"/>
                <a:sym typeface="+mn-ea"/>
              </a:rPr>
              <a:t>活细胞</a:t>
            </a:r>
            <a:r>
              <a:rPr lang="en-US" altLang="zh-CN" sz="1200" i="1" dirty="0">
                <a:solidFill>
                  <a:srgbClr val="00FF00"/>
                </a:solidFill>
                <a:latin typeface="微软雅黑" panose="020B0503020204020204" charset="-122"/>
                <a:ea typeface="微软雅黑" panose="020B0503020204020204" charset="-122"/>
                <a:cs typeface="微软雅黑" panose="020B0503020204020204" charset="-122"/>
                <a:sym typeface="+mn-ea"/>
              </a:rPr>
              <a:t>/</a:t>
            </a:r>
            <a:r>
              <a:rPr lang="zh-CN" altLang="en-US" sz="1200" i="1" dirty="0">
                <a:solidFill>
                  <a:srgbClr val="00FF00"/>
                </a:solidFill>
                <a:latin typeface="微软雅黑" panose="020B0503020204020204" charset="-122"/>
                <a:ea typeface="微软雅黑" panose="020B0503020204020204" charset="-122"/>
                <a:cs typeface="微软雅黑" panose="020B0503020204020204" charset="-122"/>
                <a:sym typeface="+mn-ea"/>
              </a:rPr>
              <a:t>易漂白样品友好</a:t>
            </a:r>
            <a:endParaRPr lang="en-US" altLang="zh-CN" sz="1200" i="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226695">
              <a:lnSpc>
                <a:spcPct val="125000"/>
              </a:lnSpc>
              <a:defRPr/>
            </a:pPr>
            <a:r>
              <a:rPr lang="en-US" altLang="zh-CN" sz="1200" i="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功率大小灵活可调 </a:t>
            </a:r>
            <a:r>
              <a:rPr lang="en-US" altLang="zh-CN" sz="1200" i="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i="1" dirty="0">
                <a:solidFill>
                  <a:schemeClr val="bg1"/>
                </a:solidFill>
                <a:latin typeface="微软雅黑" panose="020B0503020204020204" charset="-122"/>
                <a:ea typeface="微软雅黑" panose="020B0503020204020204" charset="-122"/>
                <a:cs typeface="微软雅黑" panose="020B0503020204020204" charset="-122"/>
                <a:sym typeface="+mn-ea"/>
              </a:rPr>
              <a:t>兼顾常规及复杂样品成像需求</a:t>
            </a:r>
            <a:endParaRPr lang="en-US" altLang="zh-CN" sz="1200" i="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0" lvl="6" algn="ctr">
              <a:lnSpc>
                <a:spcPct val="125000"/>
              </a:lnSpc>
              <a:defRPr/>
            </a:pPr>
            <a:endParaRPr lang="en-US" altLang="zh-CN" sz="12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0" lvl="6" algn="ctr">
              <a:lnSpc>
                <a:spcPct val="125000"/>
              </a:lnSpc>
              <a:spcAft>
                <a:spcPts val="300"/>
              </a:spcAft>
              <a:defRPr/>
            </a:pPr>
            <a:r>
              <a:rPr lang="zh-CN" altLang="en-US" sz="1400" b="1" dirty="0">
                <a:solidFill>
                  <a:srgbClr val="F06506"/>
                </a:solidFill>
                <a:latin typeface="微软雅黑" panose="020B0503020204020204" charset="-122"/>
                <a:ea typeface="微软雅黑" panose="020B0503020204020204" charset="-122"/>
                <a:cs typeface="微软雅黑" panose="020B0503020204020204" charset="-122"/>
                <a:sym typeface="+mn-ea"/>
              </a:rPr>
              <a:t>基础配置</a:t>
            </a:r>
            <a:endParaRPr lang="en-US" altLang="zh-CN" sz="1400" b="1" dirty="0">
              <a:solidFill>
                <a:srgbClr val="F06506"/>
              </a:solidFill>
              <a:latin typeface="微软雅黑" panose="020B0503020204020204" charset="-122"/>
              <a:ea typeface="微软雅黑" panose="020B0503020204020204" charset="-122"/>
              <a:cs typeface="微软雅黑" panose="020B0503020204020204" charset="-122"/>
              <a:sym typeface="+mn-ea"/>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高功率的</a:t>
            </a:r>
            <a:r>
              <a:rPr lang="zh-CN" altLang="en-US" sz="10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4</a:t>
            </a:r>
            <a:r>
              <a:rPr lang="en-US" altLang="zh-CN" sz="8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固态激光：配备 </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405/488/561/640 </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四固态激光 ，支持多通道成像</a:t>
            </a:r>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不同规格的物镜配置：配备</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10x/20x/40x Air</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60x Water</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 100x Oil</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物镜</a:t>
            </a:r>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多种成像模式于一体： </a:t>
            </a:r>
            <a:r>
              <a:rPr lang="zh-CN" altLang="en-US" sz="1200" dirty="0">
                <a:solidFill>
                  <a:srgbClr val="00FF00"/>
                </a:solidFill>
                <a:latin typeface="微软雅黑" panose="020B0503020204020204" charset="-122"/>
                <a:ea typeface="微软雅黑" panose="020B0503020204020204" charset="-122"/>
                <a:cs typeface="微软雅黑" panose="020B0503020204020204" charset="-122"/>
                <a:sym typeface="+mn-ea"/>
              </a:rPr>
              <a:t>支持转盘共聚焦、宽场、超高分辨、明场及</a:t>
            </a:r>
            <a:r>
              <a:rPr lang="en-US" altLang="zh-CN" sz="1200" dirty="0">
                <a:solidFill>
                  <a:srgbClr val="00FF00"/>
                </a:solidFill>
                <a:latin typeface="微软雅黑" panose="020B0503020204020204" charset="-122"/>
                <a:ea typeface="微软雅黑" panose="020B0503020204020204" charset="-122"/>
                <a:cs typeface="微软雅黑" panose="020B0503020204020204" charset="-122"/>
                <a:sym typeface="+mn-ea"/>
              </a:rPr>
              <a:t>DIC</a:t>
            </a:r>
            <a:r>
              <a:rPr lang="zh-CN" altLang="en-US" sz="1200" dirty="0">
                <a:solidFill>
                  <a:srgbClr val="00FF00"/>
                </a:solidFill>
                <a:latin typeface="微软雅黑" panose="020B0503020204020204" charset="-122"/>
                <a:ea typeface="微软雅黑" panose="020B0503020204020204" charset="-122"/>
                <a:cs typeface="微软雅黑" panose="020B0503020204020204" charset="-122"/>
                <a:sym typeface="+mn-ea"/>
              </a:rPr>
              <a:t>多模态成像</a:t>
            </a:r>
            <a:endParaRPr lang="en-US" altLang="zh-CN" sz="1200" dirty="0">
              <a:solidFill>
                <a:srgbClr val="00FF00"/>
              </a:solidFill>
              <a:latin typeface="微软雅黑" panose="020B0503020204020204" charset="-122"/>
              <a:ea typeface="微软雅黑" panose="020B0503020204020204" charset="-122"/>
              <a:cs typeface="微软雅黑" panose="020B0503020204020204" charset="-122"/>
              <a:sym typeface="+mn-ea"/>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多种样品培养</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制样耗材：支持细胞爬片、</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rPr>
              <a:t>35/60mm</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细胞培养皿、多孔板及腔室等</a:t>
            </a:r>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rPr>
              <a:t>简单易用的采集软件：</a:t>
            </a:r>
            <a:r>
              <a:rPr lang="zh-CN" altLang="en-US" sz="1200" dirty="0">
                <a:solidFill>
                  <a:srgbClr val="00FF00"/>
                </a:solidFill>
                <a:latin typeface="微软雅黑" panose="020B0503020204020204" charset="-122"/>
                <a:ea typeface="微软雅黑" panose="020B0503020204020204" charset="-122"/>
                <a:cs typeface="微软雅黑" panose="020B0503020204020204" charset="-122"/>
                <a:sym typeface="+mn-ea"/>
              </a:rPr>
              <a:t>支持长时程、</a:t>
            </a:r>
            <a:r>
              <a:rPr lang="en-US" altLang="zh-CN" sz="1200" dirty="0">
                <a:solidFill>
                  <a:srgbClr val="00FF00"/>
                </a:solidFill>
                <a:latin typeface="微软雅黑" panose="020B0503020204020204" charset="-122"/>
                <a:ea typeface="微软雅黑" panose="020B0503020204020204" charset="-122"/>
                <a:cs typeface="微软雅黑" panose="020B0503020204020204" charset="-122"/>
                <a:sym typeface="+mn-ea"/>
              </a:rPr>
              <a:t>3D</a:t>
            </a:r>
            <a:r>
              <a:rPr lang="zh-CN" altLang="en-US" sz="1200" dirty="0">
                <a:solidFill>
                  <a:srgbClr val="00FF00"/>
                </a:solidFill>
                <a:latin typeface="微软雅黑" panose="020B0503020204020204" charset="-122"/>
                <a:ea typeface="微软雅黑" panose="020B0503020204020204" charset="-122"/>
                <a:cs typeface="微软雅黑" panose="020B0503020204020204" charset="-122"/>
                <a:sym typeface="+mn-ea"/>
              </a:rPr>
              <a:t>厚样本、超高分辨、多位置、大视野成像</a:t>
            </a:r>
            <a:endParaRPr lang="en-US" altLang="zh-CN" sz="1200" dirty="0">
              <a:solidFill>
                <a:srgbClr val="00FF00"/>
              </a:solidFill>
              <a:latin typeface="微软雅黑" panose="020B0503020204020204" charset="-122"/>
              <a:ea typeface="微软雅黑" panose="020B0503020204020204" charset="-122"/>
              <a:cs typeface="微软雅黑" panose="020B0503020204020204" charset="-122"/>
              <a:sym typeface="+mn-ea"/>
            </a:endParaRPr>
          </a:p>
          <a:p>
            <a:pPr marL="226695">
              <a:lnSpc>
                <a:spcPct val="125000"/>
              </a:lnSpc>
              <a:defRPr/>
            </a:pPr>
            <a:r>
              <a:rPr lang="en-US" altLang="zh-CN" sz="1200" dirty="0">
                <a:solidFill>
                  <a:srgbClr val="00FF00"/>
                </a:solidFill>
                <a:latin typeface="Noto Sans SC" panose="020B0200000000000000" pitchFamily="34" charset="-122"/>
                <a:ea typeface="Noto Sans SC" panose="020B0200000000000000" pitchFamily="34" charset="-122"/>
                <a:cs typeface="Noto Sans CJK SC Regular" panose="020B0500000000000000" charset="-122"/>
              </a:rPr>
              <a:t>			                    </a:t>
            </a:r>
            <a:r>
              <a:rPr lang="zh-CN" altLang="en-US" sz="1200" dirty="0">
                <a:solidFill>
                  <a:srgbClr val="00FF00"/>
                </a:solidFill>
                <a:latin typeface="Noto Sans SC" panose="020B0200000000000000" pitchFamily="34" charset="-122"/>
                <a:ea typeface="Noto Sans SC" panose="020B0200000000000000" pitchFamily="34" charset="-122"/>
                <a:cs typeface="Noto Sans CJK SC Regular" panose="020B0500000000000000" charset="-122"/>
              </a:rPr>
              <a:t>一键3D重构、</a:t>
            </a:r>
            <a:r>
              <a:rPr lang="en-US" altLang="zh-CN" sz="1200" dirty="0" err="1">
                <a:solidFill>
                  <a:srgbClr val="00FF00"/>
                </a:solidFill>
                <a:latin typeface="Noto Sans SC" panose="020B0200000000000000" pitchFamily="34" charset="-122"/>
                <a:ea typeface="Noto Sans SC" panose="020B0200000000000000" pitchFamily="34" charset="-122"/>
                <a:cs typeface="Noto Sans CJK SC Regular" panose="020B0500000000000000" charset="-122"/>
              </a:rPr>
              <a:t>ClearView</a:t>
            </a:r>
            <a:r>
              <a:rPr lang="zh-CN" altLang="en-US" sz="1200" dirty="0">
                <a:solidFill>
                  <a:srgbClr val="00FF00"/>
                </a:solidFill>
                <a:latin typeface="Noto Sans SC" panose="020B0200000000000000" pitchFamily="34" charset="-122"/>
                <a:ea typeface="Noto Sans SC" panose="020B0200000000000000" pitchFamily="34" charset="-122"/>
                <a:cs typeface="Noto Sans CJK SC Regular" panose="020B0500000000000000" charset="-122"/>
              </a:rPr>
              <a:t>反卷积、拼接处理</a:t>
            </a:r>
            <a:endParaRPr lang="en-US" altLang="zh-CN" sz="1200" dirty="0">
              <a:solidFill>
                <a:srgbClr val="00FF00"/>
              </a:solidFill>
              <a:latin typeface="微软雅黑" panose="020B0503020204020204" charset="-122"/>
              <a:ea typeface="微软雅黑" panose="020B0503020204020204" charset="-122"/>
              <a:cs typeface="微软雅黑" panose="020B0503020204020204" charset="-122"/>
              <a:sym typeface="+mn-ea"/>
            </a:endParaRPr>
          </a:p>
          <a:p>
            <a:pPr marL="514350" indent="-287655">
              <a:lnSpc>
                <a:spcPct val="125000"/>
              </a:lnSpc>
              <a:buFont typeface="Wingdings" panose="05000000000000000000" pitchFamily="2" charset="2"/>
              <a:buChar char="ü"/>
              <a:defRPr/>
            </a:pPr>
            <a:r>
              <a:rPr lang="zh-CN" altLang="en-US"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适用的成像应用领域：细胞生物学</a:t>
            </a:r>
            <a:r>
              <a:rPr lang="en-US" altLang="zh-CN"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a:t>
            </a:r>
            <a:r>
              <a:rPr lang="zh-CN" altLang="en-US"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发育生物学</a:t>
            </a:r>
            <a:r>
              <a:rPr lang="en-US" altLang="zh-CN"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a:t>
            </a:r>
            <a:r>
              <a:rPr lang="zh-CN" altLang="en-US"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神经科学</a:t>
            </a:r>
            <a:r>
              <a:rPr lang="en-US" altLang="zh-CN"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a:t>
            </a:r>
            <a:r>
              <a:rPr lang="zh-CN" altLang="en-US"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肿瘤研究</a:t>
            </a:r>
            <a:r>
              <a:rPr lang="en-US" altLang="zh-CN"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a:t>
            </a:r>
            <a:r>
              <a:rPr lang="zh-CN" altLang="en-US"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微生物学等</a:t>
            </a:r>
            <a:endParaRPr lang="en-US" altLang="zh-CN"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endParaRPr>
          </a:p>
          <a:p>
            <a:pPr marL="514350" indent="-287655">
              <a:buFont typeface="Wingdings" panose="05000000000000000000" pitchFamily="2" charset="2"/>
              <a:buChar char="ü"/>
              <a:defRPr/>
            </a:pPr>
            <a:endParaRPr lang="zh-CN" altLang="en-US" sz="12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226695">
              <a:defRPr/>
            </a:pPr>
            <a:r>
              <a:rPr lang="en-US" altLang="zh-CN"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rPr>
              <a:t>			</a:t>
            </a:r>
            <a:endParaRPr lang="en-US" altLang="zh-CN" sz="1200" dirty="0">
              <a:solidFill>
                <a:schemeClr val="bg1"/>
              </a:solidFill>
              <a:latin typeface="Noto Sans SC" panose="020B0200000000000000" pitchFamily="34" charset="-122"/>
              <a:ea typeface="Noto Sans SC" panose="020B0200000000000000" pitchFamily="34" charset="-122"/>
              <a:cs typeface="Noto Sans CJK SC Regular" panose="020B0500000000000000" charset="-122"/>
            </a:endParaRPr>
          </a:p>
          <a:p>
            <a:pPr marL="226695">
              <a:defRPr/>
            </a:pPr>
            <a:endParaRPr lang="en-US" altLang="zh-CN" sz="1200" dirty="0">
              <a:solidFill>
                <a:srgbClr val="FF8810"/>
              </a:solidFill>
              <a:latin typeface="微软雅黑" panose="020B0503020204020204" charset="-122"/>
              <a:ea typeface="微软雅黑" panose="020B0503020204020204" charset="-122"/>
              <a:cs typeface="微软雅黑" panose="020B0503020204020204" charset="-122"/>
              <a:sym typeface="+mn-ea"/>
            </a:endParaRPr>
          </a:p>
          <a:p>
            <a:pPr marL="226695">
              <a:defRPr/>
            </a:pPr>
            <a:endParaRPr lang="zh-CN" altLang="en-US" sz="12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201913" y="860967"/>
            <a:ext cx="6454173" cy="313932"/>
          </a:xfrm>
          <a:prstGeom prst="rect">
            <a:avLst/>
          </a:prstGeom>
          <a:noFill/>
        </p:spPr>
        <p:txBody>
          <a:bodyPr wrap="square" rtlCol="0">
            <a:spAutoFit/>
          </a:bodyPr>
          <a:lstStyle/>
          <a:p>
            <a:pPr algn="ctr">
              <a:lnSpc>
                <a:spcPct val="90000"/>
              </a:lnSpc>
            </a:pPr>
            <a:r>
              <a:rPr lang="en-US" altLang="zh-CN" sz="1600" b="1" dirty="0">
                <a:latin typeface="微软雅黑" panose="020B0503020204020204" charset="-122"/>
                <a:ea typeface="微软雅黑" panose="020B0503020204020204" charset="-122"/>
                <a:cs typeface="Oxford Raleway ExtraBold" charset="0"/>
                <a:sym typeface="+mn-ea"/>
              </a:rPr>
              <a:t>Dragonfly 400 </a:t>
            </a:r>
            <a:r>
              <a:rPr lang="zh-CN" altLang="en-US" sz="1600" b="1" dirty="0">
                <a:latin typeface="微软雅黑" panose="020B0503020204020204" charset="-122"/>
                <a:ea typeface="微软雅黑" panose="020B0503020204020204" charset="-122"/>
                <a:cs typeface="Oxford Raleway ExtraBold" charset="0"/>
                <a:sym typeface="+mn-ea"/>
              </a:rPr>
              <a:t>超分辨高速转盘共聚焦显微镜</a:t>
            </a:r>
            <a:endParaRPr lang="en-US" altLang="zh-CN" sz="1600" b="1" dirty="0">
              <a:latin typeface="等线" panose="02010600030101010101" pitchFamily="2" charset="-122"/>
              <a:ea typeface="等线" panose="02010600030101010101" pitchFamily="2" charset="-122"/>
              <a:cs typeface="等线" panose="02010600030101010101" pitchFamily="2" charset="-122"/>
              <a:sym typeface="+mn-ea"/>
            </a:endParaRPr>
          </a:p>
        </p:txBody>
      </p:sp>
      <p:sp>
        <p:nvSpPr>
          <p:cNvPr id="7" name="文本框 6"/>
          <p:cNvSpPr txBox="1"/>
          <p:nvPr/>
        </p:nvSpPr>
        <p:spPr>
          <a:xfrm>
            <a:off x="328411" y="1226949"/>
            <a:ext cx="6201178" cy="1585947"/>
          </a:xfrm>
          <a:prstGeom prst="rect">
            <a:avLst/>
          </a:prstGeom>
          <a:noFill/>
        </p:spPr>
        <p:txBody>
          <a:bodyPr wrap="square">
            <a:spAutoFit/>
          </a:bodyPr>
          <a:lstStyle/>
          <a:p>
            <a:pPr indent="457200" algn="just">
              <a:lnSpc>
                <a:spcPct val="150000"/>
              </a:lnSpc>
            </a:pPr>
            <a:r>
              <a:rPr lang="en-GB" altLang="zh-CN" sz="1100" b="1" dirty="0" err="1">
                <a:solidFill>
                  <a:srgbClr val="011A73"/>
                </a:solidFill>
                <a:latin typeface="微软雅黑" panose="020B0503020204020204" charset="-122"/>
                <a:ea typeface="微软雅黑" panose="020B0503020204020204" charset="-122"/>
              </a:rPr>
              <a:t>Dragonfl</a:t>
            </a:r>
            <a:r>
              <a:rPr lang="en-US" altLang="zh-CN" sz="1100" b="1" dirty="0">
                <a:solidFill>
                  <a:srgbClr val="011A73"/>
                </a:solidFill>
                <a:latin typeface="微软雅黑" panose="020B0503020204020204" charset="-122"/>
                <a:ea typeface="微软雅黑" panose="020B0503020204020204" charset="-122"/>
              </a:rPr>
              <a:t>y 400</a:t>
            </a:r>
            <a:r>
              <a:rPr lang="zh-CN" altLang="en-US" sz="1100" b="1" dirty="0">
                <a:solidFill>
                  <a:srgbClr val="011A73"/>
                </a:solidFill>
                <a:latin typeface="微软雅黑" panose="020B0503020204020204" charset="-122"/>
                <a:ea typeface="微软雅黑" panose="020B0503020204020204" charset="-122"/>
              </a:rPr>
              <a:t>超分辨高速转盘共聚焦显微镜（牛津仪器，英国）具备</a:t>
            </a:r>
            <a:r>
              <a:rPr lang="zh-CN" altLang="en-US" sz="1100" b="1" dirty="0">
                <a:solidFill>
                  <a:srgbClr val="F06506"/>
                </a:solidFill>
                <a:latin typeface="微软雅黑" panose="020B0503020204020204" charset="-122"/>
                <a:ea typeface="微软雅黑" panose="020B0503020204020204" charset="-122"/>
              </a:rPr>
              <a:t>超高分辨率</a:t>
            </a:r>
            <a:r>
              <a:rPr lang="zh-CN" altLang="en-US" sz="1100" b="1" dirty="0">
                <a:solidFill>
                  <a:srgbClr val="011A73"/>
                </a:solidFill>
                <a:latin typeface="微软雅黑" panose="020B0503020204020204" charset="-122"/>
                <a:ea typeface="微软雅黑" panose="020B0503020204020204" charset="-122"/>
              </a:rPr>
              <a:t>、</a:t>
            </a:r>
            <a:r>
              <a:rPr lang="zh-CN" altLang="en-US" sz="1100" b="1" dirty="0">
                <a:solidFill>
                  <a:srgbClr val="F06506"/>
                </a:solidFill>
                <a:latin typeface="微软雅黑" panose="020B0503020204020204" charset="-122"/>
                <a:ea typeface="微软雅黑" panose="020B0503020204020204" charset="-122"/>
              </a:rPr>
              <a:t>高灵敏度</a:t>
            </a:r>
            <a:r>
              <a:rPr lang="zh-CN" altLang="en-US" sz="1100" b="1" dirty="0">
                <a:solidFill>
                  <a:srgbClr val="011A73"/>
                </a:solidFill>
                <a:latin typeface="微软雅黑" panose="020B0503020204020204" charset="-122"/>
                <a:ea typeface="微软雅黑" panose="020B0503020204020204" charset="-122"/>
              </a:rPr>
              <a:t>、</a:t>
            </a:r>
            <a:r>
              <a:rPr lang="zh-CN" altLang="en-US" sz="1100" b="1" dirty="0">
                <a:solidFill>
                  <a:srgbClr val="F06506"/>
                </a:solidFill>
                <a:latin typeface="微软雅黑" panose="020B0503020204020204" charset="-122"/>
                <a:ea typeface="微软雅黑" panose="020B0503020204020204" charset="-122"/>
              </a:rPr>
              <a:t>低光毒性与低光漂白</a:t>
            </a:r>
            <a:r>
              <a:rPr lang="zh-CN" altLang="en-US" sz="1100" b="1" dirty="0">
                <a:solidFill>
                  <a:srgbClr val="011A73"/>
                </a:solidFill>
                <a:latin typeface="微软雅黑" panose="020B0503020204020204" charset="-122"/>
                <a:ea typeface="微软雅黑" panose="020B0503020204020204" charset="-122"/>
              </a:rPr>
              <a:t>、</a:t>
            </a:r>
            <a:r>
              <a:rPr lang="zh-CN" altLang="en-US" sz="1100" b="1" dirty="0">
                <a:solidFill>
                  <a:srgbClr val="F06506"/>
                </a:solidFill>
                <a:latin typeface="微软雅黑" panose="020B0503020204020204" charset="-122"/>
                <a:ea typeface="微软雅黑" panose="020B0503020204020204" charset="-122"/>
              </a:rPr>
              <a:t>活细胞长时程捕捉</a:t>
            </a:r>
            <a:r>
              <a:rPr lang="zh-CN" altLang="en-US" sz="1100" b="1" dirty="0">
                <a:solidFill>
                  <a:srgbClr val="011A73"/>
                </a:solidFill>
                <a:latin typeface="微软雅黑" panose="020B0503020204020204" charset="-122"/>
                <a:ea typeface="微软雅黑" panose="020B0503020204020204" charset="-122"/>
              </a:rPr>
              <a:t>以及</a:t>
            </a:r>
            <a:r>
              <a:rPr lang="zh-CN" altLang="en-US" sz="1100" b="1" dirty="0">
                <a:solidFill>
                  <a:srgbClr val="F06506"/>
                </a:solidFill>
                <a:latin typeface="微软雅黑" panose="020B0503020204020204" charset="-122"/>
                <a:ea typeface="微软雅黑" panose="020B0503020204020204" charset="-122"/>
              </a:rPr>
              <a:t>高速成像</a:t>
            </a:r>
            <a:r>
              <a:rPr lang="zh-CN" altLang="en-US" sz="1100" b="1" dirty="0">
                <a:solidFill>
                  <a:srgbClr val="011A73"/>
                </a:solidFill>
                <a:latin typeface="微软雅黑" panose="020B0503020204020204" charset="-122"/>
                <a:ea typeface="微软雅黑" panose="020B0503020204020204" charset="-122"/>
              </a:rPr>
              <a:t>等卓越功能特性，适用于</a:t>
            </a:r>
            <a:r>
              <a:rPr lang="zh-CN" altLang="en-US" sz="1100" b="1" dirty="0">
                <a:solidFill>
                  <a:srgbClr val="F06506"/>
                </a:solidFill>
                <a:latin typeface="微软雅黑" panose="020B0503020204020204" charset="-122"/>
                <a:ea typeface="微软雅黑" panose="020B0503020204020204" charset="-122"/>
              </a:rPr>
              <a:t>活细胞长时程成像</a:t>
            </a:r>
            <a:r>
              <a:rPr lang="zh-CN" altLang="en-US" sz="1100" b="1" dirty="0">
                <a:solidFill>
                  <a:srgbClr val="011A73"/>
                </a:solidFill>
                <a:latin typeface="微软雅黑" panose="020B0503020204020204" charset="-122"/>
                <a:ea typeface="微软雅黑" panose="020B0503020204020204" charset="-122"/>
              </a:rPr>
              <a:t>、</a:t>
            </a:r>
            <a:r>
              <a:rPr lang="en-US" altLang="zh-CN" sz="1100" b="1" dirty="0">
                <a:solidFill>
                  <a:srgbClr val="F06506"/>
                </a:solidFill>
                <a:latin typeface="微软雅黑" panose="020B0503020204020204" charset="-122"/>
                <a:ea typeface="微软雅黑" panose="020B0503020204020204" charset="-122"/>
              </a:rPr>
              <a:t>3D</a:t>
            </a:r>
            <a:r>
              <a:rPr lang="zh-CN" altLang="en-US" sz="1100" b="1" dirty="0">
                <a:solidFill>
                  <a:srgbClr val="F06506"/>
                </a:solidFill>
                <a:latin typeface="微软雅黑" panose="020B0503020204020204" charset="-122"/>
                <a:ea typeface="微软雅黑" panose="020B0503020204020204" charset="-122"/>
              </a:rPr>
              <a:t>高速成像</a:t>
            </a:r>
            <a:r>
              <a:rPr lang="zh-CN" altLang="en-US" sz="1100" b="1" dirty="0">
                <a:solidFill>
                  <a:srgbClr val="011A73"/>
                </a:solidFill>
                <a:latin typeface="微软雅黑" panose="020B0503020204020204" charset="-122"/>
                <a:ea typeface="微软雅黑" panose="020B0503020204020204" charset="-122"/>
              </a:rPr>
              <a:t>、</a:t>
            </a:r>
            <a:r>
              <a:rPr lang="zh-CN" altLang="en-US" sz="1100" b="1" dirty="0">
                <a:solidFill>
                  <a:srgbClr val="F06506"/>
                </a:solidFill>
                <a:latin typeface="微软雅黑" panose="020B0503020204020204" charset="-122"/>
                <a:ea typeface="微软雅黑" panose="020B0503020204020204" charset="-122"/>
              </a:rPr>
              <a:t>组织切片大视野无缝拼接成像</a:t>
            </a:r>
            <a:r>
              <a:rPr lang="zh-CN" altLang="en-US" sz="1100" b="1" dirty="0">
                <a:solidFill>
                  <a:srgbClr val="011A73"/>
                </a:solidFill>
                <a:latin typeface="微软雅黑" panose="020B0503020204020204" charset="-122"/>
                <a:ea typeface="微软雅黑" panose="020B0503020204020204" charset="-122"/>
              </a:rPr>
              <a:t>、</a:t>
            </a:r>
            <a:r>
              <a:rPr lang="zh-CN" altLang="en-US" sz="1100" b="1" dirty="0">
                <a:solidFill>
                  <a:srgbClr val="F06506"/>
                </a:solidFill>
                <a:latin typeface="微软雅黑" panose="020B0503020204020204" charset="-122"/>
                <a:ea typeface="微软雅黑" panose="020B0503020204020204" charset="-122"/>
              </a:rPr>
              <a:t>多通道成像</a:t>
            </a:r>
            <a:r>
              <a:rPr lang="zh-CN" altLang="en-US" sz="1100" b="1" dirty="0">
                <a:solidFill>
                  <a:srgbClr val="011A73"/>
                </a:solidFill>
                <a:latin typeface="微软雅黑" panose="020B0503020204020204" charset="-122"/>
                <a:ea typeface="微软雅黑" panose="020B0503020204020204" charset="-122"/>
              </a:rPr>
              <a:t>及</a:t>
            </a:r>
            <a:r>
              <a:rPr lang="zh-CN" altLang="en-US" sz="1100" b="1" dirty="0">
                <a:solidFill>
                  <a:srgbClr val="F06506"/>
                </a:solidFill>
                <a:latin typeface="微软雅黑" panose="020B0503020204020204" charset="-122"/>
                <a:ea typeface="微软雅黑" panose="020B0503020204020204" charset="-122"/>
              </a:rPr>
              <a:t>多位置成像</a:t>
            </a:r>
            <a:r>
              <a:rPr lang="zh-CN" altLang="en-US" sz="1100" b="1" dirty="0">
                <a:solidFill>
                  <a:srgbClr val="011A73"/>
                </a:solidFill>
                <a:latin typeface="微软雅黑" panose="020B0503020204020204" charset="-122"/>
                <a:ea typeface="微软雅黑" panose="020B0503020204020204" charset="-122"/>
              </a:rPr>
              <a:t>等应用场景，能全方位满足科研人员从亚细胞器至组织切片乃至模式生物体的成像需求。</a:t>
            </a:r>
            <a:r>
              <a:rPr lang="en-US" altLang="zh-CN" sz="1100" b="1" dirty="0">
                <a:solidFill>
                  <a:srgbClr val="011A73"/>
                </a:solidFill>
                <a:latin typeface="微软雅黑" panose="020B0503020204020204" charset="-122"/>
                <a:ea typeface="微软雅黑" panose="020B0503020204020204" charset="-122"/>
              </a:rPr>
              <a:t>Dragonfly</a:t>
            </a:r>
            <a:r>
              <a:rPr lang="zh-CN" altLang="en-US" sz="1100" b="1" dirty="0">
                <a:solidFill>
                  <a:srgbClr val="011A73"/>
                </a:solidFill>
                <a:latin typeface="微软雅黑" panose="020B0503020204020204" charset="-122"/>
                <a:ea typeface="微软雅黑" panose="020B0503020204020204" charset="-122"/>
              </a:rPr>
              <a:t>一键衔接</a:t>
            </a:r>
            <a:r>
              <a:rPr lang="en-US" altLang="zh-CN" sz="1100" b="1" dirty="0">
                <a:solidFill>
                  <a:srgbClr val="011A73"/>
                </a:solidFill>
                <a:latin typeface="微软雅黑" panose="020B0503020204020204" charset="-122"/>
                <a:ea typeface="微软雅黑" panose="020B0503020204020204" charset="-122"/>
              </a:rPr>
              <a:t>IMARIS</a:t>
            </a:r>
            <a:r>
              <a:rPr lang="zh-CN" altLang="en-US" sz="1100" b="1" dirty="0">
                <a:solidFill>
                  <a:srgbClr val="011A73"/>
                </a:solidFill>
                <a:latin typeface="微软雅黑" panose="020B0503020204020204" charset="-122"/>
                <a:ea typeface="微软雅黑" panose="020B0503020204020204" charset="-122"/>
              </a:rPr>
              <a:t>数据分析，更可轻松实现数据的深度挖掘，精准助力生命科学研究不断深入发展，是您不可或缺的光学显微成像“科研利器”。</a:t>
            </a:r>
            <a:endParaRPr lang="en-US" altLang="zh-CN" sz="1100" b="1" dirty="0">
              <a:solidFill>
                <a:srgbClr val="011A73"/>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3"/>
          <a:srcRect l="13148" t="21990" r="26621" b="15363"/>
          <a:stretch>
            <a:fillRect/>
          </a:stretch>
        </p:blipFill>
        <p:spPr>
          <a:xfrm>
            <a:off x="2642902" y="2958734"/>
            <a:ext cx="917724" cy="913677"/>
          </a:xfrm>
          <a:prstGeom prst="rect">
            <a:avLst/>
          </a:prstGeom>
        </p:spPr>
      </p:pic>
      <p:pic>
        <p:nvPicPr>
          <p:cNvPr id="10" name="图片 9"/>
          <p:cNvPicPr>
            <a:picLocks noChangeAspect="1"/>
          </p:cNvPicPr>
          <p:nvPr/>
        </p:nvPicPr>
        <p:blipFill>
          <a:blip r:embed="rId4"/>
          <a:stretch>
            <a:fillRect/>
          </a:stretch>
        </p:blipFill>
        <p:spPr>
          <a:xfrm>
            <a:off x="2643702" y="3923962"/>
            <a:ext cx="916924" cy="912254"/>
          </a:xfrm>
          <a:prstGeom prst="rect">
            <a:avLst/>
          </a:prstGeom>
        </p:spPr>
      </p:pic>
      <p:pic>
        <p:nvPicPr>
          <p:cNvPr id="11" name="图片 10"/>
          <p:cNvPicPr>
            <a:picLocks noChangeAspect="1"/>
          </p:cNvPicPr>
          <p:nvPr/>
        </p:nvPicPr>
        <p:blipFill>
          <a:blip r:embed="rId5"/>
          <a:stretch>
            <a:fillRect/>
          </a:stretch>
        </p:blipFill>
        <p:spPr>
          <a:xfrm>
            <a:off x="3610832" y="3923962"/>
            <a:ext cx="916924" cy="912254"/>
          </a:xfrm>
          <a:prstGeom prst="rect">
            <a:avLst/>
          </a:prstGeom>
        </p:spPr>
      </p:pic>
      <p:pic>
        <p:nvPicPr>
          <p:cNvPr id="16" name="图片 15"/>
          <p:cNvPicPr>
            <a:picLocks noChangeAspect="1"/>
          </p:cNvPicPr>
          <p:nvPr/>
        </p:nvPicPr>
        <p:blipFill>
          <a:blip r:embed="rId6"/>
          <a:stretch>
            <a:fillRect/>
          </a:stretch>
        </p:blipFill>
        <p:spPr>
          <a:xfrm>
            <a:off x="3610832" y="2958734"/>
            <a:ext cx="917685" cy="913677"/>
          </a:xfrm>
          <a:prstGeom prst="rect">
            <a:avLst/>
          </a:prstGeom>
        </p:spPr>
      </p:pic>
      <p:pic>
        <p:nvPicPr>
          <p:cNvPr id="19" name="Picture 8"/>
          <p:cNvPicPr>
            <a:picLocks noChangeAspect="1"/>
          </p:cNvPicPr>
          <p:nvPr/>
        </p:nvPicPr>
        <p:blipFill>
          <a:blip r:embed="rId7"/>
          <a:stretch>
            <a:fillRect/>
          </a:stretch>
        </p:blipFill>
        <p:spPr>
          <a:xfrm>
            <a:off x="4570455" y="2958735"/>
            <a:ext cx="1880040" cy="1877482"/>
          </a:xfrm>
          <a:prstGeom prst="rect">
            <a:avLst/>
          </a:prstGeom>
        </p:spPr>
      </p:pic>
      <p:sp>
        <p:nvSpPr>
          <p:cNvPr id="21" name="文本框 20"/>
          <p:cNvSpPr txBox="1"/>
          <p:nvPr/>
        </p:nvSpPr>
        <p:spPr>
          <a:xfrm>
            <a:off x="2592696" y="2942987"/>
            <a:ext cx="646331" cy="230832"/>
          </a:xfrm>
          <a:prstGeom prst="rect">
            <a:avLst/>
          </a:prstGeom>
          <a:noFill/>
        </p:spPr>
        <p:txBody>
          <a:bodyPr wrap="none" rtlCol="0">
            <a:spAutoFit/>
          </a:bodyPr>
          <a:lstStyle/>
          <a:p>
            <a:r>
              <a:rPr lang="zh-CN" altLang="en-US" sz="900" dirty="0">
                <a:solidFill>
                  <a:schemeClr val="bg1"/>
                </a:solidFill>
                <a:latin typeface="微软雅黑" panose="020B0503020204020204" charset="-122"/>
                <a:ea typeface="微软雅黑" panose="020B0503020204020204" charset="-122"/>
              </a:rPr>
              <a:t>有丝分裂</a:t>
            </a:r>
            <a:endParaRPr lang="zh-CN" altLang="en-US" sz="900" dirty="0">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3559749" y="2924457"/>
            <a:ext cx="415498" cy="230832"/>
          </a:xfrm>
          <a:prstGeom prst="rect">
            <a:avLst/>
          </a:prstGeom>
          <a:noFill/>
        </p:spPr>
        <p:txBody>
          <a:bodyPr wrap="none" rtlCol="0">
            <a:spAutoFit/>
          </a:bodyPr>
          <a:lstStyle/>
          <a:p>
            <a:r>
              <a:rPr lang="zh-CN" altLang="en-US" sz="900" dirty="0">
                <a:solidFill>
                  <a:schemeClr val="bg1"/>
                </a:solidFill>
                <a:latin typeface="微软雅黑" panose="020B0503020204020204" charset="-122"/>
                <a:ea typeface="微软雅黑" panose="020B0503020204020204" charset="-122"/>
              </a:rPr>
              <a:t>细胞</a:t>
            </a:r>
            <a:endParaRPr lang="zh-CN" altLang="en-US" sz="900" dirty="0">
              <a:solidFill>
                <a:schemeClr val="bg1"/>
              </a:solidFill>
              <a:latin typeface="微软雅黑" panose="020B0503020204020204" charset="-122"/>
              <a:ea typeface="微软雅黑" panose="020B0503020204020204" charset="-122"/>
            </a:endParaRPr>
          </a:p>
        </p:txBody>
      </p:sp>
      <p:sp>
        <p:nvSpPr>
          <p:cNvPr id="24" name="文本框 23"/>
          <p:cNvSpPr txBox="1"/>
          <p:nvPr/>
        </p:nvSpPr>
        <p:spPr>
          <a:xfrm>
            <a:off x="2596278" y="3897608"/>
            <a:ext cx="530915" cy="230832"/>
          </a:xfrm>
          <a:prstGeom prst="rect">
            <a:avLst/>
          </a:prstGeom>
          <a:noFill/>
        </p:spPr>
        <p:txBody>
          <a:bodyPr wrap="none" rtlCol="0">
            <a:spAutoFit/>
          </a:bodyPr>
          <a:lstStyle/>
          <a:p>
            <a:r>
              <a:rPr lang="zh-CN" altLang="en-US" sz="900" dirty="0">
                <a:solidFill>
                  <a:schemeClr val="bg1"/>
                </a:solidFill>
                <a:latin typeface="微软雅黑" panose="020B0503020204020204" charset="-122"/>
                <a:ea typeface="微软雅黑" panose="020B0503020204020204" charset="-122"/>
              </a:rPr>
              <a:t>神经元</a:t>
            </a:r>
            <a:endParaRPr lang="zh-CN" altLang="en-US" sz="900" dirty="0">
              <a:solidFill>
                <a:schemeClr val="bg1"/>
              </a:solidFill>
              <a:latin typeface="微软雅黑" panose="020B0503020204020204" charset="-122"/>
              <a:ea typeface="微软雅黑" panose="020B0503020204020204" charset="-122"/>
            </a:endParaRPr>
          </a:p>
        </p:txBody>
      </p:sp>
      <p:sp>
        <p:nvSpPr>
          <p:cNvPr id="26" name="文本框 25"/>
          <p:cNvSpPr txBox="1"/>
          <p:nvPr/>
        </p:nvSpPr>
        <p:spPr>
          <a:xfrm>
            <a:off x="3561533" y="3897476"/>
            <a:ext cx="646331" cy="230832"/>
          </a:xfrm>
          <a:prstGeom prst="rect">
            <a:avLst/>
          </a:prstGeom>
          <a:noFill/>
        </p:spPr>
        <p:txBody>
          <a:bodyPr wrap="none" rtlCol="0">
            <a:spAutoFit/>
          </a:bodyPr>
          <a:lstStyle/>
          <a:p>
            <a:r>
              <a:rPr lang="zh-CN" altLang="en-US" sz="900" dirty="0">
                <a:solidFill>
                  <a:schemeClr val="bg1"/>
                </a:solidFill>
                <a:latin typeface="微软雅黑" panose="020B0503020204020204" charset="-122"/>
                <a:ea typeface="微软雅黑" panose="020B0503020204020204" charset="-122"/>
              </a:rPr>
              <a:t>心脏组织</a:t>
            </a:r>
            <a:endParaRPr lang="zh-CN" altLang="en-US" sz="900" dirty="0">
              <a:solidFill>
                <a:schemeClr val="bg1"/>
              </a:solidFill>
              <a:latin typeface="微软雅黑" panose="020B0503020204020204" charset="-122"/>
              <a:ea typeface="微软雅黑" panose="020B0503020204020204" charset="-122"/>
            </a:endParaRPr>
          </a:p>
        </p:txBody>
      </p:sp>
      <p:sp>
        <p:nvSpPr>
          <p:cNvPr id="27" name="文本框 26"/>
          <p:cNvSpPr txBox="1"/>
          <p:nvPr/>
        </p:nvSpPr>
        <p:spPr>
          <a:xfrm>
            <a:off x="4541987" y="2941497"/>
            <a:ext cx="1539204" cy="230832"/>
          </a:xfrm>
          <a:prstGeom prst="rect">
            <a:avLst/>
          </a:prstGeom>
          <a:noFill/>
        </p:spPr>
        <p:txBody>
          <a:bodyPr wrap="none" rtlCol="0">
            <a:spAutoFit/>
          </a:bodyPr>
          <a:lstStyle/>
          <a:p>
            <a:r>
              <a:rPr lang="en-US" altLang="zh-CN" sz="900" dirty="0">
                <a:solidFill>
                  <a:schemeClr val="bg1"/>
                </a:solidFill>
                <a:latin typeface="微软雅黑" panose="020B0503020204020204" charset="-122"/>
                <a:ea typeface="微软雅黑" panose="020B0503020204020204" charset="-122"/>
              </a:rPr>
              <a:t>SRRF-Stream</a:t>
            </a:r>
            <a:r>
              <a:rPr lang="en-US" altLang="zh-CN" sz="900" baseline="30000" dirty="0">
                <a:solidFill>
                  <a:schemeClr val="bg1"/>
                </a:solidFill>
                <a:latin typeface="微软雅黑" panose="020B0503020204020204" charset="-122"/>
                <a:ea typeface="微软雅黑" panose="020B0503020204020204" charset="-122"/>
              </a:rPr>
              <a:t>+</a:t>
            </a:r>
            <a:r>
              <a:rPr lang="zh-CN" altLang="en-US" sz="900" dirty="0">
                <a:solidFill>
                  <a:schemeClr val="bg1"/>
                </a:solidFill>
                <a:latin typeface="微软雅黑" panose="020B0503020204020204" charset="-122"/>
                <a:ea typeface="微软雅黑" panose="020B0503020204020204" charset="-122"/>
              </a:rPr>
              <a:t>超分辨成像</a:t>
            </a:r>
            <a:endParaRPr lang="en-US" altLang="zh-CN" sz="900" dirty="0">
              <a:solidFill>
                <a:schemeClr val="bg1"/>
              </a:solidFill>
              <a:latin typeface="微软雅黑" panose="020B0503020204020204" charset="-122"/>
              <a:ea typeface="微软雅黑" panose="020B0503020204020204" charset="-122"/>
            </a:endParaRPr>
          </a:p>
        </p:txBody>
      </p:sp>
      <p:sp>
        <p:nvSpPr>
          <p:cNvPr id="29" name="文本框 28"/>
          <p:cNvSpPr txBox="1"/>
          <p:nvPr/>
        </p:nvSpPr>
        <p:spPr>
          <a:xfrm>
            <a:off x="5712836" y="3072602"/>
            <a:ext cx="838033" cy="230832"/>
          </a:xfrm>
          <a:prstGeom prst="rect">
            <a:avLst/>
          </a:prstGeom>
          <a:noFill/>
        </p:spPr>
        <p:txBody>
          <a:bodyPr wrap="square">
            <a:spAutoFit/>
          </a:bodyPr>
          <a:lstStyle/>
          <a:p>
            <a:r>
              <a:rPr lang="zh-CN" altLang="en-US" sz="900" dirty="0">
                <a:solidFill>
                  <a:srgbClr val="00B0F0"/>
                </a:solidFill>
                <a:latin typeface="微软雅黑" panose="020B0503020204020204" charset="-122"/>
                <a:ea typeface="微软雅黑" panose="020B0503020204020204" charset="-122"/>
              </a:rPr>
              <a:t>微丝</a:t>
            </a:r>
            <a:r>
              <a:rPr lang="en-US" altLang="zh-CN" sz="900" dirty="0">
                <a:solidFill>
                  <a:schemeClr val="bg1"/>
                </a:solidFill>
                <a:latin typeface="微软雅黑" panose="020B0503020204020204" charset="-122"/>
                <a:ea typeface="微软雅黑" panose="020B0503020204020204" charset="-122"/>
              </a:rPr>
              <a:t>/</a:t>
            </a:r>
            <a:r>
              <a:rPr lang="zh-CN" altLang="en-US" sz="900" dirty="0">
                <a:solidFill>
                  <a:srgbClr val="A90B71"/>
                </a:solidFill>
                <a:latin typeface="微软雅黑" panose="020B0503020204020204" charset="-122"/>
                <a:ea typeface="微软雅黑" panose="020B0503020204020204" charset="-122"/>
              </a:rPr>
              <a:t>线粒体</a:t>
            </a:r>
            <a:endParaRPr lang="zh-CN" altLang="en-US" sz="900" dirty="0">
              <a:solidFill>
                <a:srgbClr val="A90B71"/>
              </a:solidFill>
              <a:latin typeface="微软雅黑" panose="020B0503020204020204" charset="-122"/>
              <a:ea typeface="微软雅黑" panose="020B0503020204020204" charset="-122"/>
            </a:endParaRPr>
          </a:p>
        </p:txBody>
      </p:sp>
      <p:grpSp>
        <p:nvGrpSpPr>
          <p:cNvPr id="13" name="组合 12"/>
          <p:cNvGrpSpPr/>
          <p:nvPr/>
        </p:nvGrpSpPr>
        <p:grpSpPr>
          <a:xfrm>
            <a:off x="287627" y="3142889"/>
            <a:ext cx="2341041" cy="1539406"/>
            <a:chOff x="315074" y="3325266"/>
            <a:chExt cx="2341041" cy="1539406"/>
          </a:xfrm>
        </p:grpSpPr>
        <p:grpSp>
          <p:nvGrpSpPr>
            <p:cNvPr id="4" name="组合 3"/>
            <p:cNvGrpSpPr/>
            <p:nvPr/>
          </p:nvGrpSpPr>
          <p:grpSpPr>
            <a:xfrm>
              <a:off x="315074" y="3706513"/>
              <a:ext cx="2341041" cy="1158159"/>
              <a:chOff x="315074" y="3706513"/>
              <a:chExt cx="2341041" cy="1158159"/>
            </a:xfrm>
          </p:grpSpPr>
          <p:pic>
            <p:nvPicPr>
              <p:cNvPr id="8" name="图片 -2147482603" descr="confocal_microscopy_dfly.300d28c95811810311464a55ef3470e2"/>
              <p:cNvPicPr>
                <a:picLocks noChangeAspect="1"/>
              </p:cNvPicPr>
              <p:nvPr/>
            </p:nvPicPr>
            <p:blipFill>
              <a:blip r:embed="rId8"/>
              <a:srcRect t="31115"/>
              <a:stretch>
                <a:fillRect/>
              </a:stretch>
            </p:blipFill>
            <p:spPr>
              <a:xfrm>
                <a:off x="315074" y="3706513"/>
                <a:ext cx="2341041" cy="1158159"/>
              </a:xfrm>
              <a:prstGeom prst="rect">
                <a:avLst/>
              </a:prstGeom>
              <a:noFill/>
              <a:ln w="9525">
                <a:noFill/>
              </a:ln>
            </p:spPr>
          </p:pic>
          <p:sp>
            <p:nvSpPr>
              <p:cNvPr id="2" name="矩形 1"/>
              <p:cNvSpPr/>
              <p:nvPr/>
            </p:nvSpPr>
            <p:spPr>
              <a:xfrm>
                <a:off x="1432223" y="4307983"/>
                <a:ext cx="250499" cy="663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50" b="1" dirty="0">
                    <a:solidFill>
                      <a:srgbClr val="E1E2ED"/>
                    </a:solidFill>
                  </a:rPr>
                  <a:t>400</a:t>
                </a:r>
                <a:endParaRPr lang="zh-CN" altLang="en-US" sz="250" b="1" dirty="0">
                  <a:solidFill>
                    <a:srgbClr val="E1E2ED"/>
                  </a:solidFill>
                </a:endParaRPr>
              </a:p>
            </p:txBody>
          </p:sp>
        </p:grpSp>
        <p:pic>
          <p:nvPicPr>
            <p:cNvPr id="12" name="图片 -2147482603" descr="confocal_microscopy_dfly.300d28c95811810311464a55ef3470e2"/>
            <p:cNvPicPr>
              <a:picLocks noChangeAspect="1"/>
            </p:cNvPicPr>
            <p:nvPr/>
          </p:nvPicPr>
          <p:blipFill>
            <a:blip r:embed="rId8"/>
            <a:srcRect l="2328" t="68701" r="81387" b="14462"/>
            <a:stretch>
              <a:fillRect/>
            </a:stretch>
          </p:blipFill>
          <p:spPr>
            <a:xfrm rot="5400000">
              <a:off x="1373619" y="3374344"/>
              <a:ext cx="381248" cy="283091"/>
            </a:xfrm>
            <a:prstGeom prst="rect">
              <a:avLst/>
            </a:prstGeom>
            <a:noFill/>
            <a:ln w="9525">
              <a:noFill/>
            </a:ln>
          </p:spPr>
        </p:pic>
      </p:grpSp>
      <p:sp>
        <p:nvSpPr>
          <p:cNvPr id="14" name="文本框 13"/>
          <p:cNvSpPr txBox="1"/>
          <p:nvPr/>
        </p:nvSpPr>
        <p:spPr>
          <a:xfrm>
            <a:off x="4959985" y="4776470"/>
            <a:ext cx="1694815" cy="344805"/>
          </a:xfrm>
          <a:prstGeom prst="rect">
            <a:avLst/>
          </a:prstGeom>
          <a:noFill/>
        </p:spPr>
        <p:txBody>
          <a:bodyPr wrap="square" rtlCol="0">
            <a:spAutoFit/>
          </a:bodyPr>
          <a:p>
            <a:pPr indent="457200" algn="l">
              <a:lnSpc>
                <a:spcPct val="150000"/>
              </a:lnSpc>
              <a:buClrTx/>
              <a:buSzTx/>
              <a:buFontTx/>
            </a:pPr>
            <a:r>
              <a:rPr lang="zh-CN" altLang="en-US" sz="1100" b="1" dirty="0">
                <a:solidFill>
                  <a:srgbClr val="011A73"/>
                </a:solidFill>
                <a:latin typeface="微软雅黑" panose="020B0503020204020204" charset="-122"/>
                <a:ea typeface="微软雅黑" panose="020B0503020204020204" charset="-122"/>
              </a:rPr>
              <a:t>图源：牛津仪器</a:t>
            </a:r>
            <a:endParaRPr lang="zh-CN" altLang="en-US" sz="1100" b="1" dirty="0">
              <a:solidFill>
                <a:srgbClr val="011A73"/>
              </a:solidFill>
              <a:latin typeface="微软雅黑" panose="020B0503020204020204" charset="-122"/>
              <a:ea typeface="微软雅黑" panose="020B0503020204020204" charset="-122"/>
            </a:endParaRPr>
          </a:p>
        </p:txBody>
      </p:sp>
      <p:pic>
        <p:nvPicPr>
          <p:cNvPr id="8196" name="Picture 4" descr="C:\Users\HP\Desktop\PPT\医院图片\医院logo相关\png\院徽.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2800" y="179070"/>
            <a:ext cx="518160" cy="43561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P\Desktop\PPT\医院图片\医院logo相关\png\院名.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72560" y="55245"/>
            <a:ext cx="2706370" cy="753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模板-活动邀请函模板-2024</Template>
  <TotalTime>0</TotalTime>
  <Words>844</Words>
  <Application>WPS 演示</Application>
  <PresentationFormat>A4 纸张(210x297 毫米)</PresentationFormat>
  <Paragraphs>42</Paragraphs>
  <Slides>1</Slides>
  <Notes>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vt:i4>
      </vt:variant>
    </vt:vector>
  </HeadingPairs>
  <TitlesOfParts>
    <vt:vector size="26" baseType="lpstr">
      <vt:lpstr>Arial</vt:lpstr>
      <vt:lpstr>宋体</vt:lpstr>
      <vt:lpstr>Wingdings</vt:lpstr>
      <vt:lpstr>DejaVu Sans</vt:lpstr>
      <vt:lpstr>微软雅黑</vt:lpstr>
      <vt:lpstr>方正黑体_GBK</vt:lpstr>
      <vt:lpstr>Noto Sans SC</vt:lpstr>
      <vt:lpstr>Noto Sans CJK SC Regular</vt:lpstr>
      <vt:lpstr>Oxford Raleway ExtraBold</vt:lpstr>
      <vt:lpstr>等线</vt:lpstr>
      <vt:lpstr>Aptos</vt:lpstr>
      <vt:lpstr>Noto Sans CJK SC</vt:lpstr>
      <vt:lpstr>国标宋体-超大字符集扩</vt:lpstr>
      <vt:lpstr>Noto Sans Symbols2</vt:lpstr>
      <vt:lpstr>Noto Sans CJK HK</vt:lpstr>
      <vt:lpstr>华文仿宋</vt:lpstr>
      <vt:lpstr>宋体</vt:lpstr>
      <vt:lpstr>Arial Unicode MS</vt:lpstr>
      <vt:lpstr>Aptos Display</vt:lpstr>
      <vt:lpstr>等线 Light</vt:lpstr>
      <vt:lpstr>C059</vt:lpstr>
      <vt:lpstr>Calibri</vt:lpstr>
      <vt:lpstr>方正书宋_GBK</vt:lpstr>
      <vt:lpstr>等线</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cnmkt intern2</dc:creator>
  <cp:lastModifiedBy>张光</cp:lastModifiedBy>
  <cp:revision>47</cp:revision>
  <cp:lastPrinted>2025-11-03T07:28:32Z</cp:lastPrinted>
  <dcterms:created xsi:type="dcterms:W3CDTF">2025-11-03T07:28:32Z</dcterms:created>
  <dcterms:modified xsi:type="dcterms:W3CDTF">2025-11-03T07:28:32Z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47A4D2BF886B0DAAAB580869718D3C82_42</vt:lpwstr>
  </property>
  <property fmtid="{D5CDD505-2E9C-101B-9397-08002B2CF9AE}" pid="3" name="KSOProductBuildVer">
    <vt:lpwstr>2052-12.8.2.1119</vt:lpwstr>
  </property>
</Properties>
</file>