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  <p:sldMasterId id="2147483671" r:id="rId3"/>
  </p:sldMasterIdLst>
  <p:notesMasterIdLst>
    <p:notesMasterId r:id="rId12"/>
  </p:notesMasterIdLst>
  <p:handoutMasterIdLst>
    <p:handoutMasterId r:id="rId13"/>
  </p:handoutMasterIdLst>
  <p:sldIdLst>
    <p:sldId id="386" r:id="rId4"/>
    <p:sldId id="387" r:id="rId5"/>
    <p:sldId id="388" r:id="rId6"/>
    <p:sldId id="389" r:id="rId7"/>
    <p:sldId id="392" r:id="rId8"/>
    <p:sldId id="393" r:id="rId9"/>
    <p:sldId id="390" r:id="rId10"/>
    <p:sldId id="391" r:id="rId11"/>
  </p:sldIdLst>
  <p:sldSz cx="9144000" cy="6858000" type="screen4x3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6238" autoAdjust="0"/>
  </p:normalViewPr>
  <p:slideViewPr>
    <p:cSldViewPr snapToGrid="0">
      <p:cViewPr varScale="1">
        <p:scale>
          <a:sx n="106" d="100"/>
          <a:sy n="106" d="100"/>
        </p:scale>
        <p:origin x="18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0601D-DC76-434F-A22D-B1DE6E2A4C4C}" type="datetimeFigureOut">
              <a:rPr lang="zh-CN" altLang="en-US" smtClean="0"/>
              <a:t>2024/4/5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5ABA0-D1E3-4CBA-8E73-F5F406EB9D3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99258" y="1794738"/>
            <a:ext cx="8420793" cy="398238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5565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9" name="Titel 14"/>
          <p:cNvSpPr>
            <a:spLocks noGrp="1"/>
          </p:cNvSpPr>
          <p:nvPr>
            <p:ph type="title" hasCustomPrompt="1"/>
          </p:nvPr>
        </p:nvSpPr>
        <p:spPr>
          <a:xfrm>
            <a:off x="298653" y="85892"/>
            <a:ext cx="8229600" cy="1143000"/>
          </a:xfrm>
          <a:prstGeom prst="rect">
            <a:avLst/>
          </a:prstGeom>
        </p:spPr>
        <p:txBody>
          <a:bodyPr lIns="81098" tIns="40549" rIns="81098" bIns="40549" anchor="ctr" anchorCtr="0">
            <a:normAutofit/>
          </a:bodyPr>
          <a:lstStyle>
            <a:lvl1pPr algn="l">
              <a:defRPr sz="28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sz="10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71CD69-17F7-462F-8869-7D9B06F903B4}" type="datetime1">
              <a:rPr lang="de-DE" altLang="en-US">
                <a:ea typeface="MS PGothic" panose="020B0600070205080204" pitchFamily="34" charset="-128"/>
              </a:rPr>
              <a:t>05.04.2024</a:t>
            </a:fld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>
              <a:defRPr sz="10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>
                <a:ea typeface="MS PGothic" panose="020B0600070205080204" pitchFamily="34" charset="-128"/>
              </a:rPr>
              <a:t>Fußzeile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DB893D-A143-4362-A0B6-F4A54A6E47A3}" type="slidenum">
              <a:rPr lang="de-DE" altLang="en-US">
                <a:ea typeface="MS PGothic" panose="020B0600070205080204" pitchFamily="34" charset="-128"/>
              </a:rPr>
              <a:t>‹#›</a:t>
            </a:fld>
            <a:endParaRPr lang="de-DE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4"/>
          <p:cNvSpPr>
            <a:spLocks noGrp="1"/>
          </p:cNvSpPr>
          <p:nvPr>
            <p:ph type="title" hasCustomPrompt="1"/>
          </p:nvPr>
        </p:nvSpPr>
        <p:spPr>
          <a:xfrm>
            <a:off x="298653" y="85892"/>
            <a:ext cx="8229600" cy="1143000"/>
          </a:xfrm>
          <a:prstGeom prst="rect">
            <a:avLst/>
          </a:prstGeom>
        </p:spPr>
        <p:txBody>
          <a:bodyPr lIns="81098" tIns="40549" rIns="81098" bIns="40549" anchor="ctr" anchorCtr="0">
            <a:normAutofit/>
          </a:bodyPr>
          <a:lstStyle>
            <a:lvl1pPr algn="l">
              <a:defRPr sz="28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Diagrammplatzhalt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6237625" y="3429000"/>
            <a:ext cx="2482036" cy="2416491"/>
          </a:xfrm>
          <a:prstGeom prst="rect">
            <a:avLst/>
          </a:prstGeom>
        </p:spPr>
        <p:txBody>
          <a:bodyPr lIns="81098" tIns="40549" rIns="81098" bIns="40549"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16" name="Diagrammplatzhalter 13"/>
          <p:cNvSpPr>
            <a:spLocks noGrp="1"/>
          </p:cNvSpPr>
          <p:nvPr>
            <p:ph type="chart" sz="quarter" idx="16" hasCustomPrompt="1"/>
          </p:nvPr>
        </p:nvSpPr>
        <p:spPr>
          <a:xfrm>
            <a:off x="3252290" y="3429000"/>
            <a:ext cx="2482036" cy="2416491"/>
          </a:xfrm>
          <a:prstGeom prst="rect">
            <a:avLst/>
          </a:prstGeom>
        </p:spPr>
        <p:txBody>
          <a:bodyPr lIns="81098" tIns="40549" rIns="81098" bIns="40549"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17" name="Diagrammplatzhalter 13"/>
          <p:cNvSpPr>
            <a:spLocks noGrp="1"/>
          </p:cNvSpPr>
          <p:nvPr>
            <p:ph type="chart" sz="quarter" idx="17" hasCustomPrompt="1"/>
          </p:nvPr>
        </p:nvSpPr>
        <p:spPr>
          <a:xfrm>
            <a:off x="298653" y="3429000"/>
            <a:ext cx="2482036" cy="2416491"/>
          </a:xfrm>
          <a:prstGeom prst="rect">
            <a:avLst/>
          </a:prstGeom>
        </p:spPr>
        <p:txBody>
          <a:bodyPr lIns="81098" tIns="40549" rIns="81098" bIns="40549"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99258" y="1341421"/>
            <a:ext cx="8449205" cy="1871555"/>
          </a:xfrm>
          <a:prstGeom prst="rect">
            <a:avLst/>
          </a:prstGeom>
        </p:spPr>
        <p:txBody>
          <a:bodyPr lIns="81098" tIns="40549" rIns="81098" bIns="40549"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635000" indent="-284480">
              <a:buClr>
                <a:srgbClr val="C00000"/>
              </a:buClr>
              <a:buFont typeface="Courier New" panose="02070309020205020404" pitchFamily="49" charset="0"/>
              <a:buChar char="o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71220" indent="-236220">
              <a:buClr>
                <a:srgbClr val="C00000"/>
              </a:buClr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116330" indent="-253365">
              <a:buClr>
                <a:srgbClr val="C00000"/>
              </a:buClr>
              <a:buFont typeface="Symbol" panose="05050102010706020507" pitchFamily="18" charset="2"/>
              <a:buChar char="-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354455" indent="-238125">
              <a:buClr>
                <a:srgbClr val="C00000"/>
              </a:buClr>
              <a:buFont typeface="Wingdings" panose="05000000000000000000" pitchFamily="2" charset="2"/>
              <a:buChar char="v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457201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hasCustomPrompt="1"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xt und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000" y="912814"/>
            <a:ext cx="8785225" cy="739775"/>
          </a:xfrm>
          <a:prstGeom prst="rect">
            <a:avLst/>
          </a:prstGeom>
        </p:spPr>
        <p:txBody>
          <a:bodyPr lIns="81098" tIns="40549" rIns="81098" bIns="40549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 hasCustomPrompt="1"/>
          </p:nvPr>
        </p:nvSpPr>
        <p:spPr>
          <a:xfrm>
            <a:off x="117475" y="1946275"/>
            <a:ext cx="4316413" cy="4114800"/>
          </a:xfrm>
          <a:prstGeom prst="rect">
            <a:avLst/>
          </a:prstGeom>
        </p:spPr>
        <p:txBody>
          <a:bodyPr lIns="81098" tIns="40549" rIns="81098" bIns="40549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ClipArt-Platzhalter 3"/>
          <p:cNvSpPr>
            <a:spLocks noGrp="1"/>
          </p:cNvSpPr>
          <p:nvPr>
            <p:ph type="clipArt" sz="half" idx="2"/>
          </p:nvPr>
        </p:nvSpPr>
        <p:spPr>
          <a:xfrm>
            <a:off x="4586289" y="1946275"/>
            <a:ext cx="4316412" cy="4114800"/>
          </a:xfrm>
          <a:prstGeom prst="rect">
            <a:avLst/>
          </a:prstGeom>
        </p:spPr>
        <p:txBody>
          <a:bodyPr lIns="81098" tIns="40549" rIns="81098" bIns="40549"/>
          <a:lstStyle/>
          <a:p>
            <a:pPr lvl="0"/>
            <a:endParaRPr lang="de-CH" noProof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81098" tIns="40549" rIns="81098" bIns="40549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www.leica-microsystems.com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24614-7142-4E1F-B063-7DFD03F173E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96863"/>
            <a:ext cx="6172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205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91000"/>
            <a:ext cx="7772400" cy="205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 rot="16200000">
            <a:off x="-326390" y="326390"/>
            <a:ext cx="800100" cy="146685"/>
          </a:xfrm>
          <a:prstGeom prst="rect">
            <a:avLst/>
          </a:prstGeom>
          <a:solidFill>
            <a:srgbClr val="CD03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defTabSz="103060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defTabSz="103060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defTabSz="103060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defTabSz="103060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570" b="1">
              <a:solidFill>
                <a:srgbClr val="556571"/>
              </a:solidFill>
              <a:cs typeface="Arial" panose="020B0604020202020204" pitchFamily="34" charset="0"/>
            </a:endParaRPr>
          </a:p>
        </p:txBody>
      </p:sp>
      <p:sp>
        <p:nvSpPr>
          <p:cNvPr id="12" name="Titel 14"/>
          <p:cNvSpPr>
            <a:spLocks noGrp="1"/>
          </p:cNvSpPr>
          <p:nvPr>
            <p:ph type="title"/>
          </p:nvPr>
        </p:nvSpPr>
        <p:spPr>
          <a:xfrm>
            <a:off x="298653" y="8589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95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platzhalt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99259" y="2188619"/>
            <a:ext cx="8420792" cy="3982390"/>
          </a:xfrm>
          <a:prstGeom prst="rect">
            <a:avLst/>
          </a:prstGeom>
        </p:spPr>
        <p:txBody>
          <a:bodyPr/>
          <a:lstStyle>
            <a:lvl1pPr marL="337185" indent="-337185">
              <a:buClr>
                <a:srgbClr val="C00000"/>
              </a:buClr>
              <a:buFont typeface="Wingdings" panose="05000000000000000000" pitchFamily="2" charset="2"/>
              <a:buChar char="§"/>
              <a:defRPr sz="157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624840" indent="-280035">
              <a:buClr>
                <a:srgbClr val="C00000"/>
              </a:buClr>
              <a:buFont typeface="Courier New" panose="02070309020205020404" pitchFamily="49" charset="0"/>
              <a:buChar char="o"/>
              <a:defRPr sz="1395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57885" indent="-233045">
              <a:buClr>
                <a:srgbClr val="C00000"/>
              </a:buClr>
              <a:defRPr sz="1395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098550" indent="-249555">
              <a:buClr>
                <a:srgbClr val="C00000"/>
              </a:buClr>
              <a:buFont typeface="Symbol" panose="05050102010706020507" pitchFamily="18" charset="2"/>
              <a:buChar char="-"/>
              <a:defRPr sz="1395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332865" indent="-234315">
              <a:buClr>
                <a:srgbClr val="C00000"/>
              </a:buClr>
              <a:buFont typeface="Wingdings" panose="05000000000000000000" pitchFamily="2" charset="2"/>
              <a:buChar char="v"/>
              <a:defRPr sz="1395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Inhaltsplatzhalter 15"/>
          <p:cNvSpPr>
            <a:spLocks noGrp="1"/>
          </p:cNvSpPr>
          <p:nvPr>
            <p:ph sz="quarter" idx="14" hasCustomPrompt="1"/>
          </p:nvPr>
        </p:nvSpPr>
        <p:spPr>
          <a:xfrm>
            <a:off x="299258" y="1275170"/>
            <a:ext cx="8420793" cy="7175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99259" y="6355704"/>
            <a:ext cx="2895600" cy="365568"/>
          </a:xfrm>
          <a:prstGeom prst="rect">
            <a:avLst/>
          </a:prstGeom>
        </p:spPr>
        <p:txBody>
          <a:bodyPr/>
          <a:lstStyle>
            <a:lvl1pPr>
              <a:defRPr sz="875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For internal use only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6553200" y="6355704"/>
            <a:ext cx="2166851" cy="36556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CA44A-CA52-7B4F-92A9-A5542824FE08}" type="slidenum">
              <a:rPr lang="de-DE" altLang="de-DE"/>
              <a:t>‹#›</a:t>
            </a:fld>
            <a:endParaRPr lang="de-DE" alt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rot="16200000">
            <a:off x="-326231" y="326231"/>
            <a:ext cx="800100" cy="147638"/>
          </a:xfrm>
          <a:prstGeom prst="rect">
            <a:avLst/>
          </a:prstGeom>
          <a:solidFill>
            <a:srgbClr val="CD03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b="1">
              <a:solidFill>
                <a:srgbClr val="556571"/>
              </a:solidFill>
            </a:endParaRPr>
          </a:p>
        </p:txBody>
      </p:sp>
      <p:sp>
        <p:nvSpPr>
          <p:cNvPr id="12" name="Titel 14"/>
          <p:cNvSpPr>
            <a:spLocks noGrp="1"/>
          </p:cNvSpPr>
          <p:nvPr>
            <p:ph type="title" hasCustomPrompt="1"/>
          </p:nvPr>
        </p:nvSpPr>
        <p:spPr>
          <a:xfrm>
            <a:off x="298653" y="85892"/>
            <a:ext cx="8229600" cy="1143000"/>
          </a:xfrm>
          <a:prstGeom prst="rect">
            <a:avLst/>
          </a:prstGeom>
        </p:spPr>
        <p:txBody>
          <a:bodyPr lIns="81098" tIns="40549" rIns="81098" bIns="40549" anchor="ctr" anchorCtr="0">
            <a:normAutofit/>
          </a:bodyPr>
          <a:lstStyle>
            <a:lvl1pPr algn="l">
              <a:defRPr sz="28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99259" y="1341421"/>
            <a:ext cx="4272742" cy="3982390"/>
          </a:xfrm>
          <a:prstGeom prst="rect">
            <a:avLst/>
          </a:prstGeom>
        </p:spPr>
        <p:txBody>
          <a:bodyPr lIns="81098" tIns="40549" rIns="81098" bIns="40549"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635000" indent="-284480">
              <a:buClr>
                <a:srgbClr val="C00000"/>
              </a:buClr>
              <a:buFont typeface="Courier New" panose="02070309020205020404" pitchFamily="49" charset="0"/>
              <a:buChar char="o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71220" indent="-236220">
              <a:buClr>
                <a:srgbClr val="C00000"/>
              </a:buClr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116330" indent="-253365">
              <a:buClr>
                <a:srgbClr val="C00000"/>
              </a:buClr>
              <a:buFont typeface="Symbol" panose="05050102010706020507" pitchFamily="18" charset="2"/>
              <a:buChar char="-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354455" indent="-238125">
              <a:buClr>
                <a:srgbClr val="C00000"/>
              </a:buClr>
              <a:buFont typeface="Wingdings" panose="05000000000000000000" pitchFamily="2" charset="2"/>
              <a:buChar char="v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46919" y="1341421"/>
            <a:ext cx="4272742" cy="3982390"/>
          </a:xfrm>
          <a:prstGeom prst="rect">
            <a:avLst/>
          </a:prstGeom>
        </p:spPr>
        <p:txBody>
          <a:bodyPr lIns="81098" tIns="40549" rIns="81098" bIns="40549"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635000" indent="-284480">
              <a:buClr>
                <a:srgbClr val="C00000"/>
              </a:buClr>
              <a:buFont typeface="Courier New" panose="02070309020205020404" pitchFamily="49" charset="0"/>
              <a:buChar char="o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71220" indent="-236220">
              <a:buClr>
                <a:srgbClr val="C00000"/>
              </a:buClr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116330" indent="-253365">
              <a:buClr>
                <a:srgbClr val="C00000"/>
              </a:buClr>
              <a:buFont typeface="Symbol" panose="05050102010706020507" pitchFamily="18" charset="2"/>
              <a:buChar char="-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354455" indent="-238125">
              <a:buClr>
                <a:srgbClr val="C00000"/>
              </a:buClr>
              <a:buFont typeface="Wingdings" panose="05000000000000000000" pitchFamily="2" charset="2"/>
              <a:buChar char="v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sz="10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ACA461-4DD2-4693-9CFA-6051BFFAD6EC}" type="datetime1">
              <a:rPr lang="de-DE" altLang="en-US">
                <a:ea typeface="MS PGothic" panose="020B0600070205080204" pitchFamily="34" charset="-128"/>
              </a:rPr>
              <a:t>05.04.2024</a:t>
            </a:fld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>
              <a:defRPr sz="10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>
                <a:ea typeface="MS PGothic" panose="020B0600070205080204" pitchFamily="34" charset="-128"/>
              </a:rPr>
              <a:t>Fußzeile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799C9D-F372-4D29-9EB9-F76DA5ED726E}" type="slidenum">
              <a:rPr lang="de-DE" altLang="en-US">
                <a:ea typeface="MS PGothic" panose="020B0600070205080204" pitchFamily="34" charset="-128"/>
              </a:rPr>
              <a:t>‹#›</a:t>
            </a:fld>
            <a:endParaRPr lang="de-DE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 rot="16200000">
            <a:off x="-326390" y="326390"/>
            <a:ext cx="800100" cy="146685"/>
          </a:xfrm>
          <a:prstGeom prst="rect">
            <a:avLst/>
          </a:prstGeom>
          <a:solidFill>
            <a:srgbClr val="CD03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defTabSz="103060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defTabSz="103060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defTabSz="103060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defTabSz="103060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570" b="1">
              <a:solidFill>
                <a:srgbClr val="556571"/>
              </a:solidFill>
              <a:cs typeface="Arial" panose="020B0604020202020204" pitchFamily="34" charset="0"/>
            </a:endParaRPr>
          </a:p>
        </p:txBody>
      </p:sp>
      <p:sp>
        <p:nvSpPr>
          <p:cNvPr id="12" name="Titel 14"/>
          <p:cNvSpPr>
            <a:spLocks noGrp="1"/>
          </p:cNvSpPr>
          <p:nvPr>
            <p:ph type="title"/>
          </p:nvPr>
        </p:nvSpPr>
        <p:spPr>
          <a:xfrm>
            <a:off x="298653" y="8589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95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platzhalt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99259" y="2188619"/>
            <a:ext cx="8420792" cy="3982390"/>
          </a:xfrm>
          <a:prstGeom prst="rect">
            <a:avLst/>
          </a:prstGeom>
        </p:spPr>
        <p:txBody>
          <a:bodyPr/>
          <a:lstStyle>
            <a:lvl1pPr marL="337185" indent="-337185">
              <a:buClr>
                <a:srgbClr val="C00000"/>
              </a:buClr>
              <a:buFont typeface="Wingdings" panose="05000000000000000000" pitchFamily="2" charset="2"/>
              <a:buChar char="§"/>
              <a:defRPr sz="157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624840" indent="-280035">
              <a:buClr>
                <a:srgbClr val="C00000"/>
              </a:buClr>
              <a:buFont typeface="Courier New" panose="02070309020205020404" pitchFamily="49" charset="0"/>
              <a:buChar char="o"/>
              <a:defRPr sz="1395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57885" indent="-233045">
              <a:buClr>
                <a:srgbClr val="C00000"/>
              </a:buClr>
              <a:defRPr sz="1395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098550" indent="-249555">
              <a:buClr>
                <a:srgbClr val="C00000"/>
              </a:buClr>
              <a:buFont typeface="Symbol" panose="05050102010706020507" pitchFamily="18" charset="2"/>
              <a:buChar char="-"/>
              <a:defRPr sz="1395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332865" indent="-234315">
              <a:buClr>
                <a:srgbClr val="C00000"/>
              </a:buClr>
              <a:buFont typeface="Wingdings" panose="05000000000000000000" pitchFamily="2" charset="2"/>
              <a:buChar char="v"/>
              <a:defRPr sz="1395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Inhaltsplatzhalter 15"/>
          <p:cNvSpPr>
            <a:spLocks noGrp="1"/>
          </p:cNvSpPr>
          <p:nvPr>
            <p:ph sz="quarter" idx="14" hasCustomPrompt="1"/>
          </p:nvPr>
        </p:nvSpPr>
        <p:spPr>
          <a:xfrm>
            <a:off x="299258" y="1275170"/>
            <a:ext cx="8420793" cy="71759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99259" y="6355704"/>
            <a:ext cx="2895600" cy="365568"/>
          </a:xfrm>
          <a:prstGeom prst="rect">
            <a:avLst/>
          </a:prstGeom>
        </p:spPr>
        <p:txBody>
          <a:bodyPr/>
          <a:lstStyle>
            <a:lvl1pPr>
              <a:defRPr sz="875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de-DE"/>
              <a:t>For internal use only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6553200" y="6355704"/>
            <a:ext cx="2166851" cy="36556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CA44A-CA52-7B4F-92A9-A5542824FE08}" type="slidenum">
              <a:rPr lang="de-DE" altLang="de-DE"/>
              <a:t>‹#›</a:t>
            </a:fld>
            <a:endParaRPr lang="de-DE" alt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/>
          <p:nvPr/>
        </p:nvSpPr>
        <p:spPr>
          <a:xfrm>
            <a:off x="0" y="0"/>
            <a:ext cx="152400" cy="9144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/>
          <p:nvPr userDrawn="1"/>
        </p:nvSpPr>
        <p:spPr>
          <a:xfrm>
            <a:off x="0" y="0"/>
            <a:ext cx="179388" cy="1412875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CN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648200"/>
            <a:ext cx="7772400" cy="685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334000"/>
            <a:ext cx="42672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/>
              <a:t>Click to edit Master subtitle style</a:t>
            </a:r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52400" y="2286000"/>
            <a:ext cx="2249424" cy="2276856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 altLang="zh-CN" noProof="0"/>
              <a:t>Click icon to add picture</a:t>
            </a:r>
            <a:endParaRPr lang="en-US" noProof="0"/>
          </a:p>
        </p:txBody>
      </p:sp>
      <p:sp>
        <p:nvSpPr>
          <p:cNvPr id="2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2399792" y="2286000"/>
            <a:ext cx="2249424" cy="2276856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 altLang="zh-CN" noProof="0"/>
              <a:t>Click icon to add picture</a:t>
            </a:r>
            <a:endParaRPr lang="en-US" noProof="0"/>
          </a:p>
        </p:txBody>
      </p:sp>
      <p:sp>
        <p:nvSpPr>
          <p:cNvPr id="28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4647184" y="2286000"/>
            <a:ext cx="2249424" cy="2276856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 altLang="zh-CN" noProof="0"/>
              <a:t>Click icon to add picture</a:t>
            </a:r>
            <a:endParaRPr lang="en-US" noProof="0"/>
          </a:p>
        </p:txBody>
      </p:sp>
      <p:sp>
        <p:nvSpPr>
          <p:cNvPr id="29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6894576" y="2286000"/>
            <a:ext cx="2249424" cy="2276856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 altLang="zh-CN" noProof="0"/>
              <a:t>Click icon to add picture</a:t>
            </a:r>
            <a:endParaRPr lang="en-US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C0504D">
                    <a:lumMod val="50000"/>
                  </a:srgbClr>
                </a:solidFill>
              </a:rPr>
              <a:t>Leica Microsystems CA                                                                                                      Application Team                                                                                                                                      Hui Han</a:t>
            </a:r>
            <a:endParaRPr lang="zh-CN" altLang="en-US" dirty="0">
              <a:solidFill>
                <a:srgbClr val="C0504D">
                  <a:lumMod val="5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 rot="16200000">
            <a:off x="-326390" y="326390"/>
            <a:ext cx="800100" cy="146685"/>
          </a:xfrm>
          <a:prstGeom prst="rect">
            <a:avLst/>
          </a:prstGeom>
          <a:solidFill>
            <a:srgbClr val="CD03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91313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 defTabSz="91313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 defTabSz="91313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 defTabSz="91313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 defTabSz="91313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zh-CN" sz="1200" b="1">
              <a:solidFill>
                <a:srgbClr val="556571"/>
              </a:solidFill>
            </a:endParaRPr>
          </a:p>
        </p:txBody>
      </p:sp>
      <p:sp>
        <p:nvSpPr>
          <p:cNvPr id="13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299260" y="1470506"/>
            <a:ext cx="8420792" cy="4700505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rgbClr val="C00000"/>
              </a:buClr>
              <a:buFont typeface="Arial" panose="020B0604020202020204" pitchFamily="34" charset="0"/>
              <a:buChar char="•"/>
              <a:defRPr sz="1575">
                <a:solidFill>
                  <a:srgbClr val="5565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76250" indent="-213360">
              <a:buClr>
                <a:srgbClr val="C00000"/>
              </a:buClr>
              <a:buFont typeface="Courier New" panose="02070309020205020404" pitchFamily="49" charset="0"/>
              <a:buChar char="o"/>
              <a:defRPr sz="1350">
                <a:solidFill>
                  <a:srgbClr val="5565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53415" indent="-177165">
              <a:buClr>
                <a:srgbClr val="C00000"/>
              </a:buClr>
              <a:defRPr sz="1350">
                <a:solidFill>
                  <a:srgbClr val="5565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37565" indent="-189865">
              <a:buClr>
                <a:srgbClr val="C00000"/>
              </a:buClr>
              <a:buFont typeface="Symbol" panose="05050102010706020507" pitchFamily="18" charset="2"/>
              <a:buChar char="-"/>
              <a:defRPr sz="1350">
                <a:solidFill>
                  <a:srgbClr val="5565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16000" indent="-178435">
              <a:buClr>
                <a:srgbClr val="C00000"/>
              </a:buClr>
              <a:buFont typeface="Arial" panose="020B0604020202020204" pitchFamily="34" charset="0"/>
              <a:buChar char="•"/>
              <a:defRPr sz="1350">
                <a:solidFill>
                  <a:srgbClr val="5565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de-DE" dirty="0"/>
          </a:p>
        </p:txBody>
      </p:sp>
      <p:sp>
        <p:nvSpPr>
          <p:cNvPr id="16" name="Inhaltsplatzhalter 15"/>
          <p:cNvSpPr>
            <a:spLocks noGrp="1"/>
          </p:cNvSpPr>
          <p:nvPr>
            <p:ph sz="quarter" idx="14"/>
          </p:nvPr>
        </p:nvSpPr>
        <p:spPr>
          <a:xfrm>
            <a:off x="320483" y="82623"/>
            <a:ext cx="8420793" cy="71759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zh-CN">
                <a:solidFill>
                  <a:srgbClr val="C0504D">
                    <a:lumMod val="50000"/>
                  </a:srgbClr>
                </a:solidFill>
              </a:rPr>
              <a:t>Leica Microsystems CA                                                                                                      Application Team                                                                                                                                      Hui Han</a:t>
            </a:r>
            <a:endParaRPr lang="zh-CN" altLang="en-US" dirty="0">
              <a:solidFill>
                <a:srgbClr val="C0504D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26A55C4-B872-49B4-B3C5-5207C0E3E35D}" type="datetimeFigureOut">
              <a:rPr lang="zh-CN" altLang="en-US" smtClean="0">
                <a:solidFill>
                  <a:prstClr val="black"/>
                </a:solidFill>
              </a:rPr>
              <a:t>2024/4/5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C0504D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0B938C6-E1C3-47D1-B175-3750E4523548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srgbClr val="C0504D">
                    <a:lumMod val="50000"/>
                  </a:srgbClr>
                </a:solidFill>
              </a:rPr>
              <a:t>Leica Microsystems CA                                                                                                      Application Team                                                                                                                                      Hui Han</a:t>
            </a:r>
            <a:endParaRPr lang="zh-CN" altLang="en-US" dirty="0">
              <a:solidFill>
                <a:srgbClr val="C0504D">
                  <a:lumMod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 rot="16200000">
            <a:off x="-326390" y="326390"/>
            <a:ext cx="800100" cy="146685"/>
          </a:xfrm>
          <a:prstGeom prst="rect">
            <a:avLst/>
          </a:prstGeom>
          <a:solidFill>
            <a:srgbClr val="CD03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91313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 defTabSz="91313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 defTabSz="91313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 defTabSz="91313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 defTabSz="91313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zh-CN" sz="1600" b="1">
              <a:solidFill>
                <a:srgbClr val="556571"/>
              </a:solidFill>
            </a:endParaRPr>
          </a:p>
        </p:txBody>
      </p:sp>
      <p:sp>
        <p:nvSpPr>
          <p:cNvPr id="13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299259" y="1470504"/>
            <a:ext cx="8420792" cy="4700505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C00000"/>
              </a:buClr>
              <a:buFont typeface="Arial" panose="020B0604020202020204" pitchFamily="34" charset="0"/>
              <a:buChar char="•"/>
              <a:defRPr sz="21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635000" indent="-284480">
              <a:buClr>
                <a:srgbClr val="C00000"/>
              </a:buClr>
              <a:buFont typeface="Courier New" panose="02070309020205020404" pitchFamily="49" charset="0"/>
              <a:buChar char="o"/>
              <a:defRPr sz="18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71220" indent="-236220">
              <a:buClr>
                <a:srgbClr val="C00000"/>
              </a:buClr>
              <a:defRPr sz="18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116330" indent="-253365">
              <a:buClr>
                <a:srgbClr val="C00000"/>
              </a:buClr>
              <a:buFont typeface="Symbol" panose="05050102010706020507" pitchFamily="18" charset="2"/>
              <a:buChar char="-"/>
              <a:defRPr sz="18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354455" indent="-238125">
              <a:buClr>
                <a:srgbClr val="C00000"/>
              </a:buClr>
              <a:buFont typeface="Arial" panose="020B0604020202020204" pitchFamily="34" charset="0"/>
              <a:buChar char="•"/>
              <a:defRPr sz="18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16" name="Inhaltsplatzhalter 15"/>
          <p:cNvSpPr>
            <a:spLocks noGrp="1"/>
          </p:cNvSpPr>
          <p:nvPr>
            <p:ph sz="quarter" idx="14"/>
          </p:nvPr>
        </p:nvSpPr>
        <p:spPr>
          <a:xfrm>
            <a:off x="320482" y="82621"/>
            <a:ext cx="8420793" cy="71759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5"/>
          </p:nvPr>
        </p:nvSpPr>
        <p:spPr>
          <a:xfrm>
            <a:off x="6553200" y="6356350"/>
            <a:ext cx="21669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844F0774-3B73-42A5-A485-5DA37C6D0EB3}" type="slidenum">
              <a:rPr lang="de-DE" altLang="zh-CN">
                <a:solidFill>
                  <a:prstClr val="black"/>
                </a:solidFill>
              </a:rPr>
              <a:t>‹#›</a:t>
            </a:fld>
            <a:endParaRPr lang="de-DE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rot="16200000">
            <a:off x="-326231" y="326231"/>
            <a:ext cx="800100" cy="147638"/>
          </a:xfrm>
          <a:prstGeom prst="rect">
            <a:avLst/>
          </a:prstGeom>
          <a:solidFill>
            <a:srgbClr val="CD03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b="1">
              <a:solidFill>
                <a:srgbClr val="556571"/>
              </a:solidFill>
            </a:endParaRPr>
          </a:p>
        </p:txBody>
      </p:sp>
      <p:sp>
        <p:nvSpPr>
          <p:cNvPr id="15" name="Titel 14"/>
          <p:cNvSpPr>
            <a:spLocks noGrp="1"/>
          </p:cNvSpPr>
          <p:nvPr>
            <p:ph type="title" hasCustomPrompt="1"/>
          </p:nvPr>
        </p:nvSpPr>
        <p:spPr>
          <a:xfrm>
            <a:off x="298653" y="85892"/>
            <a:ext cx="8229600" cy="1143000"/>
          </a:xfrm>
          <a:prstGeom prst="rect">
            <a:avLst/>
          </a:prstGeom>
        </p:spPr>
        <p:txBody>
          <a:bodyPr lIns="81098" tIns="40549" rIns="81098" bIns="40549" anchor="ctr" anchorCtr="0">
            <a:normAutofit/>
          </a:bodyPr>
          <a:lstStyle>
            <a:lvl1pPr algn="l">
              <a:defRPr sz="28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99259" y="1341421"/>
            <a:ext cx="4272742" cy="3982390"/>
          </a:xfrm>
          <a:prstGeom prst="rect">
            <a:avLst/>
          </a:prstGeom>
        </p:spPr>
        <p:txBody>
          <a:bodyPr lIns="81098" tIns="40549" rIns="81098" bIns="40549"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635000" indent="-284480">
              <a:buClr>
                <a:srgbClr val="C00000"/>
              </a:buClr>
              <a:buFont typeface="Courier New" panose="02070309020205020404" pitchFamily="49" charset="0"/>
              <a:buChar char="o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71220" indent="-236220">
              <a:buClr>
                <a:srgbClr val="C00000"/>
              </a:buClr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116330" indent="-253365">
              <a:buClr>
                <a:srgbClr val="C00000"/>
              </a:buClr>
              <a:buFont typeface="Symbol" panose="05050102010706020507" pitchFamily="18" charset="2"/>
              <a:buChar char="-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354455" indent="-238125">
              <a:buClr>
                <a:srgbClr val="C00000"/>
              </a:buClr>
              <a:buFont typeface="Wingdings" panose="05000000000000000000" pitchFamily="2" charset="2"/>
              <a:buChar char="v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876071" y="1341421"/>
            <a:ext cx="3833552" cy="3982276"/>
          </a:xfrm>
          <a:prstGeom prst="rect">
            <a:avLst/>
          </a:prstGeom>
        </p:spPr>
        <p:txBody>
          <a:bodyPr lIns="81098" tIns="40549" rIns="81098" bIns="40549" rtlCol="0">
            <a:normAutofit/>
          </a:bodyPr>
          <a:lstStyle/>
          <a:p>
            <a:pPr lvl="0"/>
            <a:r>
              <a:rPr lang="de-DE" noProof="0"/>
              <a:t>Bild auf Platzhalter ziehen oder durch Klicken auf Symbol hinzufügen</a:t>
            </a:r>
            <a:endParaRPr lang="de-DE" noProof="0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sz="10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AFDD07-F5D3-4F9C-ABB0-534487F79D8C}" type="datetime1">
              <a:rPr lang="de-DE" altLang="en-US">
                <a:ea typeface="MS PGothic" panose="020B0600070205080204" pitchFamily="34" charset="-128"/>
              </a:rPr>
              <a:t>05.04.2024</a:t>
            </a:fld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6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>
              <a:defRPr sz="10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>
                <a:ea typeface="MS PGothic" panose="020B0600070205080204" pitchFamily="34" charset="-128"/>
              </a:rPr>
              <a:t>Fußzeile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888D39-41AC-4203-826F-9F252E8E73CC}" type="slidenum">
              <a:rPr lang="de-DE" altLang="en-US">
                <a:ea typeface="MS PGothic" panose="020B0600070205080204" pitchFamily="34" charset="-128"/>
              </a:rPr>
              <a:t>‹#›</a:t>
            </a:fld>
            <a:endParaRPr lang="de-DE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4"/>
          <p:cNvSpPr>
            <a:spLocks noGrp="1"/>
          </p:cNvSpPr>
          <p:nvPr>
            <p:ph type="title" hasCustomPrompt="1"/>
          </p:nvPr>
        </p:nvSpPr>
        <p:spPr>
          <a:xfrm>
            <a:off x="298653" y="85892"/>
            <a:ext cx="8229600" cy="1143000"/>
          </a:xfrm>
          <a:prstGeom prst="rect">
            <a:avLst/>
          </a:prstGeom>
        </p:spPr>
        <p:txBody>
          <a:bodyPr lIns="81098" tIns="40549" rIns="81098" bIns="40549" anchor="ctr" anchorCtr="0">
            <a:normAutofit/>
          </a:bodyPr>
          <a:lstStyle>
            <a:lvl1pPr algn="l">
              <a:defRPr sz="28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Diagrammplatzhalt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6237625" y="3429000"/>
            <a:ext cx="2482036" cy="2416491"/>
          </a:xfrm>
          <a:prstGeom prst="rect">
            <a:avLst/>
          </a:prstGeom>
        </p:spPr>
        <p:txBody>
          <a:bodyPr lIns="81098" tIns="40549" rIns="81098" bIns="40549"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16" name="Diagrammplatzhalter 13"/>
          <p:cNvSpPr>
            <a:spLocks noGrp="1"/>
          </p:cNvSpPr>
          <p:nvPr>
            <p:ph type="chart" sz="quarter" idx="16" hasCustomPrompt="1"/>
          </p:nvPr>
        </p:nvSpPr>
        <p:spPr>
          <a:xfrm>
            <a:off x="3252290" y="3429000"/>
            <a:ext cx="2482036" cy="2416491"/>
          </a:xfrm>
          <a:prstGeom prst="rect">
            <a:avLst/>
          </a:prstGeom>
        </p:spPr>
        <p:txBody>
          <a:bodyPr lIns="81098" tIns="40549" rIns="81098" bIns="40549"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17" name="Diagrammplatzhalter 13"/>
          <p:cNvSpPr>
            <a:spLocks noGrp="1"/>
          </p:cNvSpPr>
          <p:nvPr>
            <p:ph type="chart" sz="quarter" idx="17" hasCustomPrompt="1"/>
          </p:nvPr>
        </p:nvSpPr>
        <p:spPr>
          <a:xfrm>
            <a:off x="298653" y="3429000"/>
            <a:ext cx="2482036" cy="2416491"/>
          </a:xfrm>
          <a:prstGeom prst="rect">
            <a:avLst/>
          </a:prstGeom>
        </p:spPr>
        <p:txBody>
          <a:bodyPr lIns="81098" tIns="40549" rIns="81098" bIns="40549" rtlCol="0">
            <a:normAutofit/>
          </a:bodyPr>
          <a:lstStyle/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18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299258" y="1341421"/>
            <a:ext cx="8449205" cy="1871555"/>
          </a:xfrm>
          <a:prstGeom prst="rect">
            <a:avLst/>
          </a:prstGeom>
        </p:spPr>
        <p:txBody>
          <a:bodyPr lIns="81098" tIns="40549" rIns="81098" bIns="40549"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635000" indent="-284480">
              <a:buClr>
                <a:srgbClr val="C00000"/>
              </a:buClr>
              <a:buFont typeface="Courier New" panose="02070309020205020404" pitchFamily="49" charset="0"/>
              <a:buChar char="o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71220" indent="-236220">
              <a:buClr>
                <a:srgbClr val="C00000"/>
              </a:buClr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116330" indent="-253365">
              <a:buClr>
                <a:srgbClr val="C00000"/>
              </a:buClr>
              <a:buFont typeface="Symbol" panose="05050102010706020507" pitchFamily="18" charset="2"/>
              <a:buChar char="-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354455" indent="-238125">
              <a:buClr>
                <a:srgbClr val="C00000"/>
              </a:buClr>
              <a:buFont typeface="Wingdings" panose="05000000000000000000" pitchFamily="2" charset="2"/>
              <a:buChar char="v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9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sz="10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C15068-71AA-401B-A71D-214B6402B227}" type="datetime1">
              <a:rPr lang="de-DE" altLang="en-US">
                <a:ea typeface="MS PGothic" panose="020B0600070205080204" pitchFamily="34" charset="-128"/>
              </a:rPr>
              <a:t>05.04.2024</a:t>
            </a:fld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2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>
              <a:defRPr sz="10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>
                <a:ea typeface="MS PGothic" panose="020B0600070205080204" pitchFamily="34" charset="-128"/>
              </a:rPr>
              <a:t>Fußzeile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2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94DAA6-8261-469F-A596-2142EE0A6129}" type="slidenum">
              <a:rPr lang="de-DE" altLang="en-US">
                <a:ea typeface="MS PGothic" panose="020B0600070205080204" pitchFamily="34" charset="-128"/>
              </a:rPr>
              <a:t>‹#›</a:t>
            </a:fld>
            <a:endParaRPr lang="de-DE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250825" y="6562725"/>
            <a:ext cx="87852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107" tIns="40554" rIns="81107" bIns="405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zh-CN" sz="1100" b="1">
                <a:solidFill>
                  <a:prstClr val="black"/>
                </a:solidFill>
              </a:rPr>
              <a:t>Project: Pangu			    		                                                                                                  Slide </a:t>
            </a:r>
            <a:fld id="{F25F6A81-07B5-42C1-A101-277CB311AAE6}" type="slidenum">
              <a:rPr lang="en-GB" altLang="zh-CN" sz="1100" b="1">
                <a:solidFill>
                  <a:prstClr val="black"/>
                </a:solidFill>
              </a:rPr>
              <a:t>‹#›</a:t>
            </a:fld>
            <a:endParaRPr lang="en-GB" altLang="zh-CN" sz="1100" b="1">
              <a:solidFill>
                <a:prstClr val="black"/>
              </a:solidFill>
            </a:endParaRPr>
          </a:p>
        </p:txBody>
      </p:sp>
      <p:sp>
        <p:nvSpPr>
          <p:cNvPr id="3" name="Rectangle 1049"/>
          <p:cNvSpPr>
            <a:spLocks noChangeArrowheads="1"/>
          </p:cNvSpPr>
          <p:nvPr userDrawn="1"/>
        </p:nvSpPr>
        <p:spPr bwMode="auto">
          <a:xfrm>
            <a:off x="3532188" y="6462713"/>
            <a:ext cx="222250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1107" tIns="40554" rIns="81107" bIns="4055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zh-CN" sz="1600" b="1">
                <a:solidFill>
                  <a:srgbClr val="FF0000"/>
                </a:solidFill>
              </a:rPr>
              <a:t>- company confidential -</a:t>
            </a:r>
            <a:endParaRPr lang="en-US" altLang="zh-CN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99258" y="1794738"/>
            <a:ext cx="8420793" cy="398238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55657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9" name="Titel 14"/>
          <p:cNvSpPr>
            <a:spLocks noGrp="1"/>
          </p:cNvSpPr>
          <p:nvPr>
            <p:ph type="title" hasCustomPrompt="1"/>
          </p:nvPr>
        </p:nvSpPr>
        <p:spPr>
          <a:xfrm>
            <a:off x="298653" y="85892"/>
            <a:ext cx="8229600" cy="1143000"/>
          </a:xfrm>
          <a:prstGeom prst="rect">
            <a:avLst/>
          </a:prstGeom>
        </p:spPr>
        <p:txBody>
          <a:bodyPr lIns="81098" tIns="40549" rIns="81098" bIns="40549" anchor="ctr" anchorCtr="0">
            <a:normAutofit/>
          </a:bodyPr>
          <a:lstStyle>
            <a:lvl1pPr algn="l">
              <a:defRPr sz="28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rot="16200000">
            <a:off x="-326231" y="326231"/>
            <a:ext cx="800100" cy="147638"/>
          </a:xfrm>
          <a:prstGeom prst="rect">
            <a:avLst/>
          </a:prstGeom>
          <a:solidFill>
            <a:srgbClr val="CD03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600" b="1">
              <a:solidFill>
                <a:srgbClr val="556571"/>
              </a:solidFill>
            </a:endParaRPr>
          </a:p>
        </p:txBody>
      </p:sp>
      <p:sp>
        <p:nvSpPr>
          <p:cNvPr id="12" name="Titel 14"/>
          <p:cNvSpPr>
            <a:spLocks noGrp="1"/>
          </p:cNvSpPr>
          <p:nvPr>
            <p:ph type="title" hasCustomPrompt="1"/>
          </p:nvPr>
        </p:nvSpPr>
        <p:spPr>
          <a:xfrm>
            <a:off x="298653" y="85892"/>
            <a:ext cx="8229600" cy="1143000"/>
          </a:xfrm>
          <a:prstGeom prst="rect">
            <a:avLst/>
          </a:prstGeom>
        </p:spPr>
        <p:txBody>
          <a:bodyPr lIns="81098" tIns="40549" rIns="81098" bIns="40549" anchor="ctr" anchorCtr="0">
            <a:normAutofit/>
          </a:bodyPr>
          <a:lstStyle>
            <a:lvl1pPr algn="l">
              <a:defRPr sz="28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99259" y="1341421"/>
            <a:ext cx="4272742" cy="3982390"/>
          </a:xfrm>
          <a:prstGeom prst="rect">
            <a:avLst/>
          </a:prstGeom>
        </p:spPr>
        <p:txBody>
          <a:bodyPr lIns="81098" tIns="40549" rIns="81098" bIns="40549"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635000" indent="-284480">
              <a:buClr>
                <a:srgbClr val="C00000"/>
              </a:buClr>
              <a:buFont typeface="Courier New" panose="02070309020205020404" pitchFamily="49" charset="0"/>
              <a:buChar char="o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71220" indent="-236220">
              <a:buClr>
                <a:srgbClr val="C00000"/>
              </a:buClr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116330" indent="-253365">
              <a:buClr>
                <a:srgbClr val="C00000"/>
              </a:buClr>
              <a:buFont typeface="Symbol" panose="05050102010706020507" pitchFamily="18" charset="2"/>
              <a:buChar char="-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354455" indent="-238125">
              <a:buClr>
                <a:srgbClr val="C00000"/>
              </a:buClr>
              <a:buFont typeface="Wingdings" panose="05000000000000000000" pitchFamily="2" charset="2"/>
              <a:buChar char="v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46919" y="1341421"/>
            <a:ext cx="4272742" cy="3982390"/>
          </a:xfrm>
          <a:prstGeom prst="rect">
            <a:avLst/>
          </a:prstGeom>
        </p:spPr>
        <p:txBody>
          <a:bodyPr lIns="81098" tIns="40549" rIns="81098" bIns="40549"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635000" indent="-284480">
              <a:buClr>
                <a:srgbClr val="C00000"/>
              </a:buClr>
              <a:buFont typeface="Courier New" panose="02070309020205020404" pitchFamily="49" charset="0"/>
              <a:buChar char="o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71220" indent="-236220">
              <a:buClr>
                <a:srgbClr val="C00000"/>
              </a:buClr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116330" indent="-253365">
              <a:buClr>
                <a:srgbClr val="C00000"/>
              </a:buClr>
              <a:buFont typeface="Symbol" panose="05050102010706020507" pitchFamily="18" charset="2"/>
              <a:buChar char="-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354455" indent="-238125">
              <a:buClr>
                <a:srgbClr val="C00000"/>
              </a:buClr>
              <a:buFont typeface="Wingdings" panose="05000000000000000000" pitchFamily="2" charset="2"/>
              <a:buChar char="v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 rot="16200000">
            <a:off x="-326231" y="326231"/>
            <a:ext cx="800100" cy="147638"/>
          </a:xfrm>
          <a:prstGeom prst="rect">
            <a:avLst/>
          </a:prstGeom>
          <a:solidFill>
            <a:srgbClr val="CD03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 sz="1600" b="1">
              <a:solidFill>
                <a:srgbClr val="556571"/>
              </a:solidFill>
            </a:endParaRPr>
          </a:p>
        </p:txBody>
      </p:sp>
      <p:sp>
        <p:nvSpPr>
          <p:cNvPr id="15" name="Titel 14"/>
          <p:cNvSpPr>
            <a:spLocks noGrp="1"/>
          </p:cNvSpPr>
          <p:nvPr>
            <p:ph type="title" hasCustomPrompt="1"/>
          </p:nvPr>
        </p:nvSpPr>
        <p:spPr>
          <a:xfrm>
            <a:off x="298653" y="85892"/>
            <a:ext cx="8229600" cy="1143000"/>
          </a:xfrm>
          <a:prstGeom prst="rect">
            <a:avLst/>
          </a:prstGeom>
        </p:spPr>
        <p:txBody>
          <a:bodyPr lIns="81098" tIns="40549" rIns="81098" bIns="40549" anchor="ctr" anchorCtr="0">
            <a:normAutofit/>
          </a:bodyPr>
          <a:lstStyle>
            <a:lvl1pPr algn="l">
              <a:defRPr sz="28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299259" y="1341421"/>
            <a:ext cx="4272742" cy="3982390"/>
          </a:xfrm>
          <a:prstGeom prst="rect">
            <a:avLst/>
          </a:prstGeom>
        </p:spPr>
        <p:txBody>
          <a:bodyPr lIns="81098" tIns="40549" rIns="81098" bIns="40549"/>
          <a:lstStyle>
            <a:lvl1pPr marL="342900" indent="-342900">
              <a:buClr>
                <a:srgbClr val="C00000"/>
              </a:buClr>
              <a:buFont typeface="Wingdings" panose="05000000000000000000" pitchFamily="2" charset="2"/>
              <a:buChar char="§"/>
              <a:defRPr sz="16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635000" indent="-284480">
              <a:buClr>
                <a:srgbClr val="C00000"/>
              </a:buClr>
              <a:buFont typeface="Courier New" panose="02070309020205020404" pitchFamily="49" charset="0"/>
              <a:buChar char="o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871220" indent="-236220">
              <a:buClr>
                <a:srgbClr val="C00000"/>
              </a:buClr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116330" indent="-253365">
              <a:buClr>
                <a:srgbClr val="C00000"/>
              </a:buClr>
              <a:buFont typeface="Symbol" panose="05050102010706020507" pitchFamily="18" charset="2"/>
              <a:buChar char="-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1354455" indent="-238125">
              <a:buClr>
                <a:srgbClr val="C00000"/>
              </a:buClr>
              <a:buFont typeface="Wingdings" panose="05000000000000000000" pitchFamily="2" charset="2"/>
              <a:buChar char="v"/>
              <a:defRPr sz="1400">
                <a:solidFill>
                  <a:srgbClr val="55657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4" hasCustomPrompt="1"/>
          </p:nvPr>
        </p:nvSpPr>
        <p:spPr>
          <a:xfrm>
            <a:off x="4876071" y="1341421"/>
            <a:ext cx="3833552" cy="3982276"/>
          </a:xfrm>
          <a:prstGeom prst="rect">
            <a:avLst/>
          </a:prstGeom>
        </p:spPr>
        <p:txBody>
          <a:bodyPr lIns="81098" tIns="40549" rIns="81098" bIns="40549" rtlCol="0">
            <a:normAutofit/>
          </a:bodyPr>
          <a:lstStyle/>
          <a:p>
            <a:pPr lvl="0"/>
            <a:r>
              <a:rPr lang="de-DE" noProof="0"/>
              <a:t>Bild auf Platzhalter ziehen oder durch Klicken auf Symbol hinzufügen</a:t>
            </a:r>
            <a:endParaRPr lang="de-DE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ChangeArrowheads="1"/>
          </p:cNvSpPr>
          <p:nvPr/>
        </p:nvSpPr>
        <p:spPr bwMode="auto">
          <a:xfrm rot="16200000">
            <a:off x="-326390" y="313690"/>
            <a:ext cx="800100" cy="147955"/>
          </a:xfrm>
          <a:prstGeom prst="rect">
            <a:avLst/>
          </a:prstGeom>
          <a:solidFill>
            <a:srgbClr val="CD03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b="1">
              <a:solidFill>
                <a:srgbClr val="55657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47639" cy="800100"/>
          </a:xfrm>
          <a:prstGeom prst="rect">
            <a:avLst/>
          </a:prstGeom>
          <a:solidFill>
            <a:srgbClr val="ED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/>
          <p:cNvSpPr>
            <a:spLocks noChangeArrowheads="1"/>
          </p:cNvSpPr>
          <p:nvPr/>
        </p:nvSpPr>
        <p:spPr bwMode="auto">
          <a:xfrm rot="16200000">
            <a:off x="-326390" y="313690"/>
            <a:ext cx="800100" cy="147955"/>
          </a:xfrm>
          <a:prstGeom prst="rect">
            <a:avLst/>
          </a:prstGeom>
          <a:solidFill>
            <a:srgbClr val="CD03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charset="0"/>
                <a:ea typeface="MS PGothic" panose="020B0600070205080204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200" b="1">
              <a:solidFill>
                <a:srgbClr val="55657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62467" y="6356350"/>
            <a:ext cx="8627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olidFill>
                  <a:srgbClr val="C0504D">
                    <a:lumMod val="50000"/>
                  </a:srgbClr>
                </a:solidFill>
              </a:rPr>
              <a:t>Leica Microsystems CA                                                                                                      Application Team                                                                                                                                      Hui Han</a:t>
            </a:r>
            <a:endParaRPr lang="zh-CN" altLang="en-US" dirty="0">
              <a:solidFill>
                <a:srgbClr val="C0504D">
                  <a:lumMod val="5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charset="0"/>
          <a:ea typeface="MS PGothic" panose="020B0600070205080204" pitchFamily="34" charset="-128"/>
          <a:cs typeface="MS PGothic" panose="020B0600070205080204" pitchFamily="34" charset="-128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557530" indent="-21463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6" Type="http://schemas.openxmlformats.org/officeDocument/2006/relationships/image" Target="../media/image1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image" Target="../media/image2.jpeg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6" Type="http://schemas.openxmlformats.org/officeDocument/2006/relationships/tags" Target="../tags/tag31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10" Type="http://schemas.openxmlformats.org/officeDocument/2006/relationships/tags" Target="../tags/tag25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11.jpe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7.xml"/><Relationship Id="rId10" Type="http://schemas.openxmlformats.org/officeDocument/2006/relationships/tags" Target="../tags/tag42.xml"/><Relationship Id="rId4" Type="http://schemas.openxmlformats.org/officeDocument/2006/relationships/tags" Target="../tags/tag36.xml"/><Relationship Id="rId9" Type="http://schemas.openxmlformats.org/officeDocument/2006/relationships/tags" Target="../tags/tag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ACA461-4DD2-4693-9CFA-6051BFFAD6EC}" type="datetime1">
              <a:rPr lang="de-DE" altLang="en-US">
                <a:ea typeface="MS PGothic" panose="020B0600070205080204" pitchFamily="34" charset="-128"/>
              </a:rPr>
              <a:t>05.04.2024</a:t>
            </a:fld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>
                <a:ea typeface="MS PGothic" panose="020B0600070205080204" pitchFamily="34" charset="-128"/>
              </a:rPr>
              <a:t>Fußzeile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799C9D-F372-4D29-9EB9-F76DA5ED726E}" type="slidenum">
              <a:rPr lang="de-DE" altLang="en-US">
                <a:ea typeface="MS PGothic" panose="020B0600070205080204" pitchFamily="34" charset="-128"/>
              </a:rPr>
              <a:t>1</a:t>
            </a:fld>
            <a:endParaRPr lang="de-DE" altLang="en-US">
              <a:ea typeface="MS PGothic" panose="020B0600070205080204" pitchFamily="34" charset="-128"/>
            </a:endParaRPr>
          </a:p>
        </p:txBody>
      </p:sp>
      <p:pic>
        <p:nvPicPr>
          <p:cNvPr id="10" name="图片 9"/>
          <p:cNvPicPr preferRelativeResize="0"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90800" y="859790"/>
            <a:ext cx="3803015" cy="507111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>
            <a:off x="5501640" y="1854200"/>
            <a:ext cx="1131570" cy="46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1"/>
            </p:custDataLst>
          </p:nvPr>
        </p:nvCxnSpPr>
        <p:spPr>
          <a:xfrm flipH="1">
            <a:off x="5111115" y="3731895"/>
            <a:ext cx="2132330" cy="21399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2"/>
            </p:custDataLst>
          </p:nvPr>
        </p:nvCxnSpPr>
        <p:spPr>
          <a:xfrm flipH="1" flipV="1">
            <a:off x="5585460" y="4479925"/>
            <a:ext cx="1277620" cy="27432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3"/>
            </p:custDataLst>
          </p:nvPr>
        </p:nvCxnSpPr>
        <p:spPr>
          <a:xfrm flipH="1" flipV="1">
            <a:off x="5076190" y="4439285"/>
            <a:ext cx="1682750" cy="110744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>
            <p:custDataLst>
              <p:tags r:id="rId4"/>
            </p:custDataLst>
          </p:nvPr>
        </p:nvCxnSpPr>
        <p:spPr>
          <a:xfrm>
            <a:off x="1840865" y="2339340"/>
            <a:ext cx="876300" cy="370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>
            <p:custDataLst>
              <p:tags r:id="rId5"/>
            </p:custDataLst>
          </p:nvPr>
        </p:nvCxnSpPr>
        <p:spPr>
          <a:xfrm flipH="1" flipV="1">
            <a:off x="6207760" y="3992880"/>
            <a:ext cx="1108710" cy="3994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>
            <p:custDataLst>
              <p:tags r:id="rId6"/>
            </p:custDataLst>
          </p:nvPr>
        </p:nvCxnSpPr>
        <p:spPr>
          <a:xfrm flipH="1" flipV="1">
            <a:off x="5005070" y="2964180"/>
            <a:ext cx="1837055" cy="5486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>
            <p:custDataLst>
              <p:tags r:id="rId7"/>
            </p:custDataLst>
          </p:nvPr>
        </p:nvCxnSpPr>
        <p:spPr>
          <a:xfrm flipH="1" flipV="1">
            <a:off x="5005070" y="4968240"/>
            <a:ext cx="580390" cy="124079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245870" y="2235200"/>
            <a:ext cx="594995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目镜</a:t>
            </a:r>
          </a:p>
        </p:txBody>
      </p: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6802120" y="5392420"/>
            <a:ext cx="729615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荧光滤镜</a:t>
            </a: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6842125" y="4663440"/>
            <a:ext cx="1037590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明场光源开关</a:t>
            </a:r>
          </a:p>
        </p:txBody>
      </p: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7285355" y="4250055"/>
            <a:ext cx="756920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荧光光源</a:t>
            </a:r>
          </a:p>
        </p:txBody>
      </p:sp>
      <p:sp>
        <p:nvSpPr>
          <p:cNvPr id="25" name="文本框 24"/>
          <p:cNvSpPr txBox="1"/>
          <p:nvPr>
            <p:custDataLst>
              <p:tags r:id="rId11"/>
            </p:custDataLst>
          </p:nvPr>
        </p:nvSpPr>
        <p:spPr>
          <a:xfrm>
            <a:off x="7316470" y="3572510"/>
            <a:ext cx="725170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物镜转盘</a:t>
            </a:r>
          </a:p>
        </p:txBody>
      </p:sp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6842125" y="3282950"/>
            <a:ext cx="594995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聚光镜</a:t>
            </a:r>
          </a:p>
        </p:txBody>
      </p:sp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6598920" y="1722755"/>
            <a:ext cx="594995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明场光源</a:t>
            </a:r>
          </a:p>
        </p:txBody>
      </p:sp>
      <p:sp>
        <p:nvSpPr>
          <p:cNvPr id="28" name="文本框 27"/>
          <p:cNvSpPr txBox="1"/>
          <p:nvPr>
            <p:custDataLst>
              <p:tags r:id="rId14"/>
            </p:custDataLst>
          </p:nvPr>
        </p:nvSpPr>
        <p:spPr>
          <a:xfrm>
            <a:off x="5626100" y="6209030"/>
            <a:ext cx="892175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调焦旋钮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3048000" y="38100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徕卡</a:t>
            </a:r>
            <a:r>
              <a:rPr lang="en-US" altLang="zh-CN"/>
              <a:t>DMi8 </a:t>
            </a:r>
            <a:r>
              <a:rPr lang="zh-CN" altLang="en-US"/>
              <a:t>倒置荧光显微镜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ACA461-4DD2-4693-9CFA-6051BFFAD6EC}" type="datetime1">
              <a:rPr lang="de-DE" altLang="en-US">
                <a:ea typeface="MS PGothic" panose="020B0600070205080204" pitchFamily="34" charset="-128"/>
              </a:rPr>
              <a:t>05.04.2024</a:t>
            </a:fld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799C9D-F372-4D29-9EB9-F76DA5ED726E}" type="slidenum">
              <a:rPr lang="de-DE" altLang="en-US">
                <a:ea typeface="MS PGothic" panose="020B0600070205080204" pitchFamily="34" charset="-128"/>
              </a:rPr>
              <a:t>2</a:t>
            </a:fld>
            <a:endParaRPr lang="de-DE" altLang="en-US">
              <a:ea typeface="MS PGothic" panose="020B0600070205080204" pitchFamily="34" charset="-128"/>
            </a:endParaRPr>
          </a:p>
        </p:txBody>
      </p:sp>
      <p:pic>
        <p:nvPicPr>
          <p:cNvPr id="8" name="图片 7" descr="微信图片_2024021008251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5400000">
            <a:off x="2139822" y="1432942"/>
            <a:ext cx="4864609" cy="3648456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>
            <p:custDataLst>
              <p:tags r:id="rId1"/>
            </p:custDataLst>
          </p:nvPr>
        </p:nvCxnSpPr>
        <p:spPr>
          <a:xfrm flipH="1">
            <a:off x="6193155" y="2355850"/>
            <a:ext cx="1131570" cy="46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7324725" y="2233930"/>
            <a:ext cx="594995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目镜</a:t>
            </a:r>
          </a:p>
        </p:txBody>
      </p:sp>
      <p:cxnSp>
        <p:nvCxnSpPr>
          <p:cNvPr id="9" name="直接箭头连接符 8"/>
          <p:cNvCxnSpPr/>
          <p:nvPr>
            <p:custDataLst>
              <p:tags r:id="rId3"/>
            </p:custDataLst>
          </p:nvPr>
        </p:nvCxnSpPr>
        <p:spPr>
          <a:xfrm flipV="1">
            <a:off x="2477135" y="3814445"/>
            <a:ext cx="1768475" cy="3302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>
            <p:custDataLst>
              <p:tags r:id="rId4"/>
            </p:custDataLst>
          </p:nvPr>
        </p:nvCxnSpPr>
        <p:spPr>
          <a:xfrm>
            <a:off x="2504440" y="1184910"/>
            <a:ext cx="935990" cy="1612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5"/>
            </p:custDataLst>
          </p:nvPr>
        </p:nvCxnSpPr>
        <p:spPr>
          <a:xfrm flipV="1">
            <a:off x="2243455" y="4566285"/>
            <a:ext cx="1083945" cy="9525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>
            <p:custDataLst>
              <p:tags r:id="rId6"/>
            </p:custDataLst>
          </p:nvPr>
        </p:nvCxnSpPr>
        <p:spPr>
          <a:xfrm flipV="1">
            <a:off x="3667125" y="4708525"/>
            <a:ext cx="591185" cy="121920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7"/>
            </p:custDataLst>
          </p:nvPr>
        </p:nvCxnSpPr>
        <p:spPr>
          <a:xfrm flipH="1" flipV="1">
            <a:off x="4700905" y="4892040"/>
            <a:ext cx="1353185" cy="108204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8"/>
            </p:custDataLst>
          </p:nvPr>
        </p:nvCxnSpPr>
        <p:spPr>
          <a:xfrm flipV="1">
            <a:off x="2315210" y="4064635"/>
            <a:ext cx="1768475" cy="3302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9"/>
            </p:custDataLst>
          </p:nvPr>
        </p:nvCxnSpPr>
        <p:spPr>
          <a:xfrm flipV="1">
            <a:off x="2350135" y="2752725"/>
            <a:ext cx="1768475" cy="33020"/>
          </a:xfrm>
          <a:prstGeom prst="straightConnector1">
            <a:avLst/>
          </a:prstGeom>
          <a:ln>
            <a:tailEnd type="arrow" w="med" len="med"/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1554480" y="2654300"/>
            <a:ext cx="922655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 b="1"/>
              <a:t>K5</a:t>
            </a:r>
            <a:r>
              <a:rPr lang="zh-CN" altLang="en-US" sz="1000" b="1"/>
              <a:t>黑白相机</a:t>
            </a: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1468755" y="3634740"/>
            <a:ext cx="937260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000" b="1"/>
              <a:t>K5</a:t>
            </a:r>
            <a:r>
              <a:rPr lang="zh-CN" altLang="en-US" sz="1000" b="1"/>
              <a:t>相机</a:t>
            </a:r>
            <a:r>
              <a:rPr lang="en-US" altLang="zh-CN" sz="1000" b="1"/>
              <a:t>/</a:t>
            </a:r>
            <a:r>
              <a:rPr lang="zh-CN" altLang="en-US" sz="1000" b="1"/>
              <a:t>目镜切换杆</a:t>
            </a:r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1696720" y="3986530"/>
            <a:ext cx="795655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荧光滤块</a:t>
            </a:r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1382395" y="4478655"/>
            <a:ext cx="972820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000" b="1"/>
              <a:t>12H</a:t>
            </a:r>
            <a:r>
              <a:rPr lang="zh-CN" altLang="en-US" sz="1000" b="1"/>
              <a:t>彩色相机</a:t>
            </a:r>
          </a:p>
        </p:txBody>
      </p:sp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3124200" y="5875655"/>
            <a:ext cx="768350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调焦旋钮</a:t>
            </a:r>
          </a:p>
        </p:txBody>
      </p:sp>
      <p:sp>
        <p:nvSpPr>
          <p:cNvPr id="22" name="文本框 21"/>
          <p:cNvSpPr txBox="1"/>
          <p:nvPr>
            <p:custDataLst>
              <p:tags r:id="rId15"/>
            </p:custDataLst>
          </p:nvPr>
        </p:nvSpPr>
        <p:spPr>
          <a:xfrm>
            <a:off x="6054090" y="5807710"/>
            <a:ext cx="789305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明场亮度调节旋钮</a:t>
            </a:r>
          </a:p>
        </p:txBody>
      </p:sp>
      <p:sp>
        <p:nvSpPr>
          <p:cNvPr id="23" name="文本框 22"/>
          <p:cNvSpPr txBox="1"/>
          <p:nvPr>
            <p:custDataLst>
              <p:tags r:id="rId16"/>
            </p:custDataLst>
          </p:nvPr>
        </p:nvSpPr>
        <p:spPr>
          <a:xfrm>
            <a:off x="1889125" y="1075690"/>
            <a:ext cx="751840" cy="22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000" b="1"/>
              <a:t>明场光源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ACA461-4DD2-4693-9CFA-6051BFFAD6EC}" type="datetime1">
              <a:rPr lang="de-DE" altLang="en-US">
                <a:ea typeface="MS PGothic" panose="020B0600070205080204" pitchFamily="34" charset="-128"/>
              </a:rPr>
              <a:t>05.04.2024</a:t>
            </a:fld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799C9D-F372-4D29-9EB9-F76DA5ED726E}" type="slidenum">
              <a:rPr lang="de-DE" altLang="en-US">
                <a:ea typeface="MS PGothic" panose="020B0600070205080204" pitchFamily="34" charset="-128"/>
              </a:rPr>
              <a:t>3</a:t>
            </a:fld>
            <a:endParaRPr lang="de-DE" altLang="en-US">
              <a:ea typeface="MS PGothic" panose="020B0600070205080204" pitchFamily="34" charset="-128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090" y="778510"/>
            <a:ext cx="3810000" cy="50800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40410" y="1999615"/>
            <a:ext cx="3048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将样品放置于显微镜上，同时将样品中心对准物镜。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70890" y="120459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步骤</a:t>
            </a:r>
            <a:r>
              <a:rPr lang="en-US" altLang="zh-CN"/>
              <a:t>1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40410" y="4318635"/>
            <a:ext cx="3048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注意：一般对焦阶段我们使用</a:t>
            </a:r>
            <a:r>
              <a:rPr lang="en-US" altLang="zh-CN"/>
              <a:t>10X</a:t>
            </a:r>
            <a:r>
              <a:rPr lang="zh-CN" altLang="en-US"/>
              <a:t>或者</a:t>
            </a:r>
            <a:r>
              <a:rPr lang="en-US" altLang="zh-CN"/>
              <a:t>4X</a:t>
            </a:r>
            <a:r>
              <a:rPr lang="zh-CN" altLang="en-US"/>
              <a:t>的物镜，能够更为方便的找到焦距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34720" y="41021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明场观察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ACA461-4DD2-4693-9CFA-6051BFFAD6EC}" type="datetime1">
              <a:rPr lang="de-DE" altLang="en-US">
                <a:ea typeface="MS PGothic" panose="020B0600070205080204" pitchFamily="34" charset="-128"/>
              </a:rPr>
              <a:t>05.04.2024</a:t>
            </a:fld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799C9D-F372-4D29-9EB9-F76DA5ED726E}" type="slidenum">
              <a:rPr lang="de-DE" altLang="en-US">
                <a:ea typeface="MS PGothic" panose="020B0600070205080204" pitchFamily="34" charset="-128"/>
              </a:rPr>
              <a:t>4</a:t>
            </a:fld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95705" y="1356995"/>
            <a:ext cx="2024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打开荧光电源开关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7890" y="471170"/>
            <a:ext cx="3048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步骤</a:t>
            </a:r>
            <a:r>
              <a:rPr lang="en-US" altLang="zh-CN"/>
              <a:t>2</a:t>
            </a:r>
          </a:p>
          <a:p>
            <a:endParaRPr lang="en-US" altLang="zh-CN"/>
          </a:p>
        </p:txBody>
      </p:sp>
      <p:pic>
        <p:nvPicPr>
          <p:cNvPr id="12" name="图片 11" descr="IMG_20240205_1311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46650" y="349250"/>
            <a:ext cx="3048000" cy="4064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30" y="2338070"/>
            <a:ext cx="2918523" cy="3890958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3148330" y="4795520"/>
            <a:ext cx="191770" cy="232410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1200">
                <a:solidFill>
                  <a:srgbClr val="FF0000"/>
                </a:solidFill>
                <a:latin typeface="Calibri" panose="020F0502020204030204" charset="0"/>
              </a:rPr>
              <a:t>①</a:t>
            </a:r>
          </a:p>
        </p:txBody>
      </p:sp>
      <p:cxnSp>
        <p:nvCxnSpPr>
          <p:cNvPr id="17" name="直接箭头连接符 16"/>
          <p:cNvCxnSpPr/>
          <p:nvPr/>
        </p:nvCxnSpPr>
        <p:spPr>
          <a:xfrm flipH="1" flipV="1">
            <a:off x="7357745" y="2727325"/>
            <a:ext cx="916305" cy="14033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6862445" y="4130675"/>
            <a:ext cx="2213610" cy="316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</a:rPr>
              <a:t>荧光光源开关在此处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068445" y="5252085"/>
            <a:ext cx="328930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</a:rPr>
              <a:t>①为荧光光源，右上为俯视图</a:t>
            </a:r>
          </a:p>
        </p:txBody>
      </p:sp>
      <p:cxnSp>
        <p:nvCxnSpPr>
          <p:cNvPr id="20" name="直接箭头连接符 19"/>
          <p:cNvCxnSpPr/>
          <p:nvPr/>
        </p:nvCxnSpPr>
        <p:spPr>
          <a:xfrm flipH="1" flipV="1">
            <a:off x="3510280" y="4949825"/>
            <a:ext cx="840105" cy="1892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946650" y="581660"/>
            <a:ext cx="3048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>
                <a:solidFill>
                  <a:srgbClr val="FF0000"/>
                </a:solidFill>
                <a:highlight>
                  <a:srgbClr val="FFFF00"/>
                </a:highlight>
              </a:rPr>
              <a:t>荧光光源俯视图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ACA461-4DD2-4693-9CFA-6051BFFAD6EC}" type="datetime1">
              <a:rPr lang="de-DE" altLang="en-US">
                <a:ea typeface="MS PGothic" panose="020B0600070205080204" pitchFamily="34" charset="-128"/>
              </a:rPr>
              <a:t>05.04.2024</a:t>
            </a:fld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799C9D-F372-4D29-9EB9-F76DA5ED726E}" type="slidenum">
              <a:rPr lang="de-DE" altLang="en-US">
                <a:ea typeface="MS PGothic" panose="020B0600070205080204" pitchFamily="34" charset="-128"/>
              </a:rPr>
              <a:t>5</a:t>
            </a:fld>
            <a:endParaRPr lang="de-DE" altLang="en-US">
              <a:ea typeface="MS PGothic" panose="020B0600070205080204" pitchFamily="34" charset="-128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30" y="652145"/>
            <a:ext cx="3048000" cy="2286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801870" y="117538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步骤</a:t>
            </a:r>
            <a:r>
              <a:rPr lang="en-US" altLang="zh-CN"/>
              <a:t>3   </a:t>
            </a:r>
            <a:r>
              <a:rPr lang="zh-CN" altLang="en-US"/>
              <a:t>选择需要的荧光滤块</a:t>
            </a:r>
          </a:p>
        </p:txBody>
      </p:sp>
      <p:pic>
        <p:nvPicPr>
          <p:cNvPr id="10" name="图片 9" descr="IMG_20240205_1209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140" y="2651760"/>
            <a:ext cx="3633470" cy="853440"/>
          </a:xfrm>
          <a:prstGeom prst="rect">
            <a:avLst/>
          </a:prstGeom>
        </p:spPr>
      </p:pic>
      <p:pic>
        <p:nvPicPr>
          <p:cNvPr id="11" name="图片 10" descr="IMG_20240205_1209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410" y="3362325"/>
            <a:ext cx="3635375" cy="953135"/>
          </a:xfrm>
          <a:prstGeom prst="rect">
            <a:avLst/>
          </a:prstGeom>
        </p:spPr>
      </p:pic>
      <p:pic>
        <p:nvPicPr>
          <p:cNvPr id="12" name="图片 11" descr="IMG_20240205_1209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315" y="4315460"/>
            <a:ext cx="3633470" cy="675640"/>
          </a:xfrm>
          <a:prstGeom prst="rect">
            <a:avLst/>
          </a:prstGeom>
        </p:spPr>
      </p:pic>
      <p:pic>
        <p:nvPicPr>
          <p:cNvPr id="13" name="图片 12" descr="IMG_20240205_1209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140" y="4987290"/>
            <a:ext cx="3633470" cy="49403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99770" y="3553460"/>
            <a:ext cx="304800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40000"/>
              </a:lnSpc>
            </a:pPr>
            <a:r>
              <a:rPr lang="zh-CN" altLang="en-US" sz="1000"/>
              <a:t>荧光滤块的种类在荧光转轮处有显示，其颜色即代表该滤块所激发出的荧光颜色。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1000"/>
              <a:t>蓝色：Excitation: 360/40，Emission: 470/40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1000"/>
              <a:t>绿色：Excitation: 470/40，Emission: 525/50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1000"/>
              <a:t>橙色：Excitation: 546/10，Emission: 585/40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1000"/>
              <a:t>红色：Excitation: 545/25，Emission: 605/70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1000"/>
              <a:t>三通：Single Band Exciter: 395/480/560nm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1000"/>
              <a:t>Single Band Emitter: 440/521/606nm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1000"/>
              <a:t>Dichroic: 410/500/580nm</a:t>
            </a:r>
          </a:p>
          <a:p>
            <a:pPr indent="0" fontAlgn="auto">
              <a:lnSpc>
                <a:spcPct val="140000"/>
              </a:lnSpc>
            </a:pPr>
            <a:r>
              <a:rPr lang="zh-CN" altLang="en-US" sz="1000"/>
              <a:t>黄色位置滤块是三通，白色为空位（用于明场观察）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ACA461-4DD2-4693-9CFA-6051BFFAD6EC}" type="datetime1">
              <a:rPr lang="de-DE" altLang="en-US">
                <a:ea typeface="MS PGothic" panose="020B0600070205080204" pitchFamily="34" charset="-128"/>
              </a:rPr>
              <a:t>05.04.2024</a:t>
            </a:fld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>
                <a:ea typeface="MS PGothic" panose="020B0600070205080204" pitchFamily="34" charset="-128"/>
              </a:rPr>
              <a:t>Fußzeile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799C9D-F372-4D29-9EB9-F76DA5ED726E}" type="slidenum">
              <a:rPr lang="de-DE" altLang="en-US">
                <a:ea typeface="MS PGothic" panose="020B0600070205080204" pitchFamily="34" charset="-128"/>
              </a:rPr>
              <a:t>6</a:t>
            </a:fld>
            <a:endParaRPr lang="de-DE" altLang="en-US">
              <a:ea typeface="MS PGothic" panose="020B0600070205080204" pitchFamily="34" charset="-128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9805" y="662305"/>
            <a:ext cx="3840480" cy="51206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92115" y="589915"/>
            <a:ext cx="3048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步骤</a:t>
            </a:r>
            <a:r>
              <a:rPr lang="en-US" altLang="zh-CN"/>
              <a:t>4   </a:t>
            </a:r>
            <a:r>
              <a:rPr lang="zh-CN" altLang="en-US"/>
              <a:t>使用荧光控制器调整荧光光源强度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656715" y="3461385"/>
            <a:ext cx="3073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0070C0"/>
                </a:solidFill>
                <a:highlight>
                  <a:srgbClr val="FFFF00"/>
                </a:highlight>
              </a:rPr>
              <a:t>蓝</a:t>
            </a:r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2283460" y="3517265"/>
            <a:ext cx="3073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>
                <a:solidFill>
                  <a:srgbClr val="00B050"/>
                </a:solidFill>
                <a:highlight>
                  <a:srgbClr val="FFFF00"/>
                </a:highlight>
              </a:rPr>
              <a:t>绿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2847340" y="3596640"/>
            <a:ext cx="7721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>
                <a:solidFill>
                  <a:srgbClr val="FF0000"/>
                </a:solidFill>
                <a:highlight>
                  <a:srgbClr val="FFFF00"/>
                </a:highlight>
              </a:rPr>
              <a:t>红橙</a:t>
            </a:r>
          </a:p>
        </p:txBody>
      </p:sp>
      <p:cxnSp>
        <p:nvCxnSpPr>
          <p:cNvPr id="13" name="直接箭头连接符 12"/>
          <p:cNvCxnSpPr/>
          <p:nvPr/>
        </p:nvCxnSpPr>
        <p:spPr>
          <a:xfrm flipH="1" flipV="1">
            <a:off x="4335780" y="4163060"/>
            <a:ext cx="1183005" cy="457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>
            <p:custDataLst>
              <p:tags r:id="rId3"/>
            </p:custDataLst>
          </p:nvPr>
        </p:nvCxnSpPr>
        <p:spPr>
          <a:xfrm flipH="1" flipV="1">
            <a:off x="4196080" y="4945380"/>
            <a:ext cx="1183005" cy="457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>
            <p:custDataLst>
              <p:tags r:id="rId4"/>
            </p:custDataLst>
          </p:nvPr>
        </p:nvCxnSpPr>
        <p:spPr>
          <a:xfrm flipV="1">
            <a:off x="786130" y="3967480"/>
            <a:ext cx="921385" cy="241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>
            <p:custDataLst>
              <p:tags r:id="rId5"/>
            </p:custDataLst>
          </p:nvPr>
        </p:nvCxnSpPr>
        <p:spPr>
          <a:xfrm>
            <a:off x="796290" y="4208780"/>
            <a:ext cx="868045" cy="515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>
            <p:custDataLst>
              <p:tags r:id="rId6"/>
            </p:custDataLst>
          </p:nvPr>
        </p:nvCxnSpPr>
        <p:spPr>
          <a:xfrm flipH="1" flipV="1">
            <a:off x="3124200" y="4504055"/>
            <a:ext cx="2302510" cy="88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5492115" y="4069715"/>
            <a:ext cx="2459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</a:rPr>
              <a:t>全局荧光亮度控制</a:t>
            </a:r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5426710" y="4460240"/>
            <a:ext cx="24657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</a:rPr>
              <a:t>单色荧光开关</a:t>
            </a:r>
          </a:p>
        </p:txBody>
      </p:sp>
      <p:sp>
        <p:nvSpPr>
          <p:cNvPr id="20" name="文本框 19"/>
          <p:cNvSpPr txBox="1"/>
          <p:nvPr>
            <p:custDataLst>
              <p:tags r:id="rId9"/>
            </p:custDataLst>
          </p:nvPr>
        </p:nvSpPr>
        <p:spPr>
          <a:xfrm>
            <a:off x="5426710" y="4851400"/>
            <a:ext cx="21939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</a:rPr>
              <a:t>全局荧光开关</a:t>
            </a:r>
          </a:p>
        </p:txBody>
      </p:sp>
      <p:sp>
        <p:nvSpPr>
          <p:cNvPr id="21" name="文本框 20"/>
          <p:cNvSpPr txBox="1"/>
          <p:nvPr>
            <p:custDataLst>
              <p:tags r:id="rId10"/>
            </p:custDataLst>
          </p:nvPr>
        </p:nvSpPr>
        <p:spPr>
          <a:xfrm>
            <a:off x="384175" y="3347720"/>
            <a:ext cx="417195" cy="20212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charset="0"/>
              </a:rPr>
              <a:t>单色荧光亮度控制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ACA461-4DD2-4693-9CFA-6051BFFAD6EC}" type="datetime1">
              <a:rPr lang="de-DE" altLang="en-US">
                <a:ea typeface="MS PGothic" panose="020B0600070205080204" pitchFamily="34" charset="-128"/>
              </a:rPr>
              <a:t>05.04.2024</a:t>
            </a:fld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799C9D-F372-4D29-9EB9-F76DA5ED726E}" type="slidenum">
              <a:rPr lang="de-DE" altLang="en-US">
                <a:ea typeface="MS PGothic" panose="020B0600070205080204" pitchFamily="34" charset="-128"/>
              </a:rPr>
              <a:t>7</a:t>
            </a:fld>
            <a:endParaRPr lang="de-DE" altLang="en-US">
              <a:ea typeface="MS PGothic" panose="020B0600070205080204" pitchFamily="34" charset="-128"/>
            </a:endParaRPr>
          </a:p>
        </p:txBody>
      </p:sp>
      <p:pic>
        <p:nvPicPr>
          <p:cNvPr id="8" name="图片 7" descr="微信图片_202402100826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26379" y="735331"/>
            <a:ext cx="3840481" cy="2880360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>
            <a:off x="5297170" y="1583055"/>
            <a:ext cx="1517015" cy="8305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 flipV="1">
            <a:off x="6751955" y="269240"/>
            <a:ext cx="12065" cy="768985"/>
          </a:xfrm>
          <a:prstGeom prst="straightConnector1">
            <a:avLst/>
          </a:prstGeom>
          <a:ln w="31750">
            <a:gradFill>
              <a:gsLst>
                <a:gs pos="0">
                  <a:schemeClr val="accent6">
                    <a:hueOff val="-4200000"/>
                  </a:schemeClr>
                </a:gs>
                <a:gs pos="100000">
                  <a:schemeClr val="accent6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058795" y="598170"/>
            <a:ext cx="26003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旋转调焦旋钮</a:t>
            </a:r>
            <a:r>
              <a:rPr lang="zh-CN" altLang="en-US">
                <a:latin typeface="Calibri" panose="020F0502020204030204" charset="0"/>
              </a:rPr>
              <a:t>①，使得②向上抬高至接近于观察样本底部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974840" y="2695575"/>
            <a:ext cx="278765" cy="288925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1200">
                <a:solidFill>
                  <a:srgbClr val="FF0000"/>
                </a:solidFill>
                <a:latin typeface="Calibri" panose="020F0502020204030204" charset="0"/>
              </a:rPr>
              <a:t>①</a:t>
            </a:r>
          </a:p>
        </p:txBody>
      </p:sp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6932295" y="509270"/>
            <a:ext cx="278765" cy="288925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1200">
                <a:solidFill>
                  <a:srgbClr val="FF0000"/>
                </a:solidFill>
                <a:latin typeface="Calibri" panose="020F0502020204030204" charset="0"/>
              </a:rPr>
              <a:t>②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95" y="2301240"/>
            <a:ext cx="4572000" cy="3429000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2127885" y="3582670"/>
            <a:ext cx="911860" cy="594360"/>
          </a:xfrm>
          <a:prstGeom prst="ellipse">
            <a:avLst/>
          </a:prstGeom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zh-CN" alt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713095" y="4791710"/>
            <a:ext cx="304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注意，进行此步骤时应该目视样本处，不可直接观察，防止其他物镜上抬过高接触到载物台。</a:t>
            </a:r>
          </a:p>
        </p:txBody>
      </p:sp>
      <p:cxnSp>
        <p:nvCxnSpPr>
          <p:cNvPr id="18" name="直接箭头连接符 17"/>
          <p:cNvCxnSpPr/>
          <p:nvPr/>
        </p:nvCxnSpPr>
        <p:spPr>
          <a:xfrm flipH="1" flipV="1">
            <a:off x="2975610" y="4053205"/>
            <a:ext cx="2743835" cy="10712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791845" y="77089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步骤</a:t>
            </a:r>
            <a:r>
              <a:rPr lang="en-US" altLang="zh-CN"/>
              <a:t>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ACA461-4DD2-4693-9CFA-6051BFFAD6EC}" type="datetime1">
              <a:rPr lang="de-DE" altLang="en-US">
                <a:ea typeface="MS PGothic" panose="020B0600070205080204" pitchFamily="34" charset="-128"/>
              </a:rPr>
              <a:t>05.04.2024</a:t>
            </a:fld>
            <a:endParaRPr lang="de-DE" altLang="en-US">
              <a:ea typeface="MS PGothic" panose="020B0600070205080204" pitchFamily="34" charset="-128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>
                <a:ea typeface="MS PGothic" panose="020B0600070205080204" pitchFamily="34" charset="-128"/>
              </a:rPr>
              <a:t>Fußzeile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3799C9D-F372-4D29-9EB9-F76DA5ED726E}" type="slidenum">
              <a:rPr lang="de-DE" altLang="en-US">
                <a:ea typeface="MS PGothic" panose="020B0600070205080204" pitchFamily="34" charset="-128"/>
              </a:rPr>
              <a:t>8</a:t>
            </a:fld>
            <a:endParaRPr lang="de-DE" altLang="en-US">
              <a:ea typeface="MS PGothic" panose="020B0600070205080204" pitchFamily="34" charset="-128"/>
            </a:endParaRPr>
          </a:p>
        </p:txBody>
      </p:sp>
      <p:pic>
        <p:nvPicPr>
          <p:cNvPr id="9" name="图片 8" descr="微信图片_202402100826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 rot="5400000">
            <a:off x="4481194" y="1772286"/>
            <a:ext cx="3840481" cy="2880360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>
            <p:custDataLst>
              <p:tags r:id="rId2"/>
            </p:custDataLst>
          </p:nvPr>
        </p:nvCxnSpPr>
        <p:spPr>
          <a:xfrm>
            <a:off x="5897880" y="1378585"/>
            <a:ext cx="15875" cy="624840"/>
          </a:xfrm>
          <a:prstGeom prst="straightConnector1">
            <a:avLst/>
          </a:prstGeom>
          <a:ln w="31750">
            <a:gradFill>
              <a:gsLst>
                <a:gs pos="0">
                  <a:schemeClr val="accent6">
                    <a:hueOff val="-4200000"/>
                  </a:schemeClr>
                </a:gs>
                <a:gs pos="100000">
                  <a:schemeClr val="accent6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6129655" y="3732530"/>
            <a:ext cx="278765" cy="288925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1200">
                <a:solidFill>
                  <a:srgbClr val="FF0000"/>
                </a:solidFill>
                <a:latin typeface="Calibri" panose="020F0502020204030204" charset="0"/>
              </a:rPr>
              <a:t>①</a:t>
            </a: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087110" y="1546225"/>
            <a:ext cx="278765" cy="288925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1200">
                <a:solidFill>
                  <a:srgbClr val="FF0000"/>
                </a:solidFill>
                <a:latin typeface="Calibri" panose="020F0502020204030204" charset="0"/>
              </a:rPr>
              <a:t>②</a:t>
            </a: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4090035" y="2430145"/>
            <a:ext cx="1833245" cy="11576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950595" y="1546225"/>
            <a:ext cx="304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双眼置于目镜处观察，同时缓慢旋转调焦旋钮，使得</a:t>
            </a:r>
            <a:r>
              <a:rPr lang="zh-CN" altLang="en-US">
                <a:latin typeface="Calibri" panose="020F0502020204030204" charset="0"/>
              </a:rPr>
              <a:t>②下降，直至目镜中呈现清晰的样本影像。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292860" y="73025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步骤</a:t>
            </a:r>
            <a:r>
              <a:rPr lang="en-US" altLang="zh-CN"/>
              <a:t>6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802005" y="3192780"/>
            <a:ext cx="3625850" cy="283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4000"/>
              </a:lnSpc>
            </a:pPr>
            <a:r>
              <a:rPr lang="zh-CN" altLang="en-US" sz="1200"/>
              <a:t>注意：在找到样本焦平面后，可切换更高倍数的物镜，切换物镜后仅需要用微调旋钮进行微调即可得到清晰影像，无需大幅度调焦。</a:t>
            </a:r>
          </a:p>
          <a:p>
            <a:pPr indent="0" fontAlgn="auto">
              <a:lnSpc>
                <a:spcPct val="124000"/>
              </a:lnSpc>
            </a:pPr>
            <a:endParaRPr lang="zh-CN" altLang="en-US" sz="1200"/>
          </a:p>
          <a:p>
            <a:pPr indent="0" fontAlgn="auto">
              <a:lnSpc>
                <a:spcPct val="124000"/>
              </a:lnSpc>
            </a:pPr>
            <a:endParaRPr lang="zh-CN" altLang="en-US" sz="1200"/>
          </a:p>
          <a:p>
            <a:pPr indent="0" fontAlgn="auto">
              <a:lnSpc>
                <a:spcPct val="124000"/>
              </a:lnSpc>
            </a:pPr>
            <a:r>
              <a:rPr lang="zh-CN" altLang="en-US" sz="1200"/>
              <a:t>注意</a:t>
            </a:r>
            <a:r>
              <a:rPr lang="en-US" altLang="zh-CN" sz="1200"/>
              <a:t>2</a:t>
            </a:r>
            <a:r>
              <a:rPr lang="zh-CN" altLang="en-US" sz="1200"/>
              <a:t>：如果下降到底仍未找到焦平面，请重复步骤</a:t>
            </a:r>
            <a:r>
              <a:rPr lang="en-US" altLang="zh-CN" sz="1200"/>
              <a:t>5</a:t>
            </a:r>
            <a:r>
              <a:rPr lang="zh-CN" altLang="en-US" sz="1200"/>
              <a:t>，步骤</a:t>
            </a:r>
            <a:r>
              <a:rPr lang="en-US" altLang="zh-CN" sz="1200"/>
              <a:t>6</a:t>
            </a:r>
            <a:r>
              <a:rPr lang="zh-CN" altLang="en-US" sz="1200"/>
              <a:t>，并且减慢步骤</a:t>
            </a:r>
            <a:r>
              <a:rPr lang="en-US" altLang="zh-CN" sz="1200"/>
              <a:t>6</a:t>
            </a:r>
            <a:r>
              <a:rPr lang="zh-CN" altLang="en-US" sz="1200"/>
              <a:t>中下降焦平面的速度。</a:t>
            </a:r>
          </a:p>
          <a:p>
            <a:pPr indent="0" fontAlgn="auto">
              <a:lnSpc>
                <a:spcPct val="124000"/>
              </a:lnSpc>
            </a:pPr>
            <a:endParaRPr lang="zh-CN" altLang="en-US" sz="1200"/>
          </a:p>
          <a:p>
            <a:pPr indent="0" fontAlgn="auto">
              <a:lnSpc>
                <a:spcPct val="124000"/>
              </a:lnSpc>
            </a:pPr>
            <a:endParaRPr lang="zh-CN" altLang="en-US" sz="1200"/>
          </a:p>
          <a:p>
            <a:pPr indent="0" fontAlgn="auto">
              <a:lnSpc>
                <a:spcPct val="124000"/>
              </a:lnSpc>
            </a:pPr>
            <a:r>
              <a:rPr lang="zh-CN" altLang="en-US" sz="1200">
                <a:solidFill>
                  <a:srgbClr val="FF0000"/>
                </a:solidFill>
                <a:highlight>
                  <a:srgbClr val="FFFF00"/>
                </a:highlight>
              </a:rPr>
              <a:t>注意</a:t>
            </a:r>
            <a:r>
              <a:rPr lang="en-US" altLang="zh-CN" sz="1200">
                <a:solidFill>
                  <a:srgbClr val="FF0000"/>
                </a:solidFill>
                <a:highlight>
                  <a:srgbClr val="FFFF00"/>
                </a:highlight>
              </a:rPr>
              <a:t>3</a:t>
            </a:r>
            <a:r>
              <a:rPr lang="zh-CN" altLang="en-US" sz="1200">
                <a:solidFill>
                  <a:srgbClr val="FF0000"/>
                </a:solidFill>
                <a:highlight>
                  <a:srgbClr val="FFFF00"/>
                </a:highlight>
              </a:rPr>
              <a:t>：调焦旋钮上升抬高时，必须目视样品位置确保物镜不会抬高触碰载物台或者样品，此步骤不可盲操作（不可观察目镜时向上调焦！）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RiYzE5NmZiODdmNDhhNmMyOGY5MGUwYTFiZjkyMm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Leica content pag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91440" tIns="45720" rIns="91440" bIns="45720">
        <a:spAutoFit/>
        <a:scene3d>
          <a:camera prst="orthographicFront"/>
          <a:lightRig rig="glow" dir="tl">
            <a:rot lat="0" lon="0" rev="5400000"/>
          </a:lightRig>
        </a:scene3d>
        <a:sp3d contourW="12700">
          <a:bevelT w="25400" h="25400"/>
          <a:contourClr>
            <a:schemeClr val="accent6">
              <a:shade val="73000"/>
            </a:schemeClr>
          </a:contourClr>
        </a:sp3d>
      </a:bodyPr>
      <a:lstStyle>
        <a:defPPr algn="ctr">
          <a:defRPr sz="3200" b="1" dirty="0">
            <a:ln w="11430"/>
            <a:gradFill>
              <a:gsLst>
                <a:gs pos="0">
                  <a:schemeClr val="accent6">
                    <a:tint val="90000"/>
                    <a:satMod val="120000"/>
                  </a:schemeClr>
                </a:gs>
                <a:gs pos="25000">
                  <a:schemeClr val="accent6">
                    <a:tint val="93000"/>
                    <a:satMod val="120000"/>
                  </a:schemeClr>
                </a:gs>
                <a:gs pos="50000">
                  <a:schemeClr val="accent6">
                    <a:shade val="89000"/>
                    <a:satMod val="110000"/>
                  </a:schemeClr>
                </a:gs>
                <a:gs pos="75000">
                  <a:schemeClr val="accent6">
                    <a:tint val="93000"/>
                    <a:satMod val="120000"/>
                  </a:schemeClr>
                </a:gs>
                <a:gs pos="100000">
                  <a:schemeClr val="accent6">
                    <a:tint val="90000"/>
                    <a:satMod val="120000"/>
                  </a:schemeClr>
                </a:gs>
              </a:gsLst>
              <a:lin ang="5400000"/>
            </a:gradFill>
            <a:effectLst>
              <a:outerShdw blurRad="80000" dist="40000" dir="5040000" algn="tl">
                <a:srgbClr val="000000">
                  <a:alpha val="30000"/>
                </a:srgbClr>
              </a:outerShdw>
            </a:effectLst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Leica content pag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Leica content pag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b="0" i="0" u="none" strike="noStrike" baseline="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Microsoft Office PowerPoint</Application>
  <PresentationFormat>全屏显示(4:3)</PresentationFormat>
  <Paragraphs>80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8</vt:i4>
      </vt:variant>
    </vt:vector>
  </HeadingPairs>
  <TitlesOfParts>
    <vt:vector size="18" baseType="lpstr">
      <vt:lpstr>MS PGothic</vt:lpstr>
      <vt:lpstr>Arial</vt:lpstr>
      <vt:lpstr>Calibri</vt:lpstr>
      <vt:lpstr>Courier New</vt:lpstr>
      <vt:lpstr>Symbol</vt:lpstr>
      <vt:lpstr>Tahoma</vt:lpstr>
      <vt:lpstr>Wingdings</vt:lpstr>
      <vt:lpstr>Leica content page</vt:lpstr>
      <vt:lpstr>1_Leica content page</vt:lpstr>
      <vt:lpstr>2_Leica content page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Yuanyuan Su</dc:creator>
  <cp:lastModifiedBy>浩 黄</cp:lastModifiedBy>
  <cp:revision>61</cp:revision>
  <dcterms:created xsi:type="dcterms:W3CDTF">2016-03-19T07:23:00Z</dcterms:created>
  <dcterms:modified xsi:type="dcterms:W3CDTF">2024-04-05T03:12:13Z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A2C75CE50DE247C2BF0DCE4CA07F5D8D_13</vt:lpwstr>
  </property>
  <property fmtid="{D5CDD505-2E9C-101B-9397-08002B2CF9AE}" pid="3" name="KSOProductBuildVer">
    <vt:lpwstr>2052-12.1.0.16364</vt:lpwstr>
  </property>
</Properties>
</file>