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slideLayouts/slideLayout25.xml" ContentType="application/vnd.openxmlformats-officedocument.presentationml.slideLayout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21.xml" ContentType="application/vnd.openxmlformats-officedocument.presentationml.slideLayout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  <p:sldMasterId id="2147483716" r:id="rId2"/>
  </p:sldMasterIdLst>
  <p:notesMasterIdLst>
    <p:notesMasterId r:id="rId12"/>
  </p:notesMasterIdLst>
  <p:handoutMasterIdLst>
    <p:handoutMasterId r:id="rId13"/>
  </p:handoutMasterIdLst>
  <p:sldIdLst>
    <p:sldId id="723" r:id="rId3"/>
    <p:sldId id="650" r:id="rId4"/>
    <p:sldId id="461" r:id="rId5"/>
    <p:sldId id="726" r:id="rId6"/>
    <p:sldId id="727" r:id="rId7"/>
    <p:sldId id="728" r:id="rId8"/>
    <p:sldId id="729" r:id="rId9"/>
    <p:sldId id="730" r:id="rId10"/>
    <p:sldId id="732" r:id="rId11"/>
  </p:sldIdLst>
  <p:sldSz cx="9144000" cy="6858000" type="screen4x3"/>
  <p:notesSz cx="6797675" cy="9928225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CCFF66"/>
    <a:srgbClr val="003300"/>
    <a:srgbClr val="0000CC"/>
    <a:srgbClr val="000000"/>
    <a:srgbClr val="FFFFFF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/>
    <p:restoredTop sz="94614"/>
  </p:normalViewPr>
  <p:slideViewPr>
    <p:cSldViewPr showGuides="1">
      <p:cViewPr varScale="1">
        <p:scale>
          <a:sx n="84" d="100"/>
          <a:sy n="84" d="100"/>
        </p:scale>
        <p:origin x="-15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263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0" d="100"/>
        <a:sy n="80" d="100"/>
      </p:scale>
      <p:origin x="0" y="1620"/>
    </p:cViewPr>
  </p:sorter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4FE7B-9474-4C93-A11E-41EC8BE44E02}" type="doc">
      <dgm:prSet loTypeId="urn:microsoft.com/office/officeart/2005/8/layout/vList5" loCatId="list" qsTypeId="urn:microsoft.com/office/officeart/2005/8/quickstyle/simple1#1" qsCatId="simple" csTypeId="urn:microsoft.com/office/officeart/2005/8/colors/accent0_3#1" csCatId="accent1" phldr="1"/>
      <dgm:spPr/>
      <dgm:t>
        <a:bodyPr/>
        <a:lstStyle/>
        <a:p>
          <a:endParaRPr lang="zh-CN" altLang="en-US"/>
        </a:p>
      </dgm:t>
    </dgm:pt>
    <dgm:pt modelId="{793D88DA-8A31-45F9-8C87-2746AF098A2B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C65A0FBD-D381-4752-9C11-359A61A4E02E}" type="parTrans" cxnId="{600C7E70-1A20-46FD-9FC3-FFEC9031234C}">
      <dgm:prSet/>
      <dgm:spPr/>
      <dgm:t>
        <a:bodyPr/>
        <a:lstStyle/>
        <a:p>
          <a:endParaRPr lang="zh-CN" altLang="en-US"/>
        </a:p>
      </dgm:t>
    </dgm:pt>
    <dgm:pt modelId="{FC01C286-2BB7-4888-92D4-87F91377ED11}" type="sibTrans" cxnId="{600C7E70-1A20-46FD-9FC3-FFEC9031234C}">
      <dgm:prSet/>
      <dgm:spPr/>
      <dgm:t>
        <a:bodyPr/>
        <a:lstStyle/>
        <a:p>
          <a:endParaRPr lang="zh-CN" altLang="en-US"/>
        </a:p>
      </dgm:t>
    </dgm:pt>
    <dgm:pt modelId="{A8E4DA15-FAB8-47A6-BD04-661C98A31AA8}">
      <dgm:prSet phldrT="[文本]" phldr="0" custT="0"/>
      <dgm:spPr/>
      <dgm:t>
        <a:bodyPr vert="horz" wrap="square"/>
        <a:lstStyle>
          <a:lvl1pPr algn="l">
            <a:defRPr sz="36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dirty="0" smtClean="0"/>
            <a:t>工作环境及表面的处理</a:t>
          </a:r>
          <a:endParaRPr lang="zh-CN" altLang="en-US" dirty="0"/>
        </a:p>
      </dgm:t>
    </dgm:pt>
    <dgm:pt modelId="{5CFAF091-0A66-4CC1-BCA4-FC40842FA900}" type="parTrans" cxnId="{48DC515F-74A7-4D22-AF7E-6A11535947F4}">
      <dgm:prSet/>
      <dgm:spPr/>
      <dgm:t>
        <a:bodyPr/>
        <a:lstStyle/>
        <a:p>
          <a:endParaRPr lang="zh-CN" altLang="en-US"/>
        </a:p>
      </dgm:t>
    </dgm:pt>
    <dgm:pt modelId="{1BFD5BC2-A1F4-4EFC-806E-6F7F979A446C}" type="sibTrans" cxnId="{48DC515F-74A7-4D22-AF7E-6A11535947F4}">
      <dgm:prSet/>
      <dgm:spPr/>
      <dgm:t>
        <a:bodyPr/>
        <a:lstStyle/>
        <a:p>
          <a:endParaRPr lang="zh-CN" altLang="en-US"/>
        </a:p>
      </dgm:t>
    </dgm:pt>
    <dgm:pt modelId="{66D55EAB-492E-4B1A-A196-9649B14887E6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708DCC6D-ACF9-4467-B3AE-B52E60FFB22C}" type="parTrans" cxnId="{2AB49954-E93C-4D96-95DF-4C4D7B0EBE6C}">
      <dgm:prSet/>
      <dgm:spPr/>
      <dgm:t>
        <a:bodyPr/>
        <a:lstStyle/>
        <a:p>
          <a:endParaRPr lang="zh-CN" altLang="en-US"/>
        </a:p>
      </dgm:t>
    </dgm:pt>
    <dgm:pt modelId="{091277F2-11B2-414C-9109-5C54EB216164}" type="sibTrans" cxnId="{2AB49954-E93C-4D96-95DF-4C4D7B0EBE6C}">
      <dgm:prSet/>
      <dgm:spPr/>
      <dgm:t>
        <a:bodyPr/>
        <a:lstStyle/>
        <a:p>
          <a:endParaRPr lang="zh-CN" altLang="en-US"/>
        </a:p>
      </dgm:t>
    </dgm:pt>
    <dgm:pt modelId="{B11468EC-B849-4CAD-8672-23CEA48DA5B5}">
      <dgm:prSet phldrT="[文本]" phldr="0" custT="0"/>
      <dgm:spPr/>
      <dgm:t>
        <a:bodyPr vert="horz" wrap="square"/>
        <a:lstStyle>
          <a:lvl1pPr algn="l">
            <a:defRPr sz="36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dirty="0" smtClean="0"/>
            <a:t>细胞培养所用玻璃及塑料制品的处理</a:t>
          </a:r>
          <a:endParaRPr lang="zh-CN" altLang="en-US" dirty="0"/>
        </a:p>
      </dgm:t>
    </dgm:pt>
    <dgm:pt modelId="{139032EE-74C9-44A9-8717-ED7B6D839F4A}" type="parTrans" cxnId="{073AE489-E621-4426-903E-483FD2BA4083}">
      <dgm:prSet/>
      <dgm:spPr/>
      <dgm:t>
        <a:bodyPr/>
        <a:lstStyle/>
        <a:p>
          <a:endParaRPr lang="zh-CN" altLang="en-US"/>
        </a:p>
      </dgm:t>
    </dgm:pt>
    <dgm:pt modelId="{15801ED6-EAEB-4BCD-B4FD-35BE1CCFAEDE}" type="sibTrans" cxnId="{073AE489-E621-4426-903E-483FD2BA4083}">
      <dgm:prSet/>
      <dgm:spPr/>
      <dgm:t>
        <a:bodyPr/>
        <a:lstStyle/>
        <a:p>
          <a:endParaRPr lang="zh-CN" altLang="en-US"/>
        </a:p>
      </dgm:t>
    </dgm:pt>
    <dgm:pt modelId="{1E047296-F837-49D8-B552-19B691EA3FB9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4015A0AD-2513-4DC8-8EDB-6246CDCC66C3}" type="parTrans" cxnId="{79DB9BC8-F4B7-46F4-BD56-92EF2F4C7A33}">
      <dgm:prSet/>
      <dgm:spPr/>
      <dgm:t>
        <a:bodyPr/>
        <a:lstStyle/>
        <a:p>
          <a:endParaRPr lang="zh-CN" altLang="en-US"/>
        </a:p>
      </dgm:t>
    </dgm:pt>
    <dgm:pt modelId="{E1438DCD-8B3B-4D5D-AD6A-4612DDAF2F94}" type="sibTrans" cxnId="{79DB9BC8-F4B7-46F4-BD56-92EF2F4C7A33}">
      <dgm:prSet/>
      <dgm:spPr/>
      <dgm:t>
        <a:bodyPr/>
        <a:lstStyle/>
        <a:p>
          <a:endParaRPr lang="zh-CN" altLang="en-US"/>
        </a:p>
      </dgm:t>
    </dgm:pt>
    <dgm:pt modelId="{9B655AB2-30B2-4A66-8DAC-C1C01CD3429D}">
      <dgm:prSet phldrT="[文本]"/>
      <dgm:spPr/>
      <dgm:t>
        <a:bodyPr/>
        <a:lstStyle/>
        <a:p>
          <a:r>
            <a:rPr lang="zh-CN" dirty="0" smtClean="0"/>
            <a:t>培养液及培养细胞操作的处理</a:t>
          </a:r>
          <a:endParaRPr lang="zh-CN" altLang="en-US" dirty="0"/>
        </a:p>
      </dgm:t>
    </dgm:pt>
    <dgm:pt modelId="{B5787829-A575-4BFB-A45C-5389D1051A3D}" type="parTrans" cxnId="{A291B7F7-34A9-4D12-90DF-BE75AF26F669}">
      <dgm:prSet/>
      <dgm:spPr/>
      <dgm:t>
        <a:bodyPr/>
        <a:lstStyle/>
        <a:p>
          <a:endParaRPr lang="zh-CN" altLang="en-US"/>
        </a:p>
      </dgm:t>
    </dgm:pt>
    <dgm:pt modelId="{B771FC8D-A3EE-47B3-A590-E732827AA249}" type="sibTrans" cxnId="{A291B7F7-34A9-4D12-90DF-BE75AF26F669}">
      <dgm:prSet/>
      <dgm:spPr/>
      <dgm:t>
        <a:bodyPr/>
        <a:lstStyle/>
        <a:p>
          <a:endParaRPr lang="zh-CN" altLang="en-US"/>
        </a:p>
      </dgm:t>
    </dgm:pt>
    <dgm:pt modelId="{276D02C5-85C7-425C-B20C-A081DA2ECA25}" type="pres">
      <dgm:prSet presAssocID="{97F4FE7B-9474-4C93-A11E-41EC8BE44E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C18A7B4-8700-4565-A402-D9AA1A6199C6}" type="pres">
      <dgm:prSet presAssocID="{793D88DA-8A31-45F9-8C87-2746AF098A2B}" presName="linNode" presStyleCnt="0"/>
      <dgm:spPr/>
    </dgm:pt>
    <dgm:pt modelId="{314C7AAF-9601-432D-85B4-FCB012B4ACE5}" type="pres">
      <dgm:prSet presAssocID="{793D88DA-8A31-45F9-8C87-2746AF098A2B}" presName="parentText" presStyleLbl="node1" presStyleIdx="0" presStyleCnt="3" custScaleX="4595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CAD568-F667-44C6-B635-57A4D0193F2B}" type="pres">
      <dgm:prSet presAssocID="{793D88DA-8A31-45F9-8C87-2746AF098A2B}" presName="descendantText" presStyleLbl="alignAccFollowNode1" presStyleIdx="0" presStyleCnt="3" custLinFactNeighborX="2" custLinFactNeighborY="43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28D590-50A1-4C49-8488-62BD01821768}" type="pres">
      <dgm:prSet presAssocID="{FC01C286-2BB7-4888-92D4-87F91377ED11}" presName="sp" presStyleCnt="0"/>
      <dgm:spPr/>
    </dgm:pt>
    <dgm:pt modelId="{B4B2E16E-0B17-43B2-BE88-014DF97B051C}" type="pres">
      <dgm:prSet presAssocID="{66D55EAB-492E-4B1A-A196-9649B14887E6}" presName="linNode" presStyleCnt="0"/>
      <dgm:spPr/>
    </dgm:pt>
    <dgm:pt modelId="{603766FA-6C19-4335-842D-06A74B69DB9F}" type="pres">
      <dgm:prSet presAssocID="{66D55EAB-492E-4B1A-A196-9649B14887E6}" presName="parentText" presStyleLbl="node1" presStyleIdx="1" presStyleCnt="3" custScaleX="4595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AC5A4F-5DF5-4C47-BA2E-C826AA9782DA}" type="pres">
      <dgm:prSet presAssocID="{66D55EAB-492E-4B1A-A196-9649B14887E6}" presName="descendantText" presStyleLbl="alignAccFollowNode1" presStyleIdx="1" presStyleCnt="3" custScaleX="986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357FA7-5472-498D-BDDD-04E4B644E829}" type="pres">
      <dgm:prSet presAssocID="{091277F2-11B2-414C-9109-5C54EB216164}" presName="sp" presStyleCnt="0"/>
      <dgm:spPr/>
    </dgm:pt>
    <dgm:pt modelId="{04AA87AB-C207-409B-860D-FA65EBF33167}" type="pres">
      <dgm:prSet presAssocID="{1E047296-F837-49D8-B552-19B691EA3FB9}" presName="linNode" presStyleCnt="0"/>
      <dgm:spPr/>
    </dgm:pt>
    <dgm:pt modelId="{0F27684E-5628-4C8E-AB83-A3250509EF09}" type="pres">
      <dgm:prSet presAssocID="{1E047296-F837-49D8-B552-19B691EA3FB9}" presName="parentText" presStyleLbl="node1" presStyleIdx="2" presStyleCnt="3" custScaleX="4595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987078-C860-4F8C-980F-680F419A71A4}" type="pres">
      <dgm:prSet presAssocID="{1E047296-F837-49D8-B552-19B691EA3FB9}" presName="descendantText" presStyleLbl="alignAccFollowNode1" presStyleIdx="2" presStyleCnt="3" custLinFactNeighborX="2" custLinFactNeighborY="303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6D6DD8-83F2-4479-A1FA-4BF22DC311A0}" type="presOf" srcId="{B11468EC-B849-4CAD-8672-23CEA48DA5B5}" destId="{0BAC5A4F-5DF5-4C47-BA2E-C826AA9782DA}" srcOrd="0" destOrd="0" presId="urn:microsoft.com/office/officeart/2005/8/layout/vList5"/>
    <dgm:cxn modelId="{4C437539-F72B-476E-97FA-B6045BA38E3D}" type="presOf" srcId="{793D88DA-8A31-45F9-8C87-2746AF098A2B}" destId="{314C7AAF-9601-432D-85B4-FCB012B4ACE5}" srcOrd="0" destOrd="0" presId="urn:microsoft.com/office/officeart/2005/8/layout/vList5"/>
    <dgm:cxn modelId="{1DD2AAE2-E41F-4D05-A0E1-9625A3191073}" type="presOf" srcId="{A8E4DA15-FAB8-47A6-BD04-661C98A31AA8}" destId="{9FCAD568-F667-44C6-B635-57A4D0193F2B}" srcOrd="0" destOrd="0" presId="urn:microsoft.com/office/officeart/2005/8/layout/vList5"/>
    <dgm:cxn modelId="{48DC515F-74A7-4D22-AF7E-6A11535947F4}" srcId="{793D88DA-8A31-45F9-8C87-2746AF098A2B}" destId="{A8E4DA15-FAB8-47A6-BD04-661C98A31AA8}" srcOrd="0" destOrd="0" parTransId="{5CFAF091-0A66-4CC1-BCA4-FC40842FA900}" sibTransId="{1BFD5BC2-A1F4-4EFC-806E-6F7F979A446C}"/>
    <dgm:cxn modelId="{2AB49954-E93C-4D96-95DF-4C4D7B0EBE6C}" srcId="{97F4FE7B-9474-4C93-A11E-41EC8BE44E02}" destId="{66D55EAB-492E-4B1A-A196-9649B14887E6}" srcOrd="1" destOrd="0" parTransId="{708DCC6D-ACF9-4467-B3AE-B52E60FFB22C}" sibTransId="{091277F2-11B2-414C-9109-5C54EB216164}"/>
    <dgm:cxn modelId="{9C72564F-CAAC-4504-83A5-A601D35D8F74}" type="presOf" srcId="{66D55EAB-492E-4B1A-A196-9649B14887E6}" destId="{603766FA-6C19-4335-842D-06A74B69DB9F}" srcOrd="0" destOrd="0" presId="urn:microsoft.com/office/officeart/2005/8/layout/vList5"/>
    <dgm:cxn modelId="{A1EEFB3A-DD99-4712-9F4B-4D8B795ED709}" type="presOf" srcId="{97F4FE7B-9474-4C93-A11E-41EC8BE44E02}" destId="{276D02C5-85C7-425C-B20C-A081DA2ECA25}" srcOrd="0" destOrd="0" presId="urn:microsoft.com/office/officeart/2005/8/layout/vList5"/>
    <dgm:cxn modelId="{A291B7F7-34A9-4D12-90DF-BE75AF26F669}" srcId="{1E047296-F837-49D8-B552-19B691EA3FB9}" destId="{9B655AB2-30B2-4A66-8DAC-C1C01CD3429D}" srcOrd="0" destOrd="0" parTransId="{B5787829-A575-4BFB-A45C-5389D1051A3D}" sibTransId="{B771FC8D-A3EE-47B3-A590-E732827AA249}"/>
    <dgm:cxn modelId="{073AE489-E621-4426-903E-483FD2BA4083}" srcId="{66D55EAB-492E-4B1A-A196-9649B14887E6}" destId="{B11468EC-B849-4CAD-8672-23CEA48DA5B5}" srcOrd="0" destOrd="0" parTransId="{139032EE-74C9-44A9-8717-ED7B6D839F4A}" sibTransId="{15801ED6-EAEB-4BCD-B4FD-35BE1CCFAEDE}"/>
    <dgm:cxn modelId="{79DB9BC8-F4B7-46F4-BD56-92EF2F4C7A33}" srcId="{97F4FE7B-9474-4C93-A11E-41EC8BE44E02}" destId="{1E047296-F837-49D8-B552-19B691EA3FB9}" srcOrd="2" destOrd="0" parTransId="{4015A0AD-2513-4DC8-8EDB-6246CDCC66C3}" sibTransId="{E1438DCD-8B3B-4D5D-AD6A-4612DDAF2F94}"/>
    <dgm:cxn modelId="{600C7E70-1A20-46FD-9FC3-FFEC9031234C}" srcId="{97F4FE7B-9474-4C93-A11E-41EC8BE44E02}" destId="{793D88DA-8A31-45F9-8C87-2746AF098A2B}" srcOrd="0" destOrd="0" parTransId="{C65A0FBD-D381-4752-9C11-359A61A4E02E}" sibTransId="{FC01C286-2BB7-4888-92D4-87F91377ED11}"/>
    <dgm:cxn modelId="{73302D2F-CF68-4077-96F2-9328B0DE0234}" type="presOf" srcId="{1E047296-F837-49D8-B552-19B691EA3FB9}" destId="{0F27684E-5628-4C8E-AB83-A3250509EF09}" srcOrd="0" destOrd="0" presId="urn:microsoft.com/office/officeart/2005/8/layout/vList5"/>
    <dgm:cxn modelId="{36637047-34A3-48BC-89C9-B7B1FFD6BEE9}" type="presOf" srcId="{9B655AB2-30B2-4A66-8DAC-C1C01CD3429D}" destId="{7D987078-C860-4F8C-980F-680F419A71A4}" srcOrd="0" destOrd="0" presId="urn:microsoft.com/office/officeart/2005/8/layout/vList5"/>
    <dgm:cxn modelId="{BDD55A0C-A347-4AF4-8E55-FF5297D1E19A}" type="presParOf" srcId="{276D02C5-85C7-425C-B20C-A081DA2ECA25}" destId="{BC18A7B4-8700-4565-A402-D9AA1A6199C6}" srcOrd="0" destOrd="0" presId="urn:microsoft.com/office/officeart/2005/8/layout/vList5"/>
    <dgm:cxn modelId="{B9EA601F-3997-4196-B979-339D6D207E1A}" type="presParOf" srcId="{BC18A7B4-8700-4565-A402-D9AA1A6199C6}" destId="{314C7AAF-9601-432D-85B4-FCB012B4ACE5}" srcOrd="0" destOrd="0" presId="urn:microsoft.com/office/officeart/2005/8/layout/vList5"/>
    <dgm:cxn modelId="{A06205BF-06FF-443A-B3E1-992FC2DE35F6}" type="presParOf" srcId="{BC18A7B4-8700-4565-A402-D9AA1A6199C6}" destId="{9FCAD568-F667-44C6-B635-57A4D0193F2B}" srcOrd="1" destOrd="0" presId="urn:microsoft.com/office/officeart/2005/8/layout/vList5"/>
    <dgm:cxn modelId="{DA166B31-3535-4A28-9166-C9902ECCACBC}" type="presParOf" srcId="{276D02C5-85C7-425C-B20C-A081DA2ECA25}" destId="{C228D590-50A1-4C49-8488-62BD01821768}" srcOrd="1" destOrd="0" presId="urn:microsoft.com/office/officeart/2005/8/layout/vList5"/>
    <dgm:cxn modelId="{F8ABABBA-A361-4897-8B72-085ECD2250EA}" type="presParOf" srcId="{276D02C5-85C7-425C-B20C-A081DA2ECA25}" destId="{B4B2E16E-0B17-43B2-BE88-014DF97B051C}" srcOrd="2" destOrd="0" presId="urn:microsoft.com/office/officeart/2005/8/layout/vList5"/>
    <dgm:cxn modelId="{172D87D2-A17B-4EEC-9754-5BBECE2A7A13}" type="presParOf" srcId="{B4B2E16E-0B17-43B2-BE88-014DF97B051C}" destId="{603766FA-6C19-4335-842D-06A74B69DB9F}" srcOrd="0" destOrd="0" presId="urn:microsoft.com/office/officeart/2005/8/layout/vList5"/>
    <dgm:cxn modelId="{CEF1BA25-94D5-4806-BEE0-76A490671910}" type="presParOf" srcId="{B4B2E16E-0B17-43B2-BE88-014DF97B051C}" destId="{0BAC5A4F-5DF5-4C47-BA2E-C826AA9782DA}" srcOrd="1" destOrd="0" presId="urn:microsoft.com/office/officeart/2005/8/layout/vList5"/>
    <dgm:cxn modelId="{BACE3602-A5E2-417B-BA05-757F0664A75B}" type="presParOf" srcId="{276D02C5-85C7-425C-B20C-A081DA2ECA25}" destId="{AF357FA7-5472-498D-BDDD-04E4B644E829}" srcOrd="3" destOrd="0" presId="urn:microsoft.com/office/officeart/2005/8/layout/vList5"/>
    <dgm:cxn modelId="{760057D3-CFFF-473D-9446-C8E3CCEDA2F5}" type="presParOf" srcId="{276D02C5-85C7-425C-B20C-A081DA2ECA25}" destId="{04AA87AB-C207-409B-860D-FA65EBF33167}" srcOrd="4" destOrd="0" presId="urn:microsoft.com/office/officeart/2005/8/layout/vList5"/>
    <dgm:cxn modelId="{0ECE7A3B-6412-4314-B853-F545BA439A8D}" type="presParOf" srcId="{04AA87AB-C207-409B-860D-FA65EBF33167}" destId="{0F27684E-5628-4C8E-AB83-A3250509EF09}" srcOrd="0" destOrd="0" presId="urn:microsoft.com/office/officeart/2005/8/layout/vList5"/>
    <dgm:cxn modelId="{DAB69A45-E43E-4E3C-9410-3CC2257D9616}" type="presParOf" srcId="{04AA87AB-C207-409B-860D-FA65EBF33167}" destId="{7D987078-C860-4F8C-980F-680F419A71A4}" srcOrd="1" destOrd="0" presId="urn:microsoft.com/office/officeart/2005/8/layout/vList5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CAD568-F667-44C6-B635-57A4D0193F2B}">
      <dsp:nvSpPr>
        <dsp:cNvPr id="0" name=""/>
        <dsp:cNvSpPr/>
      </dsp:nvSpPr>
      <dsp:spPr>
        <a:xfrm rot="5400000">
          <a:off x="4656151" y="-2095401"/>
          <a:ext cx="1166849" cy="5754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800" kern="1200" dirty="0" smtClean="0"/>
            <a:t>工作环境及表面的处理</a:t>
          </a:r>
          <a:endParaRPr lang="zh-CN" altLang="en-US" sz="2800" kern="1200" dirty="0"/>
        </a:p>
      </dsp:txBody>
      <dsp:txXfrm rot="5400000">
        <a:off x="4656151" y="-2095401"/>
        <a:ext cx="1166849" cy="5754624"/>
      </dsp:txXfrm>
    </dsp:sp>
    <dsp:sp modelId="{314C7AAF-9601-432D-85B4-FCB012B4ACE5}">
      <dsp:nvSpPr>
        <dsp:cNvPr id="0" name=""/>
        <dsp:cNvSpPr/>
      </dsp:nvSpPr>
      <dsp:spPr>
        <a:xfrm>
          <a:off x="874776" y="2209"/>
          <a:ext cx="1487422" cy="1458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500" kern="1200" dirty="0" smtClean="0"/>
            <a:t>1</a:t>
          </a:r>
          <a:endParaRPr lang="zh-CN" altLang="en-US" sz="6500" kern="1200" dirty="0"/>
        </a:p>
      </dsp:txBody>
      <dsp:txXfrm>
        <a:off x="874776" y="2209"/>
        <a:ext cx="1487422" cy="1458561"/>
      </dsp:txXfrm>
    </dsp:sp>
    <dsp:sp modelId="{0BAC5A4F-5DF5-4C47-BA2E-C826AA9782DA}">
      <dsp:nvSpPr>
        <dsp:cNvPr id="0" name=""/>
        <dsp:cNvSpPr/>
      </dsp:nvSpPr>
      <dsp:spPr>
        <a:xfrm rot="5400000">
          <a:off x="4616466" y="-574710"/>
          <a:ext cx="1166849" cy="567538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800" kern="1200" dirty="0" smtClean="0"/>
            <a:t>细胞培养所用玻璃及塑料制品的处理</a:t>
          </a:r>
          <a:endParaRPr lang="zh-CN" altLang="en-US" sz="2800" kern="1200" dirty="0"/>
        </a:p>
      </dsp:txBody>
      <dsp:txXfrm rot="5400000">
        <a:off x="4616466" y="-574710"/>
        <a:ext cx="1166849" cy="5675382"/>
      </dsp:txXfrm>
    </dsp:sp>
    <dsp:sp modelId="{603766FA-6C19-4335-842D-06A74B69DB9F}">
      <dsp:nvSpPr>
        <dsp:cNvPr id="0" name=""/>
        <dsp:cNvSpPr/>
      </dsp:nvSpPr>
      <dsp:spPr>
        <a:xfrm>
          <a:off x="874776" y="1533700"/>
          <a:ext cx="1487422" cy="1458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500" kern="1200" dirty="0" smtClean="0"/>
            <a:t>2</a:t>
          </a:r>
          <a:endParaRPr lang="zh-CN" altLang="en-US" sz="6500" kern="1200" dirty="0"/>
        </a:p>
      </dsp:txBody>
      <dsp:txXfrm>
        <a:off x="874776" y="1533700"/>
        <a:ext cx="1487422" cy="1458561"/>
      </dsp:txXfrm>
    </dsp:sp>
    <dsp:sp modelId="{7D987078-C860-4F8C-980F-680F419A71A4}">
      <dsp:nvSpPr>
        <dsp:cNvPr id="0" name=""/>
        <dsp:cNvSpPr/>
      </dsp:nvSpPr>
      <dsp:spPr>
        <a:xfrm rot="5400000">
          <a:off x="4656151" y="952514"/>
          <a:ext cx="1166849" cy="5754624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800" kern="1200" dirty="0" smtClean="0"/>
            <a:t>培养液及培养细胞操作的处理</a:t>
          </a:r>
          <a:endParaRPr lang="zh-CN" altLang="en-US" sz="2800" kern="1200" dirty="0"/>
        </a:p>
      </dsp:txBody>
      <dsp:txXfrm rot="5400000">
        <a:off x="4656151" y="952514"/>
        <a:ext cx="1166849" cy="5754624"/>
      </dsp:txXfrm>
    </dsp:sp>
    <dsp:sp modelId="{0F27684E-5628-4C8E-AB83-A3250509EF09}">
      <dsp:nvSpPr>
        <dsp:cNvPr id="0" name=""/>
        <dsp:cNvSpPr/>
      </dsp:nvSpPr>
      <dsp:spPr>
        <a:xfrm>
          <a:off x="874776" y="3065190"/>
          <a:ext cx="1487422" cy="145856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500" kern="1200" dirty="0" smtClean="0"/>
            <a:t>3</a:t>
          </a:r>
          <a:endParaRPr lang="zh-CN" altLang="en-US" sz="6500" kern="1200" dirty="0"/>
        </a:p>
      </dsp:txBody>
      <dsp:txXfrm>
        <a:off x="874776" y="3065190"/>
        <a:ext cx="1487422" cy="1458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045C75"/>
                </a:solidFill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lvl="0" algn="r" eaLnBrk="1" fontAlgn="base" hangingPunct="1"/>
              <a:t>‹#›</a:t>
            </a:fld>
            <a:endParaRPr lang="zh-CN" altLang="en-US" sz="1200" b="0" strike="noStrike" noProof="1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06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Tx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8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buFontTx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/>
              <a:t>‹#›</a:t>
            </a:fld>
            <a:endParaRPr lang="zh-CN" altLang="en-US" sz="1200" b="0" strike="noStrike" noProof="1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28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2.png"/><Relationship Id="rId4" Type="http://schemas.openxmlformats.org/officeDocument/2006/relationships/tags" Target="../tags/tag38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2.png"/><Relationship Id="rId5" Type="http://schemas.openxmlformats.org/officeDocument/2006/relationships/tags" Target="../tags/tag4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2.png"/><Relationship Id="rId5" Type="http://schemas.openxmlformats.org/officeDocument/2006/relationships/tags" Target="../tags/tag5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2.png"/><Relationship Id="rId5" Type="http://schemas.openxmlformats.org/officeDocument/2006/relationships/tags" Target="../tags/tag6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image" Target="../media/image2.png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10" Type="http://schemas.openxmlformats.org/officeDocument/2006/relationships/image" Target="../media/image2.png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9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7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4.xml"/><Relationship Id="rId7" Type="http://schemas.openxmlformats.org/officeDocument/2006/relationships/image" Target="../media/image7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9.xml"/><Relationship Id="rId7" Type="http://schemas.openxmlformats.org/officeDocument/2006/relationships/image" Target="../media/image7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4.xml"/><Relationship Id="rId7" Type="http://schemas.openxmlformats.org/officeDocument/2006/relationships/image" Target="../media/image7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9.xml"/><Relationship Id="rId7" Type="http://schemas.openxmlformats.org/officeDocument/2006/relationships/image" Target="../media/image7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4.xml"/><Relationship Id="rId7" Type="http://schemas.openxmlformats.org/officeDocument/2006/relationships/image" Target="../media/image7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"/>
            <a:ext cx="9144000" cy="6856796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3"/>
          <p:cNvSpPr>
            <a:spLocks noGrp="1"/>
          </p:cNvSpPr>
          <p:nvPr>
            <p:ph type="ctrTitle" idx="2" hasCustomPrompt="1"/>
            <p:custDataLst>
              <p:tags r:id="rId2"/>
            </p:custDataLst>
          </p:nvPr>
        </p:nvSpPr>
        <p:spPr>
          <a:xfrm>
            <a:off x="571505" y="2286839"/>
            <a:ext cx="3619529" cy="1340644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4060" b="1" i="0" u="none" strike="noStrike" kern="1200" cap="none" spc="6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6132531"/>
            <a:ext cx="540068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"/>
            <a:ext cx="9144000" cy="685679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文本占位符 4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57230" y="1861464"/>
            <a:ext cx="3433791" cy="482135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7" name="标题 9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71505" y="2721771"/>
            <a:ext cx="3619529" cy="807720"/>
          </a:xfrm>
        </p:spPr>
        <p:txBody>
          <a:bodyPr vert="horz" wrap="square" lIns="0" tIns="0" rIns="0" bIns="0" rtlCol="0" anchor="t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250" b="1" i="0" u="none" strike="noStrike" kern="1200" cap="none" spc="700" normalizeH="0" baseline="0" noProof="0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571505" y="1861464"/>
            <a:ext cx="3619529" cy="4821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6132531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20950" y="302400"/>
            <a:ext cx="8702097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3620691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91422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5029200"/>
            <a:ext cx="91422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-5379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0800"/>
            <a:ext cx="9142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33" y="-10800"/>
            <a:ext cx="540068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576799"/>
            <a:ext cx="9142200" cy="3704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46" y="5104461"/>
            <a:ext cx="1315145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"/>
            <a:ext cx="1315145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6132531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1" y="162612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6537288" y="2215738"/>
            <a:ext cx="2426187" cy="24265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5"/>
          <p:cNvSpPr>
            <a:spLocks noGrp="1"/>
          </p:cNvSpPr>
          <p:nvPr>
            <p:ph type="ctrTitle" idx="2" hasCustomPrompt="1"/>
            <p:custDataLst>
              <p:tags r:id="rId4"/>
            </p:custDataLst>
          </p:nvPr>
        </p:nvSpPr>
        <p:spPr>
          <a:xfrm>
            <a:off x="381479" y="3686607"/>
            <a:ext cx="5143024" cy="437198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237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9" name="副标题 7"/>
          <p:cNvSpPr>
            <a:spLocks noGrp="1"/>
          </p:cNvSpPr>
          <p:nvPr>
            <p:ph type="subTitle" idx="3" hasCustomPrompt="1"/>
            <p:custDataLst>
              <p:tags r:id="rId5"/>
            </p:custDataLst>
          </p:nvPr>
        </p:nvSpPr>
        <p:spPr>
          <a:xfrm>
            <a:off x="381479" y="4470182"/>
            <a:ext cx="5143024" cy="1252445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200" b="0" i="0" u="none" strike="noStrike" kern="1200" cap="none" spc="200" normalizeH="0" baseline="0" noProof="1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685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35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0287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sz="12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0">
          <a:blip r:embed="rId8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5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-7937" y="0"/>
            <a:ext cx="9169400" cy="6878638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5449888" y="5613400"/>
            <a:ext cx="3698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5449888" y="1901825"/>
            <a:ext cx="3698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191125" y="2013877"/>
            <a:ext cx="880235" cy="3485219"/>
          </a:xfrm>
        </p:spPr>
        <p:txBody>
          <a:bodyPr vert="eaVert" lIns="90170" tIns="46990" rIns="90170" bIns="46990" rtlCol="0" anchor="b" anchorCtr="1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z="4050"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89785" y="2932113"/>
            <a:ext cx="1048940" cy="3011487"/>
          </a:xfrm>
        </p:spPr>
        <p:txBody>
          <a:bodyPr vert="eaVert" lIns="90170" tIns="46990" rIns="90170" bIns="46990"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0">
          <a:blip r:embed="rId6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905625" y="4548188"/>
            <a:ext cx="2232025" cy="230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0">
          <a:blip r:embed="rId7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65113" y="273050"/>
            <a:ext cx="8620125" cy="6311900"/>
          </a:xfrm>
          <a:prstGeom prst="rect">
            <a:avLst/>
          </a:prstGeom>
          <a:solidFill>
            <a:srgbClr val="D9CBB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 fontAlgn="base"/>
            <a:endParaRPr lang="en-US" altLang="zh-CN" sz="3300" strike="noStrike" noProof="1">
              <a:solidFill>
                <a:schemeClr val="tx2"/>
              </a:solidFill>
              <a:sym typeface="+mn-ea"/>
            </a:endParaRPr>
          </a:p>
        </p:txBody>
      </p:sp>
      <p:pic>
        <p:nvPicPr>
          <p:cNvPr id="14340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924800" y="192088"/>
            <a:ext cx="950913" cy="981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249200"/>
            <a:ext cx="7219800" cy="7236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163600"/>
            <a:ext cx="721995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0">
          <a:blip r:embed="rId7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11113" y="-4762"/>
            <a:ext cx="3814763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3300" strike="noStrike" noProof="1">
              <a:sym typeface="+mn-ea"/>
            </a:endParaRPr>
          </a:p>
        </p:txBody>
      </p:sp>
      <p:pic>
        <p:nvPicPr>
          <p:cNvPr id="15364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7013" y="5516563"/>
            <a:ext cx="1290637" cy="1331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770400"/>
            <a:ext cx="2970000" cy="8820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764000"/>
            <a:ext cx="29673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769938"/>
            <a:ext cx="486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0">
          <a:blip r:embed="rId7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3300" strike="noStrike" noProof="1">
              <a:sym typeface="+mn-ea"/>
            </a:endParaRPr>
          </a:p>
        </p:txBody>
      </p:sp>
      <p:pic>
        <p:nvPicPr>
          <p:cNvPr id="16388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459663" y="5118100"/>
            <a:ext cx="1677987" cy="173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781200"/>
            <a:ext cx="8232300" cy="6264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659600"/>
            <a:ext cx="8231981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808000"/>
            <a:ext cx="82242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0">
          <a:blip r:embed="rId7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-1587" y="5021263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3300" strike="noStrike" noProof="1">
              <a:sym typeface="+mn-ea"/>
            </a:endParaRPr>
          </a:p>
        </p:txBody>
      </p:sp>
      <p:pic>
        <p:nvPicPr>
          <p:cNvPr id="17412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7013" y="5516563"/>
            <a:ext cx="1290637" cy="1331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669600"/>
            <a:ext cx="8232300" cy="565200"/>
          </a:xfrm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681200"/>
            <a:ext cx="82431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180400"/>
            <a:ext cx="82512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0">
          <a:blip r:embed="rId7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3300" strike="noStrike" noProof="1">
              <a:sym typeface="+mn-ea"/>
            </a:endParaRPr>
          </a:p>
        </p:txBody>
      </p:sp>
      <p:pic>
        <p:nvPicPr>
          <p:cNvPr id="1843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 flipH="1">
            <a:off x="0" y="5470525"/>
            <a:ext cx="1354138" cy="139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37600"/>
            <a:ext cx="82782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663200"/>
            <a:ext cx="40068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663200"/>
            <a:ext cx="40257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816800"/>
            <a:ext cx="40068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813200"/>
            <a:ext cx="40257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0">
          <a:blip r:embed="rId8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8850"/>
            <a:ext cx="9144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3300" strike="noStrike" noProof="1">
              <a:sym typeface="+mn-ea"/>
            </a:endParaRPr>
          </a:p>
        </p:txBody>
      </p:sp>
      <p:pic>
        <p:nvPicPr>
          <p:cNvPr id="19460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631113" y="5295900"/>
            <a:ext cx="1506537" cy="1552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 flipH="1">
            <a:off x="0" y="-39687"/>
            <a:ext cx="1506538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339200"/>
            <a:ext cx="6858000" cy="23868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862800"/>
            <a:ext cx="6858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6132531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626121"/>
            <a:ext cx="3962432" cy="4041680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6132531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1000133"/>
            <a:ext cx="3962432" cy="285752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2023369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2" y="1000133"/>
            <a:ext cx="3962432" cy="285752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2023369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3560" y="1783080"/>
            <a:ext cx="3291398" cy="3291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1" y="498476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6132531"/>
            <a:ext cx="540068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7" y="498479"/>
            <a:ext cx="8139178" cy="33147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62612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2023/09/12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910"/>
            <a:ext cx="540068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932" y="6132531"/>
            <a:ext cx="540068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626121"/>
            <a:ext cx="713238" cy="4041680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157829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2023/09/12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2023/09/12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656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8" r:id="rId22"/>
    <p:sldLayoutId id="2147483677" r:id="rId23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idx="2"/>
            <p:custDataLst>
              <p:tags r:id="rId2"/>
            </p:custDataLst>
          </p:nvPr>
        </p:nvSpPr>
        <p:spPr>
          <a:xfrm>
            <a:off x="457308" y="2133634"/>
            <a:ext cx="5372059" cy="1752554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zh-CN" altLang="en-US" sz="5400" u="none" strike="noStrike" spc="240" baseline="0" dirty="0" smtClean="0">
                <a:solidFill>
                  <a:schemeClr val="dk1">
                    <a:lumMod val="85000"/>
                    <a:lumOff val="15000"/>
                  </a:schemeClr>
                </a:solidFill>
                <a:uLnTx/>
                <a:uFillTx/>
                <a:cs typeface="汉仪旗黑-85S" panose="00020600040101010101" pitchFamily="18" charset="-122"/>
              </a:rPr>
              <a:t>细胞房酒精使用注意事项</a:t>
            </a:r>
            <a:endParaRPr lang="en-US" altLang="zh-CN" sz="5400" u="none" strike="noStrike" spc="240" baseline="0" dirty="0">
              <a:solidFill>
                <a:schemeClr val="dk1">
                  <a:lumMod val="85000"/>
                  <a:lumOff val="15000"/>
                </a:schemeClr>
              </a:solidFill>
              <a:uLnTx/>
              <a:uFillTx/>
              <a:cs typeface="汉仪旗黑-85S" panose="00020600040101010101" pitchFamily="18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594" y="4876762"/>
            <a:ext cx="3352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dirty="0" smtClean="0">
                <a:latin typeface="微软雅黑" pitchFamily="34" charset="-122"/>
                <a:ea typeface="微软雅黑" pitchFamily="34" charset="-122"/>
              </a:rPr>
              <a:t>李 平</a:t>
            </a:r>
            <a:endParaRPr lang="en-US" altLang="zh-CN" sz="3200" b="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0" y="1554163"/>
          <a:ext cx="8991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r>
              <a:rPr lang="zh-CN" altLang="zh-CN" sz="4000" b="1" dirty="0" smtClean="0"/>
              <a:t>细胞无菌操作基本分为</a:t>
            </a:r>
            <a:r>
              <a:rPr lang="en-US" altLang="zh-CN" sz="4000" b="1" dirty="0" smtClean="0"/>
              <a:t>3</a:t>
            </a:r>
            <a:r>
              <a:rPr lang="zh-CN" altLang="zh-CN" sz="4000" b="1" dirty="0" smtClean="0"/>
              <a:t>个部分</a:t>
            </a:r>
            <a:endParaRPr lang="zh-CN" altLang="zh-CN" sz="40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内容占位符 2"/>
          <p:cNvSpPr>
            <a:spLocks noGrp="1"/>
          </p:cNvSpPr>
          <p:nvPr>
            <p:ph idx="1"/>
          </p:nvPr>
        </p:nvSpPr>
        <p:spPr>
          <a:xfrm>
            <a:off x="381110" y="1143060"/>
            <a:ext cx="8534176" cy="5714940"/>
          </a:xfrm>
        </p:spPr>
        <p:txBody>
          <a:bodyPr wrap="square" lIns="91440" tIns="45720" rIns="91440" bIns="45720" rtlCol="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zh-CN" altLang="zh-CN" sz="2800" dirty="0" smtClean="0">
                <a:latin typeface="+mn-ea"/>
              </a:rPr>
              <a:t>超净台，生物安全柜</a:t>
            </a:r>
          </a:p>
          <a:p>
            <a:r>
              <a:rPr lang="zh-CN" altLang="zh-CN" sz="2800" dirty="0" smtClean="0">
                <a:latin typeface="+mn-ea"/>
              </a:rPr>
              <a:t>紫外灭菌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30min</a:t>
            </a:r>
            <a:r>
              <a:rPr lang="en-US" altLang="zh-CN" sz="2800" dirty="0" smtClean="0">
                <a:latin typeface="+mn-ea"/>
              </a:rPr>
              <a:t>,(</a:t>
            </a:r>
            <a:r>
              <a:rPr lang="zh-CN" altLang="zh-CN" sz="2800" dirty="0" smtClean="0">
                <a:latin typeface="+mn-ea"/>
              </a:rPr>
              <a:t>需要的全部物品放入生物安全柜内，生物样本防紫外照射的东西除外</a:t>
            </a:r>
            <a:r>
              <a:rPr lang="en-US" altLang="zh-CN" sz="2800" dirty="0" smtClean="0">
                <a:latin typeface="+mn-ea"/>
              </a:rPr>
              <a:t>), </a:t>
            </a:r>
            <a:r>
              <a:rPr lang="zh-CN" altLang="zh-CN" sz="2800" dirty="0" smtClean="0">
                <a:latin typeface="+mn-ea"/>
              </a:rPr>
              <a:t>打开风机</a:t>
            </a:r>
            <a:r>
              <a:rPr lang="en-US" altLang="zh-CN" sz="2800" dirty="0" smtClean="0">
                <a:latin typeface="+mn-ea"/>
              </a:rPr>
              <a:t>10min,</a:t>
            </a:r>
            <a:r>
              <a:rPr lang="zh-CN" altLang="zh-CN" sz="2800" dirty="0" smtClean="0">
                <a:latin typeface="+mn-ea"/>
              </a:rPr>
              <a:t>稳定气流，双臂伸入后至少停留</a:t>
            </a:r>
            <a:r>
              <a:rPr lang="en-US" altLang="zh-CN" sz="2800" dirty="0" smtClean="0">
                <a:latin typeface="+mn-ea"/>
              </a:rPr>
              <a:t>2min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75%</a:t>
            </a:r>
            <a:r>
              <a:rPr lang="zh-CN" altLang="zh-CN" sz="2800" dirty="0" smtClean="0">
                <a:latin typeface="+mn-ea"/>
              </a:rPr>
              <a:t>酒精擦拭</a:t>
            </a:r>
            <a:r>
              <a:rPr lang="en-US" altLang="zh-CN" sz="2800" dirty="0" smtClean="0">
                <a:latin typeface="+mn-ea"/>
              </a:rPr>
              <a:t>,(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zh-CN" altLang="zh-CN" sz="2800" dirty="0" smtClean="0">
                <a:latin typeface="+mn-ea"/>
              </a:rPr>
              <a:t>酒精</a:t>
            </a:r>
            <a:r>
              <a:rPr lang="zh-CN" altLang="en-US" sz="2800" dirty="0" smtClean="0">
                <a:latin typeface="+mn-ea"/>
              </a:rPr>
              <a:t>闪点</a:t>
            </a:r>
            <a:r>
              <a:rPr lang="zh-CN" altLang="zh-CN" sz="2800" dirty="0" smtClean="0">
                <a:latin typeface="+mn-ea"/>
              </a:rPr>
              <a:t>温度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12.78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75%</a:t>
            </a:r>
            <a:r>
              <a:rPr lang="zh-CN" altLang="zh-CN" sz="2800" dirty="0" smtClean="0">
                <a:latin typeface="+mn-ea"/>
              </a:rPr>
              <a:t>酒精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℃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sz="2800" dirty="0" smtClean="0">
                <a:latin typeface="+mn-ea"/>
              </a:rPr>
              <a:t>局部酒精浓度达到</a:t>
            </a:r>
            <a:r>
              <a:rPr lang="en-US" altLang="zh-CN" sz="2800" dirty="0" smtClean="0">
                <a:latin typeface="+mn-ea"/>
              </a:rPr>
              <a:t>3%</a:t>
            </a:r>
            <a:r>
              <a:rPr lang="zh-CN" altLang="zh-CN" sz="2800" dirty="0" smtClean="0">
                <a:latin typeface="+mn-ea"/>
              </a:rPr>
              <a:t>遇明火易燃，包括滤膜易燃</a:t>
            </a:r>
            <a:r>
              <a:rPr lang="en-US" altLang="zh-CN" sz="2800" dirty="0" smtClean="0">
                <a:latin typeface="+mn-ea"/>
              </a:rPr>
              <a:t>)</a:t>
            </a:r>
          </a:p>
          <a:p>
            <a:r>
              <a:rPr lang="zh-CN" altLang="en-US" sz="2800" dirty="0" smtClean="0">
                <a:latin typeface="+mn-ea"/>
              </a:rPr>
              <a:t>勿</a:t>
            </a:r>
            <a:r>
              <a:rPr lang="zh-CN" altLang="zh-CN" sz="2800" dirty="0" smtClean="0">
                <a:latin typeface="+mn-ea"/>
              </a:rPr>
              <a:t>喷洒到衣物上，衣服静电就能</a:t>
            </a:r>
            <a:r>
              <a:rPr lang="zh-CN" altLang="en-US" sz="2800" dirty="0" smtClean="0">
                <a:latin typeface="+mn-ea"/>
              </a:rPr>
              <a:t>发生</a:t>
            </a:r>
            <a:r>
              <a:rPr lang="zh-CN" altLang="zh-CN" sz="2800" dirty="0" smtClean="0">
                <a:latin typeface="+mn-ea"/>
              </a:rPr>
              <a:t>爆炸</a:t>
            </a:r>
          </a:p>
          <a:p>
            <a:endParaRPr lang="en-US" altLang="zh-CN" sz="2400" dirty="0" smtClean="0"/>
          </a:p>
          <a:p>
            <a:endParaRPr lang="zh-CN" altLang="zh-CN" sz="2400" dirty="0" smtClean="0"/>
          </a:p>
          <a:p>
            <a:pPr lvl="0"/>
            <a:endParaRPr lang="en-US" altLang="zh-CN" sz="2400" dirty="0" smtClean="0"/>
          </a:p>
          <a:p>
            <a:pPr lvl="0"/>
            <a:endParaRPr lang="en-US" altLang="zh-CN" sz="2400" dirty="0" smtClean="0"/>
          </a:p>
          <a:p>
            <a:pPr lvl="0"/>
            <a:endParaRPr lang="zh-CN" altLang="zh-CN" sz="2400" dirty="0" smtClean="0"/>
          </a:p>
          <a:p>
            <a:endParaRPr lang="zh-CN" altLang="zh-CN" sz="2800" dirty="0" smtClean="0"/>
          </a:p>
          <a:p>
            <a:pPr lvl="0"/>
            <a:endParaRPr lang="zh-CN" altLang="zh-CN" sz="2800" dirty="0" smtClean="0"/>
          </a:p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zh-CN" sz="2800" b="1" i="0" u="none" strike="noStrike" kern="1200" cap="none" spc="150" normalizeH="0" baseline="0" noProof="1">
              <a:solidFill>
                <a:srgbClr val="000000"/>
              </a:solidFill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latin typeface="+mj-ea"/>
              </a:rPr>
              <a:t>一、</a:t>
            </a:r>
            <a:r>
              <a:rPr lang="zh-CN" altLang="en-US" sz="4000" b="1" dirty="0" smtClean="0">
                <a:latin typeface="+mj-ea"/>
              </a:rPr>
              <a:t>工作环境及表面的处理</a:t>
            </a:r>
            <a:endParaRPr lang="zh-CN" altLang="en-US" sz="4000" b="1" dirty="0">
              <a:latin typeface="+mj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latin typeface="+mj-ea"/>
              </a:rPr>
              <a:t>一、工作环境及表面的处理</a:t>
            </a:r>
            <a:endParaRPr lang="zh-CN" altLang="en-US" sz="4000" b="1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生物安全柜禁止使用酒精灯，热量产生气流波动，容易造成污染，燃烧产生的颗粒物对滤器滤膜也损坏，更加不利防污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盖灭火焰添加酒精，及时更换灯芯，脱落到灯内会发生燃爆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不能超过酒精灯体积的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2/3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（放外溢失火），不能少于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1/4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（酒精蒸汽和空气燃爆混合物，点燃易引起爆炸）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喷洒手套不能马上点燃酒精灯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08" y="228684"/>
            <a:ext cx="8153294" cy="1143000"/>
          </a:xfrm>
        </p:spPr>
        <p:txBody>
          <a:bodyPr>
            <a:noAutofit/>
          </a:bodyPr>
          <a:lstStyle/>
          <a:p>
            <a:pPr lvl="0" algn="l"/>
            <a:r>
              <a:rPr lang="zh-CN" altLang="en-US" sz="4000" b="1" dirty="0" smtClean="0">
                <a:latin typeface="+mj-ea"/>
              </a:rPr>
              <a:t>二、</a:t>
            </a:r>
            <a:r>
              <a:rPr lang="zh-CN" altLang="zh-CN" sz="4000" b="1" dirty="0" smtClean="0">
                <a:latin typeface="+mj-ea"/>
              </a:rPr>
              <a:t>细胞培养所用玻璃及塑料制品的处理</a:t>
            </a:r>
            <a:endParaRPr lang="zh-CN" altLang="en-US" sz="4000" b="1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308" y="1905040"/>
            <a:ext cx="8229600" cy="468632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75%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酒精擦拭（离心后消毒）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请勿喷洒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物品提前放入柜内紫外灭菌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b="1" dirty="0" smtClean="0"/>
              <a:t>三、</a:t>
            </a:r>
            <a:r>
              <a:rPr lang="zh-CN" altLang="zh-CN" b="1" dirty="0" smtClean="0"/>
              <a:t>培养液及培养细胞操作的处理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平稳缓慢操作，不宜太久，所需物品全部放入防止往返拿取增加污染机会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双臂伸入后至少停留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2min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后在进行实验操作</a:t>
            </a:r>
          </a:p>
          <a:p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物品一字摆开，清洁区，半污染区，污染区分开，防止交叉污染</a:t>
            </a:r>
          </a:p>
          <a:p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勿挡住通风口，避免振动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涡旋振荡器</a:t>
            </a:r>
            <a:r>
              <a:rPr lang="zh-CN" altLang="en-US" dirty="0" smtClean="0"/>
              <a:t>）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/>
              <a:t>  实验后物品处理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实验完毕务必将台面清理干净，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垃圾丢掉（手套），物品归位（地面试管）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75%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酒精擦拭，风机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10-15min,</a:t>
            </a:r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紫外照射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30min</a:t>
            </a:r>
          </a:p>
          <a:p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垃圾桶更换袋子</a:t>
            </a:r>
          </a:p>
          <a:p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水槽倒液体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，固体垃圾请勿倒入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zh-CN" dirty="0" smtClean="0">
                <a:latin typeface="Times New Roman" pitchFamily="18" charset="0"/>
                <a:cs typeface="Times New Roman" pitchFamily="18" charset="0"/>
              </a:rPr>
              <a:t>玻璃门上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勿乱写乱画</a:t>
            </a:r>
            <a:endParaRPr lang="zh-CN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zh-CN" dirty="0" smtClean="0"/>
          </a:p>
          <a:p>
            <a:endParaRPr lang="zh-CN" altLang="zh-CN" dirty="0" smtClean="0"/>
          </a:p>
          <a:p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/>
              <a:t>细胞房入室注意事项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细胞房内</a:t>
            </a:r>
            <a:r>
              <a:rPr lang="zh-CN" altLang="en-US" b="1" dirty="0" smtClean="0"/>
              <a:t>专用拖鞋，</a:t>
            </a:r>
            <a:r>
              <a:rPr lang="zh-CN" altLang="zh-CN" b="1" dirty="0" smtClean="0"/>
              <a:t>随手关闭</a:t>
            </a:r>
            <a:r>
              <a:rPr lang="zh-CN" altLang="en-US" dirty="0" smtClean="0"/>
              <a:t>（</a:t>
            </a:r>
            <a:r>
              <a:rPr lang="zh-CN" altLang="zh-CN" dirty="0" smtClean="0"/>
              <a:t>一次警告，两次登记名单，三次停掉入室门卡，并通知其导师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zh-CN" dirty="0" smtClean="0"/>
              <a:t>台子线上预约</a:t>
            </a:r>
          </a:p>
          <a:p>
            <a:r>
              <a:rPr lang="zh-CN" altLang="zh-CN" dirty="0" smtClean="0"/>
              <a:t>酒精领取签字（柜子上锁</a:t>
            </a:r>
            <a:r>
              <a:rPr lang="zh-CN" altLang="en-US" dirty="0" smtClean="0"/>
              <a:t>，</a:t>
            </a:r>
            <a:r>
              <a:rPr lang="zh-CN" altLang="zh-CN" dirty="0" smtClean="0"/>
              <a:t>酒精瓶回收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zh-CN" dirty="0" smtClean="0"/>
              <a:t>细胞房二氧化碳补充座机电话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2008</a:t>
            </a:r>
            <a:endParaRPr lang="zh-CN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矩形 236545"/>
          <p:cNvSpPr>
            <a:spLocks noTextEdit="1"/>
          </p:cNvSpPr>
          <p:nvPr/>
        </p:nvSpPr>
        <p:spPr>
          <a:xfrm>
            <a:off x="1692275" y="1916113"/>
            <a:ext cx="4572000" cy="2971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just"/>
            <a:r>
              <a:rPr lang="zh-CN" altLang="en-US" sz="3600" b="1" dirty="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谢谢！</a:t>
            </a:r>
          </a:p>
        </p:txBody>
      </p:sp>
      <p:sp>
        <p:nvSpPr>
          <p:cNvPr id="64514" name="文本框 236854"/>
          <p:cNvSpPr txBox="1"/>
          <p:nvPr/>
        </p:nvSpPr>
        <p:spPr>
          <a:xfrm>
            <a:off x="1447800" y="4038600"/>
            <a:ext cx="184150" cy="628650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lstStyle/>
          <a:p>
            <a:pPr eaLnBrk="0" hangingPunct="0">
              <a:lnSpc>
                <a:spcPct val="80000"/>
              </a:lnSpc>
              <a:buClr>
                <a:schemeClr val="bg1"/>
              </a:buClr>
            </a:pPr>
            <a:endParaRPr lang="zh-CN" altLang="en-US" dirty="0">
              <a:latin typeface="宋体" panose="0201060003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3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1b771c78977d4710b2c23a2cf92cd89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1ea75d23b1545e3976acc3313a251e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1350_1*a*1"/>
  <p:tag name="KSO_WM_TEMPLATE_CATEGORY" val="custom"/>
  <p:tag name="KSO_WM_TEMPLATE_INDEX" val="2021135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5517e62d4b7844caac8f10c50199d86f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e472778613974ba1aefea77c9dbc5ef6"/>
  <p:tag name="KSO_WM_UNIT_TEXT_FILL_FORE_SCHEMECOLOR_INDEX_BRIGHTNESS" val="0.15"/>
  <p:tag name="KSO_WM_UNIT_TEXT_FILL_FORE_SCHEMECOLOR_INDEX" val="13"/>
  <p:tag name="KSO_WM_UNIT_TEXT_FILL_TYPE" val="1"/>
  <p:tag name="KSO_WM_TEMPLATE_ASSEMBLE_XID" val="5f71458e0ff15d9a40ec6782"/>
  <p:tag name="KSO_WM_TEMPLATE_ASSEMBLE_GROUPID" val="5f71458e0ff15d9a40ec678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1350_1*b*1"/>
  <p:tag name="KSO_WM_TEMPLATE_CATEGORY" val="custom"/>
  <p:tag name="KSO_WM_TEMPLATE_INDEX" val="20211350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098cf2c36e3848dfb640aa9a4e09285d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e472778613974ba1aefea77c9dbc5ef6"/>
  <p:tag name="KSO_WM_UNIT_TEXT_FILL_FORE_SCHEMECOLOR_INDEX_BRIGHTNESS" val="0.35"/>
  <p:tag name="KSO_WM_UNIT_TEXT_FILL_FORE_SCHEMECOLOR_INDEX" val="13"/>
  <p:tag name="KSO_WM_UNIT_TEXT_FILL_TYPE" val="1"/>
  <p:tag name="KSO_WM_TEMPLATE_ASSEMBLE_XID" val="5f71458e0ff15d9a40ec6782"/>
  <p:tag name="KSO_WM_TEMPLATE_ASSEMBLE_GROUPID" val="5f71458e0ff15d9a40ec678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83d6aa288a0f4594b481ed84eed9c0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5aa2e8074b46f492fde0e3ecf2aa4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372"/>
  <p:tag name="KSO_WM_CHIP_INFOS" val="{&quot;layout_type&quot;:&quot;forleft&quot;,&quot;slide_type&quot;:[&quot;title&quot;],&quot;aspect_ratio&quot;:&quot;16:9&quot;}"/>
  <p:tag name="KSO_WM_CHIP_XID" val="5ebe041a0ac41c4a0a52557b"/>
  <p:tag name="KSO_WM_CHIP_FILLPROP" val="[[{&quot;fill_id&quot;:&quot;d4089bcb58db42069348158c66880bc0&quot;,&quot;fill_align&quot;:&quot;cm&quot;,&quot;text_align&quot;:&quot;lm&quot;,&quot;text_direction&quot;:&quot;horizontal&quot;,&quot;chip_types&quot;:[&quot;text&quot;,&quot;header&quot;]}]]"/>
  <p:tag name="KSO_WM_SLIDE_ID" val="custom20204372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380*460"/>
  <p:tag name="KSO_WM_SLIDE_POSITION" val="60*39"/>
  <p:tag name="KSO_WM_TAG_VERSION" val="1.0"/>
  <p:tag name="KSO_WM_BEAUTIFY_FLAG" val="#wm#"/>
  <p:tag name="KSO_WM_SLIDE_LAYOUT" val="a_f"/>
  <p:tag name="KSO_WM_SLIDE_LAYOUT_CNT" val="1_1"/>
  <p:tag name="KSO_WM_CHIP_GROUPID" val="5ebf6661ddc3daf3fef3f760"/>
  <p:tag name="KSO_WM_SLIDE_LAYOUT_INFO" val="{&quot;id&quot;:&quot;2020-09-28T10:08:46&quot;,&quot;maxSize&quot;:{&quot;size1&quot;:59.440033159231234},&quot;minSize&quot;:{&quot;size1&quot;:47.840033159231226},&quot;normalSize&quot;:{&quot;size1&quot;:47.840033159231226},&quot;subLayout&quot;:[{&quot;id&quot;:&quot;2020-09-28T10:08:46&quot;,&quot;margin&quot;:{&quot;bottom&quot;:0.1310228705406189,&quot;left&quot;:1.5875123739242554,&quot;right&quot;:13.758240699768066,&quot;top&quot;:5.7316617965698242},&quot;type&quot;:0},{&quot;id&quot;:&quot;2020-09-28T10:08:46&quot;,&quot;margin&quot;:{&quot;bottom&quot;:5.7316484451293945,&quot;left&quot;:1.5875123739242554,&quot;right&quot;:13.758240699768066,&quot;top&quot;:0.18013286590576172},&quot;type&quot;:0}],&quot;type&quot;:0}"/>
  <p:tag name="KSO_WM_SLIDE_BK_DARK_LIGHT" val="2"/>
  <p:tag name="KSO_WM_SLIDE_BACKGROUND_TYPE" val="general"/>
  <p:tag name="KSO_WM_SLIDE_SUPPORT_FEATURE_TYPE" val="0"/>
  <p:tag name="KSO_WM_TEMPLATE_MASTER_THUMB_INDEX" val="13"/>
  <p:tag name="KSO_WM_TEMPLATE_ASSEMBLE_XID" val="5f71458e0ff15d9a40ec6792"/>
  <p:tag name="KSO_WM_TEMPLATE_ASSEMBLE_GROUPID" val="5f71458e0ff15d9a40ec6792"/>
  <p:tag name="KSO_WM_TEMPLATE_THUMBS_INDEX" val="1、7、17、18、19、5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44;60;4"/>
  <p:tag name="KSO_WM_UNIT_BLOCK" val="0"/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372_1*a*1"/>
  <p:tag name="KSO_WM_TEMPLATE_CATEGORY" val="custom"/>
  <p:tag name="KSO_WM_TEMPLATE_INDEX" val="20204372"/>
  <p:tag name="KSO_WM_UNIT_LAYERLEVEL" val="1"/>
  <p:tag name="KSO_WM_TAG_VERSION" val="1.0"/>
  <p:tag name="KSO_WM_BEAUTIFY_FLAG" val="#wm#"/>
  <p:tag name="KSO_WM_UNIT_PRESET_TEXT" val="添加标题"/>
  <p:tag name="KSO_WM_CHIP_GROUPID" val="5ebd089d0ac41c4a0a525421"/>
  <p:tag name="KSO_WM_CHIP_XID" val="5ebd089d0ac41c4a0a525422"/>
  <p:tag name="KSO_WM_UNIT_DEC_AREA_ID" val="670a4140ee424892891929c85cacf1be"/>
  <p:tag name="KSO_WM_CHIP_FILLAREA_FILL_RULE" val="{&quot;fill_align&quot;:&quot;cm&quot;,&quot;fill_mode&quot;:&quot;adaptive&quot;,&quot;sacle_strategy&quot;:&quot;smart&quot;}"/>
  <p:tag name="KSO_WM_ASSEMBLE_CHIP_INDEX" val="77a99c3ea4aa4c9d91832a9c5e52a39e"/>
  <p:tag name="KSO_WM_UNIT_TEXT_FILL_FORE_SCHEMECOLOR_INDEX_BRIGHTNESS" val="0.15"/>
  <p:tag name="KSO_WM_UNIT_TEXT_FILL_FORE_SCHEMECOLOR_INDEX" val="13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64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64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6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d77be5001bfe4efd9c15b0f6394d8ed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41b7a339ee348a6b73c56a496bed1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83d6aa288a0f4594b481ed84eed9c0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5aa2e8074b46f492fde0e3ecf2aa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d77be5001bfe4efd9c15b0f6394d8ed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41b7a339ee348a6b73c56a496bed1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1350_2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5"/>
  <p:tag name="KSO_WM_UNIT_DEC_AREA_ID" val="9a426ad4d77d482fbbc19c73e649f323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14b23ecada4a463bb8b6bdcb41a5c2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a4302feebb1c41d186cedd03541daa1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131a72571d64ab2983616c7844a623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83d6aa288a0f4594b481ed84eed9c0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5aa2e8074b46f492fde0e3ecf2aa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37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d77be5001bfe4efd9c15b0f6394d8ed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41b7a339ee348a6b73c56a496bed1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83d6aa288a0f4594b481ed84eed9c0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5aa2e8074b46f492fde0e3ecf2aa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d77be5001bfe4efd9c15b0f6394d8ed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41b7a339ee348a6b73c56a496bed1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83d6aa288a0f4594b481ed84eed9c0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5aa2e8074b46f492fde0e3ecf2aa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d77be5001bfe4efd9c15b0f6394d8ed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41b7a339ee348a6b73c56a496bed1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11350_1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4"/>
  <p:tag name="KSO_WM_UNIT_DEC_AREA_ID" val="d6a69fb2f55f447c9ae032f571ce2dea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33d9397526046409106d70e7abb6b2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1350_1*b*1"/>
  <p:tag name="KSO_WM_TEMPLATE_CATEGORY" val="custom"/>
  <p:tag name="KSO_WM_TEMPLATE_INDEX" val="20211350"/>
  <p:tag name="KSO_WM_UNIT_LAYERLEVEL" val="1"/>
  <p:tag name="KSO_WM_TAG_VERSION" val="1.0"/>
  <p:tag name="KSO_WM_BEAUTIFY_FLAG" val="#wm#"/>
  <p:tag name="KSO_WM_UNIT_PRESET_TEXT" val="单击此处添加副标题内容"/>
  <p:tag name="KSO_WM_UNIT_DEFAULT_FONT" val="16;20;2"/>
  <p:tag name="KSO_WM_UNIT_BLOCK" val="0"/>
  <p:tag name="KSO_WM_UNIT_DEC_AREA_ID" val="e1247d7ffbfb42e0aeb2989ad51be6dd"/>
  <p:tag name="KSO_WM_CHIP_GROUPID" val="5ebdf7a70ac41c4a0a525526"/>
  <p:tag name="KSO_WM_CHIP_XID" val="5ebdf7a70ac41c4a0a525527"/>
  <p:tag name="KSO_WM_CHIP_FILLAREA_FILL_RULE" val="{&quot;fill_align&quot;:&quot;cm&quot;,&quot;fill_mode&quot;:&quot;adaptive&quot;,&quot;sacle_strategy&quot;:&quot;smart&quot;}"/>
  <p:tag name="KSO_WM_ASSEMBLE_CHIP_INDEX" val="8b83a8afc73647c69785aa1f4362aa7e"/>
  <p:tag name="KSO_WM_UNIT_TEXT_FILL_FORE_SCHEMECOLOR_INDEX_BRIGHTNESS" val="0.35"/>
  <p:tag name="KSO_WM_UNIT_TEXT_FILL_FORE_SCHEMECOLOR_INDEX" val="13"/>
  <p:tag name="KSO_WM_UNIT_TEXT_FILL_TYPE" val="1"/>
  <p:tag name="KSO_WM_TEMPLATE_ASSEMBLE_XID" val="5f71458e0ff15d9a40ec6798"/>
  <p:tag name="KSO_WM_TEMPLATE_ASSEMBLE_GROUPID" val="5f71458e0ff15d9a40ec679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1350_1*a*1"/>
  <p:tag name="KSO_WM_TEMPLATE_CATEGORY" val="custom"/>
  <p:tag name="KSO_WM_TEMPLATE_INDEX" val="20211350"/>
  <p:tag name="KSO_WM_UNIT_LAYERLEVEL" val="1"/>
  <p:tag name="KSO_WM_TAG_VERSION" val="1.0"/>
  <p:tag name="KSO_WM_BEAUTIFY_FLAG" val="#wm#"/>
  <p:tag name="KSO_WM_UNIT_PRESET_TEXT" val="谢谢观看"/>
  <p:tag name="KSO_WM_UNIT_DEFAULT_FONT" val="56;72;4"/>
  <p:tag name="KSO_WM_UNIT_BLOCK" val="0"/>
  <p:tag name="KSO_WM_UNIT_DEC_AREA_ID" val="85d862007b0e4dada215a2698e4c0547"/>
  <p:tag name="KSO_WM_CHIP_GROUPID" val="5ebdf7a70ac41c4a0a525526"/>
  <p:tag name="KSO_WM_CHIP_XID" val="5ebdf7a70ac41c4a0a525527"/>
  <p:tag name="KSO_WM_CHIP_FILLAREA_FILL_RULE" val="{&quot;fill_align&quot;:&quot;cm&quot;,&quot;fill_mode&quot;:&quot;adaptive&quot;,&quot;sacle_strategy&quot;:&quot;smart&quot;}"/>
  <p:tag name="KSO_WM_ASSEMBLE_CHIP_INDEX" val="8b83a8afc73647c69785aa1f4362aa7e"/>
  <p:tag name="KSO_WM_UNIT_TEXT_FILL_FORE_SCHEMECOLOR_INDEX_BRIGHTNESS" val="0.15"/>
  <p:tag name="KSO_WM_UNIT_TEXT_FILL_FORE_SCHEMECOLOR_INDEX" val="13"/>
  <p:tag name="KSO_WM_UNIT_TEXT_FILL_TYPE" val="1"/>
  <p:tag name="KSO_WM_TEMPLATE_ASSEMBLE_XID" val="5f71458e0ff15d9a40ec6798"/>
  <p:tag name="KSO_WM_TEMPLATE_ASSEMBLE_GROUPID" val="5f71458e0ff15d9a40ec679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1350_1*i*2"/>
  <p:tag name="KSO_WM_TEMPLATE_CATEGORY" val="custom"/>
  <p:tag name="KSO_WM_TEMPLATE_INDEX" val="20211350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6e79bac82ce4d1badf20a391b5a17c4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e1247d7ffbfb42e0aeb2989ad51be6dd&quot;,&quot;X&quot;:{&quot;Pos&quot;:1},&quot;Y&quot;:{&quot;Pos&quot;:1}},&quot;whChangeMode&quot;:0}"/>
  <p:tag name="KSO_WM_CHIP_GROUPID" val="5ebdf7a70ac41c4a0a525526"/>
  <p:tag name="KSO_WM_CHIP_XID" val="5ebdf7a70ac41c4a0a525527"/>
  <p:tag name="KSO_WM_CHIP_FILLAREA_FILL_RULE" val="{&quot;fill_align&quot;:&quot;cm&quot;,&quot;fill_mode&quot;:&quot;adaptive&quot;,&quot;sacle_strategy&quot;:&quot;smart&quot;}"/>
  <p:tag name="KSO_WM_ASSEMBLE_CHIP_INDEX" val="8b83a8afc73647c69785aa1f4362aa7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2"/>
  <p:tag name="KSO_WM_TEMPLATE_ASSEMBLE_XID" val="5f71458e0ff15d9a40ec6798"/>
  <p:tag name="KSO_WM_TEMPLATE_ASSEMBLE_GROUPID" val="5f71458e0ff15d9a40ec67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83d6aa288a0f4594b481ed84eed9c0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5aa2e8074b46f492fde0e3ecf2aa41"/>
  <p:tag name="KSO_WM_SLIDE_BACKGROUND_TYPE" val="gener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43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d77be5001bfe4efd9c15b0f6394d8ed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41b7a339ee348a6b73c56a496bed121"/>
  <p:tag name="KSO_WM_SLIDE_BACKGROUND_TYPE" val="gener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1350_5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7043b0747e3ea6e292987a"/>
  <p:tag name="KSO_WM_UNIT_DEC_AREA_ID" val="e1e066dbfa51439ebd63ea71cd69321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55af67ecb384c1f96ab9ecdfc4c1d1f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d0953cea514e4ed582a636611af71b2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338cbdc4a524c00b9d3255bfeb96c3e"/>
  <p:tag name="KSO_WM_SLIDE_BACKGROUND_TYPE" val="fram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124e29fb60c1407381891ada359ddba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51a10f8ff6b4e9fadc85b7835e6fe71"/>
  <p:tag name="KSO_WM_SLIDE_BACKGROUND_TYPE" val="fram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11350_1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4"/>
  <p:tag name="KSO_WM_UNIT_DEC_AREA_ID" val="d6a69fb2f55f447c9ae032f571ce2dea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33d9397526046409106d70e7abb6b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1350_5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7043b0747e3ea6e292987a"/>
  <p:tag name="KSO_WM_UNIT_DEC_AREA_ID" val="8d65f2e8959c438691b828ac50b820a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28e0c96236b4c66b99e00d0014cf8c2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3717d7ea47774aa3b3aa6effda606e5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36dd8866b24f2fa4c4e694991af341"/>
  <p:tag name="KSO_WM_SLIDE_BACKGROUND_TYPE" val="leftRigh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fb696c5ffdbe4a90b8302b0fb7732da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0b0e01f53ab4d46bba7b5f21d59c0eb"/>
  <p:tag name="KSO_WM_SLIDE_BACKGROUND_TYPE" val="leftRigh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EFAULT_FONT" val="44;60;4"/>
  <p:tag name="KSO_WM_UNIT_BLOCK" val="0"/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1350_1*a*1"/>
  <p:tag name="KSO_WM_TEMPLATE_CATEGORY" val="custom"/>
  <p:tag name="KSO_WM_TEMPLATE_INDEX" val="20211350"/>
  <p:tag name="KSO_WM_UNIT_LAYERLEVEL" val="1"/>
  <p:tag name="KSO_WM_TAG_VERSION" val="1.0"/>
  <p:tag name="KSO_WM_BEAUTIFY_FLAG" val="#wm#"/>
  <p:tag name="KSO_WM_UNIT_PRESET_TEXT" val="同心逐梦 不断超越"/>
  <p:tag name="KSO_WM_CHIP_GROUPID" val="5ebd089d0ac41c4a0a525421"/>
  <p:tag name="KSO_WM_CHIP_XID" val="5ebd089d0ac41c4a0a525422"/>
  <p:tag name="KSO_WM_UNIT_DEC_AREA_ID" val="670a4140ee424892891929c85cacf1be"/>
  <p:tag name="KSO_WM_CHIP_FILLAREA_FILL_RULE" val="{&quot;fill_align&quot;:&quot;cm&quot;,&quot;fill_mode&quot;:&quot;adaptive&quot;,&quot;sacle_strategy&quot;:&quot;smart&quot;}"/>
  <p:tag name="KSO_WM_ASSEMBLE_CHIP_INDEX" val="77a99c3ea4aa4c9d91832a9c5e52a39e"/>
  <p:tag name="KSO_WM_UNIT_TEXT_FILL_FORE_SCHEMECOLOR_INDEX_BRIGHTNESS" val="0.15"/>
  <p:tag name="KSO_WM_UNIT_TEXT_FILL_FORE_SCHEMECOLOR_INDEX" val="13"/>
  <p:tag name="KSO_WM_UNIT_TEXT_FILL_TYPE" val="1"/>
  <p:tag name="KSO_WM_TEMPLATE_ASSEMBLE_XID" val="5f71458e0ff15d9a40ec6792"/>
  <p:tag name="KSO_WM_TEMPLATE_ASSEMBLE_GROUPID" val="5f71458e0ff15d9a40ec679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1350_5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7043b0747e3ea6e292987a"/>
  <p:tag name="KSO_WM_UNIT_DEC_AREA_ID" val="84ed87059f28402a8f6bb78e553d8f3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f289d7b3a854c0a92aa3d6b6b2f8bb4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175debaaf0d74df8b5d58db7efc8481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8c5979ebb4144d6bc1f25902fde6d05"/>
  <p:tag name="KSO_WM_SLIDE_BACKGROUND_TYPE" val="topBotto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cd2f57dad07c4a8da2308b7c1418177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2841fed813540c0aea3541efee3283b"/>
  <p:tag name="KSO_WM_SLIDE_BACKGROUND_TYPE" val="topBotto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83d6aa288a0f4594b481ed84eed9c0c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15aa2e8074b46f492fde0e3ecf2aa4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1350_5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7043b0747e3ea6e292987a"/>
  <p:tag name="KSO_WM_UNIT_DEC_AREA_ID" val="29f14767260349229bd10e6fd37898e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774c429055d4ba8aafaa37337778b4f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de9f544dcc33481e924516c592d0f11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9bebc5663bc4deda41b95af4313e3d5"/>
  <p:tag name="KSO_WM_SLIDE_BACKGROUND_TYPE" val="bottomTop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4de4260d616f4689984c12363bde332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7372e7ad03145a492cae85cdc0ce90f"/>
  <p:tag name="KSO_WM_SLIDE_BACKGROUND_TYPE" val="bottomTop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d77be5001bfe4efd9c15b0f6394d8ed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41b7a339ee348a6b73c56a496bed1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1350_5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7043b0747e3ea6e292987a"/>
  <p:tag name="KSO_WM_UNIT_DEC_AREA_ID" val="c4ce5076ca49490aa796530eb1ff58b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966494e74924b1cac7a4f85845d7a54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685e623302ce4267b205d6f592a97c7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d561a6d451f42b3a40e688bda909dcc"/>
  <p:tag name="KSO_WM_SLIDE_BACKGROUND_TYPE" val="navigati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d404c787bcff473b8ba7c6c57fc3e69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2275b681674445a9f5bc92a7677bb8a"/>
  <p:tag name="KSO_WM_SLIDE_BACKGROUND_TYPE" val="navigati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1350_2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5"/>
  <p:tag name="KSO_WM_UNIT_DEC_AREA_ID" val="668817deba5f4351a68c0a6b22c944f5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b9c5b8e7f133466c83464711d523d21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11350_5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7043b0747e3ea6e292987a"/>
  <p:tag name="KSO_WM_UNIT_DEC_AREA_ID" val="c3c47e9106aa4c9ba8cc03f6cb11a0c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5cd088a257c46c99f2eed9935f04755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cffc9090112c4aabb93e26c63ae7017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9ed4b579634b8da1c9dd4800452cdb"/>
  <p:tag name="KSO_WM_SLIDE_BACKGROUND_TYPE" val="bel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d0a04a935f024d0abc939a70a163bfe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e2e49afafdf470ea9252a2c4761b212"/>
  <p:tag name="KSO_WM_SLIDE_BACKGROUND_TYPE" val="bel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11350_3*i*1"/>
  <p:tag name="KSO_WM_TEMPLATE_CATEGORY" val="chip"/>
  <p:tag name="KSO_WM_TEMPLATE_INDEX" val="20211350"/>
  <p:tag name="KSO_WM_UNIT_LAYERLEVEL" val="1"/>
  <p:tag name="KSO_WM_TAG_VERSION" val="1.0"/>
  <p:tag name="KSO_WM_BEAUTIFY_FLAG" val="#wm#"/>
  <p:tag name="KSO_WM_CHIP_GROUPID" val="5f6de175747e3ea6e2855c03"/>
  <p:tag name="KSO_WM_CHIP_XID" val="5f6de175747e3ea6e2855c06"/>
  <p:tag name="KSO_WM_UNIT_DEC_AREA_ID" val="353c1abf773d47cc847fe96981417de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a6d46f9d80d458a84de4fa776ce525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8B9292"/>
      </a:accent1>
      <a:accent2>
        <a:srgbClr val="8A9093"/>
      </a:accent2>
      <a:accent3>
        <a:srgbClr val="8A8F93"/>
      </a:accent3>
      <a:accent4>
        <a:srgbClr val="8C8D93"/>
      </a:accent4>
      <a:accent5>
        <a:srgbClr val="8E8B91"/>
      </a:accent5>
      <a:accent6>
        <a:srgbClr val="918A8D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697</Words>
  <Application>Microsoft Office PowerPoint</Application>
  <PresentationFormat>全屏显示(4:3)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1_Office 主题​​</vt:lpstr>
      <vt:lpstr>暗香扑面</vt:lpstr>
      <vt:lpstr>细胞房酒精使用注意事项</vt:lpstr>
      <vt:lpstr>细胞无菌操作基本分为3个部分</vt:lpstr>
      <vt:lpstr>一、工作环境及表面的处理</vt:lpstr>
      <vt:lpstr>一、工作环境及表面的处理</vt:lpstr>
      <vt:lpstr>二、细胞培养所用玻璃及塑料制品的处理</vt:lpstr>
      <vt:lpstr>三、培养液及培养细胞操作的处理</vt:lpstr>
      <vt:lpstr>  实验后物品处理</vt:lpstr>
      <vt:lpstr>细胞房入室注意事项</vt:lpstr>
      <vt:lpstr>幻灯片 9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Administrator</cp:lastModifiedBy>
  <cp:revision>405</cp:revision>
  <cp:lastPrinted>2018-08-01T06:22:00Z</cp:lastPrinted>
  <dcterms:created xsi:type="dcterms:W3CDTF">2004-08-26T06:30:00Z</dcterms:created>
  <dcterms:modified xsi:type="dcterms:W3CDTF">2023-09-12T03:17:41Z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EE88A55B3FF34FFDB9EC45380204C089</vt:lpwstr>
  </property>
</Properties>
</file>