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2.xml" ContentType="application/vnd.openxmlformats-officedocument.presentationml.notesSlide+xml"/>
  <Override PartName="/ppt/tags/tag10.xml" ContentType="application/vnd.openxmlformats-officedocument.presentationml.tags+xml"/>
  <Override PartName="/ppt/notesSlides/notesSlide3.xml" ContentType="application/vnd.openxmlformats-officedocument.presentationml.notesSlide+xml"/>
  <Override PartName="/ppt/tags/tag11.xml" ContentType="application/vnd.openxmlformats-officedocument.presentationml.tags+xml"/>
  <Override PartName="/ppt/notesSlides/notesSlide4.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comments/comment1.xml" ContentType="application/vnd.openxmlformats-officedocument.presentationml.comments+xml"/>
  <Override PartName="/ppt/tags/tag96.xml" ContentType="application/vnd.openxmlformats-officedocument.presentationml.tags+xml"/>
  <Override PartName="/ppt/tags/tag97.xml" ContentType="application/vnd.openxmlformats-officedocument.presentationml.tags+xml"/>
  <Override PartName="/ppt/comments/comment2.xml" ContentType="application/vnd.openxmlformats-officedocument.presentationml.comment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9"/>
  </p:notesMasterIdLst>
  <p:sldIdLst>
    <p:sldId id="302" r:id="rId2"/>
    <p:sldId id="306" r:id="rId3"/>
    <p:sldId id="304" r:id="rId4"/>
    <p:sldId id="305" r:id="rId5"/>
    <p:sldId id="309" r:id="rId6"/>
    <p:sldId id="310" r:id="rId7"/>
    <p:sldId id="571" r:id="rId8"/>
    <p:sldId id="360" r:id="rId9"/>
    <p:sldId id="495" r:id="rId10"/>
    <p:sldId id="403" r:id="rId11"/>
    <p:sldId id="404" r:id="rId12"/>
    <p:sldId id="406" r:id="rId13"/>
    <p:sldId id="496" r:id="rId14"/>
    <p:sldId id="405" r:id="rId15"/>
    <p:sldId id="407" r:id="rId16"/>
    <p:sldId id="411" r:id="rId17"/>
    <p:sldId id="408" r:id="rId18"/>
    <p:sldId id="413" r:id="rId19"/>
    <p:sldId id="409" r:id="rId20"/>
    <p:sldId id="410" r:id="rId21"/>
    <p:sldId id="414" r:id="rId22"/>
    <p:sldId id="422" r:id="rId23"/>
    <p:sldId id="423" r:id="rId24"/>
    <p:sldId id="415" r:id="rId25"/>
    <p:sldId id="416" r:id="rId26"/>
    <p:sldId id="417" r:id="rId27"/>
    <p:sldId id="418" r:id="rId28"/>
    <p:sldId id="419" r:id="rId29"/>
    <p:sldId id="420" r:id="rId30"/>
    <p:sldId id="421" r:id="rId31"/>
    <p:sldId id="424" r:id="rId32"/>
    <p:sldId id="425" r:id="rId33"/>
    <p:sldId id="426" r:id="rId34"/>
    <p:sldId id="497" r:id="rId35"/>
    <p:sldId id="427" r:id="rId36"/>
    <p:sldId id="429" r:id="rId37"/>
    <p:sldId id="430" r:id="rId38"/>
    <p:sldId id="428" r:id="rId39"/>
    <p:sldId id="432" r:id="rId40"/>
    <p:sldId id="451" r:id="rId41"/>
    <p:sldId id="452" r:id="rId42"/>
    <p:sldId id="453" r:id="rId43"/>
    <p:sldId id="454" r:id="rId44"/>
    <p:sldId id="457" r:id="rId45"/>
    <p:sldId id="471" r:id="rId46"/>
    <p:sldId id="472" r:id="rId47"/>
    <p:sldId id="474" r:id="rId48"/>
    <p:sldId id="473" r:id="rId49"/>
    <p:sldId id="475" r:id="rId50"/>
    <p:sldId id="481" r:id="rId51"/>
    <p:sldId id="483" r:id="rId52"/>
    <p:sldId id="488" r:id="rId53"/>
    <p:sldId id="569" r:id="rId54"/>
    <p:sldId id="492" r:id="rId55"/>
    <p:sldId id="486" r:id="rId56"/>
    <p:sldId id="487" r:id="rId57"/>
    <p:sldId id="494" r:id="rId58"/>
  </p:sldIdLst>
  <p:sldSz cx="12192000" cy="6864350"/>
  <p:notesSz cx="12192000" cy="6864350"/>
  <p:custDataLst>
    <p:tags r:id="rId60"/>
  </p:custDataLst>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484BD"/>
    <a:srgbClr val="548ED4"/>
    <a:srgbClr val="4F80BC"/>
    <a:srgbClr val="4B292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2035E39-A97B-4AD6-A3AF-86644779A598}" styleName="{5e54ee44-2122-4b89-9784-b75a85ec0aa5}">
    <a:wholeTbl>
      <a:tcTxStyle>
        <a:fontRef idx="none">
          <a:prstClr val="black"/>
        </a:fontRef>
      </a:tcTxStyle>
      <a:tcStyle>
        <a:tcBdr>
          <a:insideH>
            <a:ln w="12700" cmpd="sng">
              <a:solidFill>
                <a:srgbClr val="E9E9E9"/>
              </a:solidFill>
            </a:ln>
          </a:insideH>
          <a:insideV>
            <a:ln w="12700" cmpd="sng">
              <a:solidFill>
                <a:srgbClr val="E9E9E9"/>
              </a:solidFill>
            </a:ln>
          </a:insideV>
        </a:tcBdr>
        <a:fill>
          <a:solidFill>
            <a:srgbClr val="FFFFFF"/>
          </a:solidFill>
        </a:fill>
      </a:tcStyle>
    </a:wholeTbl>
    <a:lastRow>
      <a:tcTxStyle>
        <a:fontRef idx="none">
          <a:prstClr val="black"/>
        </a:fontRef>
      </a:tcTxStyle>
      <a:tcStyle>
        <a:tcBdr/>
        <a:fill>
          <a:solidFill>
            <a:srgbClr val="E9E9E9"/>
          </a:solidFill>
        </a:fill>
      </a:tcStyle>
    </a:lastRow>
    <a:firstRow>
      <a:tcTxStyle>
        <a:fontRef idx="none">
          <a:prstClr val="black"/>
        </a:fontRef>
      </a:tcTxStyle>
      <a:tcStyle>
        <a:tcBdr>
          <a:insideH>
            <a:ln w="12700" cmpd="sng">
              <a:solidFill>
                <a:srgbClr val="E9E9E9"/>
              </a:solidFill>
            </a:ln>
          </a:insideH>
          <a:insideV>
            <a:ln w="12700" cmpd="sng">
              <a:solidFill>
                <a:srgbClr val="E9E9E9"/>
              </a:solidFill>
            </a:ln>
          </a:insideV>
        </a:tcBdr>
        <a:fill>
          <a:solidFill>
            <a:srgbClr val="E24D4E"/>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16" d="100"/>
          <a:sy n="116" d="100"/>
        </p:scale>
        <p:origin x="-354" y="-72"/>
      </p:cViewPr>
      <p:guideLst>
        <p:guide orient="horz" pos="2861"/>
        <p:guide pos="2154"/>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gs" Target="tags/tag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09-09T09:49:36.540" idx="1">
    <p:pos x="10" y="10"/>
    <p:text/>
  </p:cm>
</p:cmLst>
</file>

<file path=ppt/comments/comment2.xml><?xml version="1.0" encoding="utf-8"?>
<p:cmLst xmlns:a="http://schemas.openxmlformats.org/drawingml/2006/main" xmlns:r="http://schemas.openxmlformats.org/officeDocument/2006/relationships" xmlns:p="http://schemas.openxmlformats.org/presentationml/2006/main">
  <p:cm authorId="1" dt="2022-09-09T09:49:36.540" idx="1">
    <p:pos x="10" y="10"/>
    <p:text/>
  </p:cm>
</p:cmLst>
</file>

<file path=ppt/drawings/_rels/vmlDrawing1.vml.rels><?xml version="1.0" encoding="UTF-8" standalone="yes"?>
<Relationships xmlns="http://schemas.openxmlformats.org/package/2006/relationships"><Relationship Id="rId1" Type="http://schemas.openxmlformats.org/officeDocument/2006/relationships/image" Target="../media/image2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9392356" cy="258546"/>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12277295" y="0"/>
            <a:ext cx="9392356" cy="258546"/>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2022/9/13</a:t>
            </a:fld>
            <a:endParaRPr lang="zh-CN" altLang="en-US"/>
          </a:p>
        </p:txBody>
      </p:sp>
      <p:sp>
        <p:nvSpPr>
          <p:cNvPr id="4" name="幻灯片图像占位符 3"/>
          <p:cNvSpPr>
            <a:spLocks noGrp="1" noRot="1" noChangeAspect="1"/>
          </p:cNvSpPr>
          <p:nvPr>
            <p:ph type="sldImg" idx="2"/>
          </p:nvPr>
        </p:nvSpPr>
        <p:spPr>
          <a:xfrm>
            <a:off x="9291425" y="644129"/>
            <a:ext cx="3091818" cy="1739147"/>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2167467" y="2479895"/>
            <a:ext cx="17339733" cy="2029005"/>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4894484"/>
            <a:ext cx="9392356" cy="258546"/>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12277295" y="4894484"/>
            <a:ext cx="9392356" cy="258546"/>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extLst>
      <p:ext uri="{BB962C8B-B14F-4D97-AF65-F5344CB8AC3E}">
        <p14:creationId xmlns:p14="http://schemas.microsoft.com/office/powerpoint/2010/main" val="33120683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79413" y="685800"/>
            <a:ext cx="60991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t>1</a:t>
            </a:fld>
            <a:endParaRPr 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293225" y="644525"/>
            <a:ext cx="3087688" cy="1738313"/>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6</a:t>
            </a:fld>
            <a:endParaRPr lang="zh-CN" altLang="en-US"/>
          </a:p>
        </p:txBody>
      </p:sp>
    </p:spTree>
    <p:extLst>
      <p:ext uri="{BB962C8B-B14F-4D97-AF65-F5344CB8AC3E}">
        <p14:creationId xmlns:p14="http://schemas.microsoft.com/office/powerpoint/2010/main" val="38252922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293225" y="644525"/>
            <a:ext cx="3087688" cy="1738313"/>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7</a:t>
            </a:fld>
            <a:endParaRPr lang="zh-CN" altLang="en-US"/>
          </a:p>
        </p:txBody>
      </p:sp>
    </p:spTree>
    <p:extLst>
      <p:ext uri="{BB962C8B-B14F-4D97-AF65-F5344CB8AC3E}">
        <p14:creationId xmlns:p14="http://schemas.microsoft.com/office/powerpoint/2010/main" val="38252922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293225" y="644525"/>
            <a:ext cx="3087688" cy="1738313"/>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8</a:t>
            </a:fld>
            <a:endParaRPr lang="zh-CN" altLang="en-US"/>
          </a:p>
        </p:txBody>
      </p:sp>
    </p:spTree>
    <p:extLst>
      <p:ext uri="{BB962C8B-B14F-4D97-AF65-F5344CB8AC3E}">
        <p14:creationId xmlns:p14="http://schemas.microsoft.com/office/powerpoint/2010/main" val="26413276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79413" y="685800"/>
            <a:ext cx="60991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t>57</a:t>
            </a:fld>
            <a:endParaRPr 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0349" cy="6859651"/>
          </a:xfrm>
          <a:prstGeom prst="rect">
            <a:avLst/>
          </a:prstGeom>
          <a:blipFill>
            <a:blip r:embed="rId2" cstate="print"/>
            <a:stretch>
              <a:fillRect/>
            </a:stretch>
          </a:blipFill>
        </p:spPr>
        <p:txBody>
          <a:bodyPr wrap="square" lIns="0" tIns="0" rIns="0" bIns="0" rtlCol="0"/>
          <a:lstStyle/>
          <a:p>
            <a:endParaRPr/>
          </a:p>
        </p:txBody>
      </p:sp>
      <p:sp>
        <p:nvSpPr>
          <p:cNvPr id="17" name="bk object 17"/>
          <p:cNvSpPr/>
          <p:nvPr/>
        </p:nvSpPr>
        <p:spPr>
          <a:xfrm>
            <a:off x="9166986" y="50"/>
            <a:ext cx="2880486" cy="786587"/>
          </a:xfrm>
          <a:prstGeom prst="rect">
            <a:avLst/>
          </a:prstGeom>
          <a:blipFill>
            <a:blip r:embed="rId3" cstate="print"/>
            <a:stretch>
              <a:fillRect/>
            </a:stretch>
          </a:blipFill>
        </p:spPr>
        <p:txBody>
          <a:bodyPr wrap="square" lIns="0" tIns="0" rIns="0" bIns="0" rtlCol="0"/>
          <a:lstStyle/>
          <a:p>
            <a:endParaRPr/>
          </a:p>
        </p:txBody>
      </p:sp>
      <p:sp>
        <p:nvSpPr>
          <p:cNvPr id="18" name="bk object 18"/>
          <p:cNvSpPr/>
          <p:nvPr/>
        </p:nvSpPr>
        <p:spPr>
          <a:xfrm>
            <a:off x="0" y="547750"/>
            <a:ext cx="12190730" cy="190500"/>
          </a:xfrm>
          <a:custGeom>
            <a:avLst/>
            <a:gdLst/>
            <a:ahLst/>
            <a:cxnLst/>
            <a:rect l="l" t="t" r="r" b="b"/>
            <a:pathLst>
              <a:path w="12190730" h="190500">
                <a:moveTo>
                  <a:pt x="12190349" y="0"/>
                </a:moveTo>
                <a:lnTo>
                  <a:pt x="12153284" y="7471"/>
                </a:lnTo>
                <a:lnTo>
                  <a:pt x="12123007" y="27860"/>
                </a:lnTo>
                <a:lnTo>
                  <a:pt x="12102588" y="58132"/>
                </a:lnTo>
                <a:lnTo>
                  <a:pt x="12095099" y="95250"/>
                </a:lnTo>
                <a:lnTo>
                  <a:pt x="12102588" y="132314"/>
                </a:lnTo>
                <a:lnTo>
                  <a:pt x="12123007" y="162591"/>
                </a:lnTo>
                <a:lnTo>
                  <a:pt x="12153284" y="183010"/>
                </a:lnTo>
                <a:lnTo>
                  <a:pt x="12190349" y="190500"/>
                </a:lnTo>
                <a:lnTo>
                  <a:pt x="12190349" y="114300"/>
                </a:lnTo>
                <a:lnTo>
                  <a:pt x="12190476" y="101600"/>
                </a:lnTo>
                <a:lnTo>
                  <a:pt x="12190349" y="88900"/>
                </a:lnTo>
                <a:lnTo>
                  <a:pt x="12190476" y="76200"/>
                </a:lnTo>
                <a:lnTo>
                  <a:pt x="12190349" y="0"/>
                </a:lnTo>
                <a:close/>
              </a:path>
              <a:path w="12190730" h="190500">
                <a:moveTo>
                  <a:pt x="12096382" y="101600"/>
                </a:moveTo>
                <a:lnTo>
                  <a:pt x="0" y="101600"/>
                </a:lnTo>
                <a:lnTo>
                  <a:pt x="0" y="114300"/>
                </a:lnTo>
                <a:lnTo>
                  <a:pt x="12098948" y="114300"/>
                </a:lnTo>
                <a:lnTo>
                  <a:pt x="12096382" y="101600"/>
                </a:lnTo>
                <a:close/>
              </a:path>
              <a:path w="12190730" h="190500">
                <a:moveTo>
                  <a:pt x="12190476" y="101600"/>
                </a:moveTo>
                <a:lnTo>
                  <a:pt x="12190349" y="114300"/>
                </a:lnTo>
                <a:lnTo>
                  <a:pt x="12190476" y="101600"/>
                </a:lnTo>
                <a:close/>
              </a:path>
              <a:path w="12190730" h="190500">
                <a:moveTo>
                  <a:pt x="12098942" y="76200"/>
                </a:moveTo>
                <a:lnTo>
                  <a:pt x="0" y="76200"/>
                </a:lnTo>
                <a:lnTo>
                  <a:pt x="0" y="88900"/>
                </a:lnTo>
                <a:lnTo>
                  <a:pt x="12096380" y="88900"/>
                </a:lnTo>
                <a:lnTo>
                  <a:pt x="12098942" y="76200"/>
                </a:lnTo>
                <a:close/>
              </a:path>
              <a:path w="12190730" h="190500">
                <a:moveTo>
                  <a:pt x="12190476" y="76200"/>
                </a:moveTo>
                <a:lnTo>
                  <a:pt x="12190349" y="88900"/>
                </a:lnTo>
                <a:lnTo>
                  <a:pt x="12190476" y="76200"/>
                </a:lnTo>
                <a:close/>
              </a:path>
            </a:pathLst>
          </a:custGeom>
          <a:solidFill>
            <a:srgbClr val="3E5A86"/>
          </a:solidFill>
        </p:spPr>
        <p:txBody>
          <a:bodyPr wrap="square" lIns="0" tIns="0" rIns="0" bIns="0" rtlCol="0"/>
          <a:lstStyle/>
          <a:p>
            <a:endParaRPr/>
          </a:p>
        </p:txBody>
      </p:sp>
      <p:sp>
        <p:nvSpPr>
          <p:cNvPr id="19" name="bk object 19"/>
          <p:cNvSpPr/>
          <p:nvPr/>
        </p:nvSpPr>
        <p:spPr>
          <a:xfrm>
            <a:off x="244881" y="196087"/>
            <a:ext cx="797344" cy="751331"/>
          </a:xfrm>
          <a:prstGeom prst="rect">
            <a:avLst/>
          </a:prstGeom>
          <a:blipFill>
            <a:blip r:embed="rId4" cstate="print"/>
            <a:stretch>
              <a:fillRect/>
            </a:stretch>
          </a:blipFill>
        </p:spPr>
        <p:txBody>
          <a:bodyPr wrap="square" lIns="0" tIns="0" rIns="0" bIns="0" rtlCol="0"/>
          <a:lstStyle/>
          <a:p>
            <a:endParaRPr/>
          </a:p>
        </p:txBody>
      </p:sp>
      <p:sp>
        <p:nvSpPr>
          <p:cNvPr id="20" name="bk object 20"/>
          <p:cNvSpPr/>
          <p:nvPr/>
        </p:nvSpPr>
        <p:spPr>
          <a:xfrm>
            <a:off x="1165225" y="357238"/>
            <a:ext cx="3287395" cy="462280"/>
          </a:xfrm>
          <a:custGeom>
            <a:avLst/>
            <a:gdLst/>
            <a:ahLst/>
            <a:cxnLst/>
            <a:rect l="l" t="t" r="r" b="b"/>
            <a:pathLst>
              <a:path w="3287395" h="462280">
                <a:moveTo>
                  <a:pt x="0" y="461657"/>
                </a:moveTo>
                <a:lnTo>
                  <a:pt x="3286887" y="461657"/>
                </a:lnTo>
                <a:lnTo>
                  <a:pt x="3286887" y="0"/>
                </a:lnTo>
                <a:lnTo>
                  <a:pt x="0" y="0"/>
                </a:lnTo>
                <a:lnTo>
                  <a:pt x="0" y="461657"/>
                </a:lnTo>
                <a:close/>
              </a:path>
            </a:pathLst>
          </a:custGeom>
          <a:solidFill>
            <a:srgbClr val="94B3D6"/>
          </a:solidFill>
        </p:spPr>
        <p:txBody>
          <a:bodyPr wrap="square" lIns="0" tIns="0" rIns="0" bIns="0" rtlCol="0"/>
          <a:lstStyle/>
          <a:p>
            <a:endParaRPr/>
          </a:p>
        </p:txBody>
      </p:sp>
      <p:sp>
        <p:nvSpPr>
          <p:cNvPr id="21" name="bk object 21"/>
          <p:cNvSpPr/>
          <p:nvPr/>
        </p:nvSpPr>
        <p:spPr>
          <a:xfrm>
            <a:off x="1165225" y="357238"/>
            <a:ext cx="3287395" cy="462280"/>
          </a:xfrm>
          <a:custGeom>
            <a:avLst/>
            <a:gdLst/>
            <a:ahLst/>
            <a:cxnLst/>
            <a:rect l="l" t="t" r="r" b="b"/>
            <a:pathLst>
              <a:path w="3287395" h="462280">
                <a:moveTo>
                  <a:pt x="0" y="461657"/>
                </a:moveTo>
                <a:lnTo>
                  <a:pt x="3286887" y="461657"/>
                </a:lnTo>
                <a:lnTo>
                  <a:pt x="3286887" y="0"/>
                </a:lnTo>
                <a:lnTo>
                  <a:pt x="0" y="0"/>
                </a:lnTo>
                <a:lnTo>
                  <a:pt x="0" y="461657"/>
                </a:lnTo>
                <a:close/>
              </a:path>
            </a:pathLst>
          </a:custGeom>
          <a:ln w="19049">
            <a:solidFill>
              <a:srgbClr val="FFFFFF"/>
            </a:solidFill>
          </a:ln>
        </p:spPr>
        <p:txBody>
          <a:bodyPr wrap="square" lIns="0" tIns="0" rIns="0" bIns="0" rtlCol="0"/>
          <a:lstStyle/>
          <a:p>
            <a:endParaRPr/>
          </a:p>
        </p:txBody>
      </p:sp>
      <p:sp>
        <p:nvSpPr>
          <p:cNvPr id="2" name="Holder 2"/>
          <p:cNvSpPr>
            <a:spLocks noGrp="1"/>
          </p:cNvSpPr>
          <p:nvPr>
            <p:ph type="ctrTitle"/>
          </p:nvPr>
        </p:nvSpPr>
        <p:spPr>
          <a:xfrm>
            <a:off x="1165225" y="378078"/>
            <a:ext cx="9861550" cy="391159"/>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4036"/>
            <a:ext cx="8534400" cy="171608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9/13/2022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000" b="1" i="0">
                <a:solidFill>
                  <a:schemeClr val="tx1"/>
                </a:solidFill>
                <a:latin typeface="微软雅黑" panose="020B0503020204020204" charset="-122"/>
                <a:cs typeface="微软雅黑" panose="020B0503020204020204" charset="-122"/>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9/13/2022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0349" cy="6859651"/>
          </a:xfrm>
          <a:prstGeom prst="rect">
            <a:avLst/>
          </a:prstGeom>
          <a:blipFill>
            <a:blip r:embed="rId2" cstate="print"/>
            <a:stretch>
              <a:fillRect/>
            </a:stretch>
          </a:blipFill>
        </p:spPr>
        <p:txBody>
          <a:bodyPr wrap="square" lIns="0" tIns="0" rIns="0" bIns="0" rtlCol="0"/>
          <a:lstStyle/>
          <a:p>
            <a:endParaRPr/>
          </a:p>
        </p:txBody>
      </p:sp>
      <p:sp>
        <p:nvSpPr>
          <p:cNvPr id="17" name="bk object 17"/>
          <p:cNvSpPr/>
          <p:nvPr/>
        </p:nvSpPr>
        <p:spPr>
          <a:xfrm>
            <a:off x="1023111" y="2215260"/>
            <a:ext cx="4072254" cy="3215005"/>
          </a:xfrm>
          <a:custGeom>
            <a:avLst/>
            <a:gdLst/>
            <a:ahLst/>
            <a:cxnLst/>
            <a:rect l="l" t="t" r="r" b="b"/>
            <a:pathLst>
              <a:path w="4072254" h="3215004">
                <a:moveTo>
                  <a:pt x="0" y="3214751"/>
                </a:moveTo>
                <a:lnTo>
                  <a:pt x="4072001" y="3214751"/>
                </a:lnTo>
                <a:lnTo>
                  <a:pt x="4072001" y="0"/>
                </a:lnTo>
                <a:lnTo>
                  <a:pt x="0" y="0"/>
                </a:lnTo>
                <a:lnTo>
                  <a:pt x="0" y="3214751"/>
                </a:lnTo>
                <a:close/>
              </a:path>
            </a:pathLst>
          </a:custGeom>
          <a:solidFill>
            <a:srgbClr val="BEBEBE"/>
          </a:solidFill>
        </p:spPr>
        <p:txBody>
          <a:bodyPr wrap="square" lIns="0" tIns="0" rIns="0" bIns="0" rtlCol="0"/>
          <a:lstStyle/>
          <a:p>
            <a:endParaRPr/>
          </a:p>
        </p:txBody>
      </p:sp>
      <p:sp>
        <p:nvSpPr>
          <p:cNvPr id="18" name="bk object 18"/>
          <p:cNvSpPr/>
          <p:nvPr/>
        </p:nvSpPr>
        <p:spPr>
          <a:xfrm>
            <a:off x="9166986" y="50"/>
            <a:ext cx="2880486" cy="786587"/>
          </a:xfrm>
          <a:prstGeom prst="rect">
            <a:avLst/>
          </a:prstGeom>
          <a:blipFill>
            <a:blip r:embed="rId3" cstate="print"/>
            <a:stretch>
              <a:fillRect/>
            </a:stretch>
          </a:blipFill>
        </p:spPr>
        <p:txBody>
          <a:bodyPr wrap="square" lIns="0" tIns="0" rIns="0" bIns="0" rtlCol="0"/>
          <a:lstStyle/>
          <a:p>
            <a:endParaRPr/>
          </a:p>
        </p:txBody>
      </p:sp>
      <p:sp>
        <p:nvSpPr>
          <p:cNvPr id="19" name="bk object 19"/>
          <p:cNvSpPr/>
          <p:nvPr/>
        </p:nvSpPr>
        <p:spPr>
          <a:xfrm>
            <a:off x="0" y="547750"/>
            <a:ext cx="12190730" cy="190500"/>
          </a:xfrm>
          <a:custGeom>
            <a:avLst/>
            <a:gdLst/>
            <a:ahLst/>
            <a:cxnLst/>
            <a:rect l="l" t="t" r="r" b="b"/>
            <a:pathLst>
              <a:path w="12190730" h="190500">
                <a:moveTo>
                  <a:pt x="12190349" y="0"/>
                </a:moveTo>
                <a:lnTo>
                  <a:pt x="12153284" y="7471"/>
                </a:lnTo>
                <a:lnTo>
                  <a:pt x="12123007" y="27860"/>
                </a:lnTo>
                <a:lnTo>
                  <a:pt x="12102588" y="58132"/>
                </a:lnTo>
                <a:lnTo>
                  <a:pt x="12095099" y="95250"/>
                </a:lnTo>
                <a:lnTo>
                  <a:pt x="12102588" y="132314"/>
                </a:lnTo>
                <a:lnTo>
                  <a:pt x="12123007" y="162591"/>
                </a:lnTo>
                <a:lnTo>
                  <a:pt x="12153284" y="183010"/>
                </a:lnTo>
                <a:lnTo>
                  <a:pt x="12190349" y="190500"/>
                </a:lnTo>
                <a:lnTo>
                  <a:pt x="12190349" y="114300"/>
                </a:lnTo>
                <a:lnTo>
                  <a:pt x="12190476" y="101600"/>
                </a:lnTo>
                <a:lnTo>
                  <a:pt x="12190349" y="88900"/>
                </a:lnTo>
                <a:lnTo>
                  <a:pt x="12190476" y="76200"/>
                </a:lnTo>
                <a:lnTo>
                  <a:pt x="12190349" y="0"/>
                </a:lnTo>
                <a:close/>
              </a:path>
              <a:path w="12190730" h="190500">
                <a:moveTo>
                  <a:pt x="12096382" y="101600"/>
                </a:moveTo>
                <a:lnTo>
                  <a:pt x="0" y="101600"/>
                </a:lnTo>
                <a:lnTo>
                  <a:pt x="0" y="114300"/>
                </a:lnTo>
                <a:lnTo>
                  <a:pt x="12098948" y="114300"/>
                </a:lnTo>
                <a:lnTo>
                  <a:pt x="12096382" y="101600"/>
                </a:lnTo>
                <a:close/>
              </a:path>
              <a:path w="12190730" h="190500">
                <a:moveTo>
                  <a:pt x="12190476" y="101600"/>
                </a:moveTo>
                <a:lnTo>
                  <a:pt x="12190349" y="114300"/>
                </a:lnTo>
                <a:lnTo>
                  <a:pt x="12190476" y="101600"/>
                </a:lnTo>
                <a:close/>
              </a:path>
              <a:path w="12190730" h="190500">
                <a:moveTo>
                  <a:pt x="12098942" y="76200"/>
                </a:moveTo>
                <a:lnTo>
                  <a:pt x="0" y="76200"/>
                </a:lnTo>
                <a:lnTo>
                  <a:pt x="0" y="88900"/>
                </a:lnTo>
                <a:lnTo>
                  <a:pt x="12096380" y="88900"/>
                </a:lnTo>
                <a:lnTo>
                  <a:pt x="12098942" y="76200"/>
                </a:lnTo>
                <a:close/>
              </a:path>
              <a:path w="12190730" h="190500">
                <a:moveTo>
                  <a:pt x="12190476" y="76200"/>
                </a:moveTo>
                <a:lnTo>
                  <a:pt x="12190349" y="88900"/>
                </a:lnTo>
                <a:lnTo>
                  <a:pt x="12190476" y="76200"/>
                </a:lnTo>
                <a:close/>
              </a:path>
            </a:pathLst>
          </a:custGeom>
          <a:solidFill>
            <a:srgbClr val="3E5A86"/>
          </a:solidFill>
        </p:spPr>
        <p:txBody>
          <a:bodyPr wrap="square" lIns="0" tIns="0" rIns="0" bIns="0" rtlCol="0"/>
          <a:lstStyle/>
          <a:p>
            <a:endParaRPr/>
          </a:p>
        </p:txBody>
      </p:sp>
      <p:sp>
        <p:nvSpPr>
          <p:cNvPr id="20" name="bk object 20"/>
          <p:cNvSpPr/>
          <p:nvPr/>
        </p:nvSpPr>
        <p:spPr>
          <a:xfrm>
            <a:off x="244881" y="196087"/>
            <a:ext cx="797344" cy="751331"/>
          </a:xfrm>
          <a:prstGeom prst="rect">
            <a:avLst/>
          </a:prstGeom>
          <a:blipFill>
            <a:blip r:embed="rId4" cstate="print"/>
            <a:stretch>
              <a:fillRect/>
            </a:stretch>
          </a:blipFill>
        </p:spPr>
        <p:txBody>
          <a:bodyPr wrap="square" lIns="0" tIns="0" rIns="0" bIns="0" rtlCol="0"/>
          <a:lstStyle/>
          <a:p>
            <a:endParaRPr/>
          </a:p>
        </p:txBody>
      </p:sp>
      <p:sp>
        <p:nvSpPr>
          <p:cNvPr id="21" name="bk object 21"/>
          <p:cNvSpPr/>
          <p:nvPr/>
        </p:nvSpPr>
        <p:spPr>
          <a:xfrm>
            <a:off x="1165225" y="357238"/>
            <a:ext cx="4144645" cy="462280"/>
          </a:xfrm>
          <a:custGeom>
            <a:avLst/>
            <a:gdLst/>
            <a:ahLst/>
            <a:cxnLst/>
            <a:rect l="l" t="t" r="r" b="b"/>
            <a:pathLst>
              <a:path w="4144645" h="462280">
                <a:moveTo>
                  <a:pt x="0" y="461657"/>
                </a:moveTo>
                <a:lnTo>
                  <a:pt x="4144137" y="461657"/>
                </a:lnTo>
                <a:lnTo>
                  <a:pt x="4144137" y="0"/>
                </a:lnTo>
                <a:lnTo>
                  <a:pt x="0" y="0"/>
                </a:lnTo>
                <a:lnTo>
                  <a:pt x="0" y="461657"/>
                </a:lnTo>
                <a:close/>
              </a:path>
            </a:pathLst>
          </a:custGeom>
          <a:solidFill>
            <a:srgbClr val="94B3D6"/>
          </a:solidFill>
        </p:spPr>
        <p:txBody>
          <a:bodyPr wrap="square" lIns="0" tIns="0" rIns="0" bIns="0" rtlCol="0"/>
          <a:lstStyle/>
          <a:p>
            <a:endParaRPr/>
          </a:p>
        </p:txBody>
      </p:sp>
      <p:sp>
        <p:nvSpPr>
          <p:cNvPr id="22" name="bk object 22"/>
          <p:cNvSpPr/>
          <p:nvPr/>
        </p:nvSpPr>
        <p:spPr>
          <a:xfrm>
            <a:off x="1165225" y="357238"/>
            <a:ext cx="4144645" cy="462280"/>
          </a:xfrm>
          <a:custGeom>
            <a:avLst/>
            <a:gdLst/>
            <a:ahLst/>
            <a:cxnLst/>
            <a:rect l="l" t="t" r="r" b="b"/>
            <a:pathLst>
              <a:path w="4144645" h="462280">
                <a:moveTo>
                  <a:pt x="0" y="461657"/>
                </a:moveTo>
                <a:lnTo>
                  <a:pt x="4144137" y="461657"/>
                </a:lnTo>
                <a:lnTo>
                  <a:pt x="4144137" y="0"/>
                </a:lnTo>
                <a:lnTo>
                  <a:pt x="0" y="0"/>
                </a:lnTo>
                <a:lnTo>
                  <a:pt x="0" y="461657"/>
                </a:lnTo>
                <a:close/>
              </a:path>
            </a:pathLst>
          </a:custGeom>
          <a:ln w="19049">
            <a:solidFill>
              <a:srgbClr val="FFFFFF"/>
            </a:solidFill>
          </a:ln>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6000" b="1" i="0">
                <a:solidFill>
                  <a:schemeClr val="tx1"/>
                </a:solidFill>
                <a:latin typeface="微软雅黑" panose="020B0503020204020204" charset="-122"/>
                <a:cs typeface="微软雅黑" panose="020B0503020204020204" charset="-122"/>
              </a:defRPr>
            </a:lvl1pPr>
          </a:lstStyle>
          <a:p>
            <a:endParaRPr/>
          </a:p>
        </p:txBody>
      </p:sp>
      <p:sp>
        <p:nvSpPr>
          <p:cNvPr id="3" name="Holder 3"/>
          <p:cNvSpPr>
            <a:spLocks noGrp="1"/>
          </p:cNvSpPr>
          <p:nvPr>
            <p:ph sz="half" idx="2"/>
          </p:nvPr>
        </p:nvSpPr>
        <p:spPr>
          <a:xfrm>
            <a:off x="609600" y="1578800"/>
            <a:ext cx="5303520" cy="453047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8800"/>
            <a:ext cx="5303520" cy="453047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9/13/2022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0349" cy="6859651"/>
          </a:xfrm>
          <a:prstGeom prst="rect">
            <a:avLst/>
          </a:prstGeom>
          <a:blipFill>
            <a:blip r:embed="rId2" cstate="print"/>
            <a:stretch>
              <a:fillRect/>
            </a:stretch>
          </a:blipFill>
        </p:spPr>
        <p:txBody>
          <a:bodyPr wrap="square" lIns="0" tIns="0" rIns="0" bIns="0" rtlCol="0"/>
          <a:lstStyle/>
          <a:p>
            <a:endParaRPr/>
          </a:p>
        </p:txBody>
      </p:sp>
      <p:sp>
        <p:nvSpPr>
          <p:cNvPr id="17" name="bk object 17"/>
          <p:cNvSpPr/>
          <p:nvPr/>
        </p:nvSpPr>
        <p:spPr>
          <a:xfrm>
            <a:off x="9166986" y="50"/>
            <a:ext cx="2880486" cy="786587"/>
          </a:xfrm>
          <a:prstGeom prst="rect">
            <a:avLst/>
          </a:prstGeom>
          <a:blipFill>
            <a:blip r:embed="rId3" cstate="print"/>
            <a:stretch>
              <a:fillRect/>
            </a:stretch>
          </a:blipFill>
        </p:spPr>
        <p:txBody>
          <a:bodyPr wrap="square" lIns="0" tIns="0" rIns="0" bIns="0" rtlCol="0"/>
          <a:lstStyle/>
          <a:p>
            <a:endParaRPr/>
          </a:p>
        </p:txBody>
      </p:sp>
      <p:sp>
        <p:nvSpPr>
          <p:cNvPr id="18" name="bk object 18"/>
          <p:cNvSpPr/>
          <p:nvPr/>
        </p:nvSpPr>
        <p:spPr>
          <a:xfrm>
            <a:off x="0" y="547750"/>
            <a:ext cx="12190730" cy="190500"/>
          </a:xfrm>
          <a:custGeom>
            <a:avLst/>
            <a:gdLst/>
            <a:ahLst/>
            <a:cxnLst/>
            <a:rect l="l" t="t" r="r" b="b"/>
            <a:pathLst>
              <a:path w="12190730" h="190500">
                <a:moveTo>
                  <a:pt x="12190349" y="0"/>
                </a:moveTo>
                <a:lnTo>
                  <a:pt x="12153284" y="7471"/>
                </a:lnTo>
                <a:lnTo>
                  <a:pt x="12123007" y="27860"/>
                </a:lnTo>
                <a:lnTo>
                  <a:pt x="12102588" y="58132"/>
                </a:lnTo>
                <a:lnTo>
                  <a:pt x="12095099" y="95250"/>
                </a:lnTo>
                <a:lnTo>
                  <a:pt x="12102588" y="132314"/>
                </a:lnTo>
                <a:lnTo>
                  <a:pt x="12123007" y="162591"/>
                </a:lnTo>
                <a:lnTo>
                  <a:pt x="12153284" y="183010"/>
                </a:lnTo>
                <a:lnTo>
                  <a:pt x="12190349" y="190500"/>
                </a:lnTo>
                <a:lnTo>
                  <a:pt x="12190349" y="114300"/>
                </a:lnTo>
                <a:lnTo>
                  <a:pt x="12190476" y="101600"/>
                </a:lnTo>
                <a:lnTo>
                  <a:pt x="12190349" y="88900"/>
                </a:lnTo>
                <a:lnTo>
                  <a:pt x="12190476" y="76200"/>
                </a:lnTo>
                <a:lnTo>
                  <a:pt x="12190349" y="0"/>
                </a:lnTo>
                <a:close/>
              </a:path>
              <a:path w="12190730" h="190500">
                <a:moveTo>
                  <a:pt x="12096382" y="101600"/>
                </a:moveTo>
                <a:lnTo>
                  <a:pt x="0" y="101600"/>
                </a:lnTo>
                <a:lnTo>
                  <a:pt x="0" y="114300"/>
                </a:lnTo>
                <a:lnTo>
                  <a:pt x="12098948" y="114300"/>
                </a:lnTo>
                <a:lnTo>
                  <a:pt x="12096382" y="101600"/>
                </a:lnTo>
                <a:close/>
              </a:path>
              <a:path w="12190730" h="190500">
                <a:moveTo>
                  <a:pt x="12190476" y="101600"/>
                </a:moveTo>
                <a:lnTo>
                  <a:pt x="12190349" y="114300"/>
                </a:lnTo>
                <a:lnTo>
                  <a:pt x="12190476" y="101600"/>
                </a:lnTo>
                <a:close/>
              </a:path>
              <a:path w="12190730" h="190500">
                <a:moveTo>
                  <a:pt x="12098942" y="76200"/>
                </a:moveTo>
                <a:lnTo>
                  <a:pt x="0" y="76200"/>
                </a:lnTo>
                <a:lnTo>
                  <a:pt x="0" y="88900"/>
                </a:lnTo>
                <a:lnTo>
                  <a:pt x="12096380" y="88900"/>
                </a:lnTo>
                <a:lnTo>
                  <a:pt x="12098942" y="76200"/>
                </a:lnTo>
                <a:close/>
              </a:path>
              <a:path w="12190730" h="190500">
                <a:moveTo>
                  <a:pt x="12190476" y="76200"/>
                </a:moveTo>
                <a:lnTo>
                  <a:pt x="12190349" y="88900"/>
                </a:lnTo>
                <a:lnTo>
                  <a:pt x="12190476" y="76200"/>
                </a:lnTo>
                <a:close/>
              </a:path>
            </a:pathLst>
          </a:custGeom>
          <a:solidFill>
            <a:srgbClr val="3E5A86"/>
          </a:solidFill>
        </p:spPr>
        <p:txBody>
          <a:bodyPr wrap="square" lIns="0" tIns="0" rIns="0" bIns="0" rtlCol="0"/>
          <a:lstStyle/>
          <a:p>
            <a:endParaRPr/>
          </a:p>
        </p:txBody>
      </p:sp>
      <p:sp>
        <p:nvSpPr>
          <p:cNvPr id="19" name="bk object 19"/>
          <p:cNvSpPr/>
          <p:nvPr/>
        </p:nvSpPr>
        <p:spPr>
          <a:xfrm>
            <a:off x="244881" y="196087"/>
            <a:ext cx="797344" cy="751331"/>
          </a:xfrm>
          <a:prstGeom prst="rect">
            <a:avLst/>
          </a:prstGeom>
          <a:blipFill>
            <a:blip r:embed="rId4" cstate="print"/>
            <a:stretch>
              <a:fillRect/>
            </a:stretch>
          </a:blipFill>
        </p:spPr>
        <p:txBody>
          <a:bodyPr wrap="square" lIns="0" tIns="0" rIns="0" bIns="0" rtlCol="0"/>
          <a:lstStyle/>
          <a:p>
            <a:endParaRPr/>
          </a:p>
        </p:txBody>
      </p:sp>
      <p:sp>
        <p:nvSpPr>
          <p:cNvPr id="20" name="bk object 20"/>
          <p:cNvSpPr/>
          <p:nvPr/>
        </p:nvSpPr>
        <p:spPr>
          <a:xfrm>
            <a:off x="1165225" y="357238"/>
            <a:ext cx="3287395" cy="462280"/>
          </a:xfrm>
          <a:custGeom>
            <a:avLst/>
            <a:gdLst/>
            <a:ahLst/>
            <a:cxnLst/>
            <a:rect l="l" t="t" r="r" b="b"/>
            <a:pathLst>
              <a:path w="3287395" h="462280">
                <a:moveTo>
                  <a:pt x="0" y="461657"/>
                </a:moveTo>
                <a:lnTo>
                  <a:pt x="3286887" y="461657"/>
                </a:lnTo>
                <a:lnTo>
                  <a:pt x="3286887" y="0"/>
                </a:lnTo>
                <a:lnTo>
                  <a:pt x="0" y="0"/>
                </a:lnTo>
                <a:lnTo>
                  <a:pt x="0" y="461657"/>
                </a:lnTo>
                <a:close/>
              </a:path>
            </a:pathLst>
          </a:custGeom>
          <a:solidFill>
            <a:srgbClr val="94B3D6"/>
          </a:solidFill>
        </p:spPr>
        <p:txBody>
          <a:bodyPr wrap="square" lIns="0" tIns="0" rIns="0" bIns="0" rtlCol="0"/>
          <a:lstStyle/>
          <a:p>
            <a:endParaRPr/>
          </a:p>
        </p:txBody>
      </p:sp>
      <p:sp>
        <p:nvSpPr>
          <p:cNvPr id="21" name="bk object 21"/>
          <p:cNvSpPr/>
          <p:nvPr/>
        </p:nvSpPr>
        <p:spPr>
          <a:xfrm>
            <a:off x="1165225" y="357238"/>
            <a:ext cx="3287395" cy="462280"/>
          </a:xfrm>
          <a:custGeom>
            <a:avLst/>
            <a:gdLst/>
            <a:ahLst/>
            <a:cxnLst/>
            <a:rect l="l" t="t" r="r" b="b"/>
            <a:pathLst>
              <a:path w="3287395" h="462280">
                <a:moveTo>
                  <a:pt x="0" y="461657"/>
                </a:moveTo>
                <a:lnTo>
                  <a:pt x="3286887" y="461657"/>
                </a:lnTo>
                <a:lnTo>
                  <a:pt x="3286887" y="0"/>
                </a:lnTo>
                <a:lnTo>
                  <a:pt x="0" y="0"/>
                </a:lnTo>
                <a:lnTo>
                  <a:pt x="0" y="461657"/>
                </a:lnTo>
                <a:close/>
              </a:path>
            </a:pathLst>
          </a:custGeom>
          <a:ln w="19049">
            <a:solidFill>
              <a:srgbClr val="FFFFFF"/>
            </a:solidFill>
          </a:ln>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6000" b="1" i="0">
                <a:solidFill>
                  <a:schemeClr val="tx1"/>
                </a:solidFill>
                <a:latin typeface="微软雅黑" panose="020B0503020204020204" charset="-122"/>
                <a:cs typeface="微软雅黑" panose="020B0503020204020204" charset="-122"/>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9/13/2022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9/13/2022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AndObj">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533895"/>
            <a:ext cx="10972800" cy="664189"/>
          </a:xfrm>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609600" y="1342681"/>
            <a:ext cx="5384800" cy="4793922"/>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97600" y="1342681"/>
            <a:ext cx="5384800" cy="4793922"/>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11" name="Rectangle 5"/>
          <p:cNvSpPr>
            <a:spLocks noGrp="1" noChangeArrowheads="1"/>
          </p:cNvSpPr>
          <p:nvPr>
            <p:ph type="dt" sz="half" idx="12"/>
          </p:nvPr>
        </p:nvSpPr>
        <p:spPr>
          <a:xfrm>
            <a:off x="8969023" y="6414672"/>
            <a:ext cx="2560697" cy="365463"/>
          </a:xfrm>
          <a:prstGeom prst="rect">
            <a:avLst/>
          </a:prstGeom>
        </p:spPr>
        <p:txBody>
          <a:bodyPr vert="horz" anchor="b"/>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0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16" name="Rectangle 6"/>
          <p:cNvSpPr>
            <a:spLocks noGrp="1" noChangeArrowheads="1"/>
          </p:cNvSpPr>
          <p:nvPr>
            <p:ph type="ftr" sz="quarter" idx="3"/>
          </p:nvPr>
        </p:nvSpPr>
        <p:spPr>
          <a:xfrm>
            <a:off x="5840119" y="6414672"/>
            <a:ext cx="3134548" cy="365463"/>
          </a:xfrm>
          <a:prstGeom prst="rect">
            <a:avLst/>
          </a:prstGeom>
        </p:spPr>
        <p:txBody>
          <a:bodyPr vert="horz" anchor="b"/>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altLang="zh-CN" sz="10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17" name="Rectangle 7"/>
          <p:cNvSpPr>
            <a:spLocks noGrp="1" noChangeArrowheads="1"/>
          </p:cNvSpPr>
          <p:nvPr>
            <p:ph type="sldNum" sz="quarter" idx="4"/>
          </p:nvPr>
        </p:nvSpPr>
        <p:spPr>
          <a:xfrm>
            <a:off x="11529719" y="6414672"/>
            <a:ext cx="487304" cy="365463"/>
          </a:xfrm>
          <a:prstGeom prst="rect">
            <a:avLst/>
          </a:prstGeom>
        </p:spPr>
        <p:txBody>
          <a:bodyPr vert="horz" anchor="b"/>
          <a:lstStyle/>
          <a:p>
            <a:pPr algn="r">
              <a:buNone/>
            </a:pPr>
            <a:fld id="{9A0DB2DC-4C9A-4742-B13C-FB6460FD3503}" type="slidenum">
              <a:rPr lang="en-US" altLang="zh-CN" dirty="0"/>
              <a:t>‹#›</a:t>
            </a:fld>
            <a:endParaRPr lang="en-US" altLang="zh-CN"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0349" cy="6859651"/>
          </a:xfrm>
          <a:prstGeom prst="rect">
            <a:avLst/>
          </a:prstGeom>
          <a:blipFill>
            <a:blip r:embed="rId10" cstate="print"/>
            <a:stretch>
              <a:fillRect/>
            </a:stretch>
          </a:blipFill>
        </p:spPr>
        <p:txBody>
          <a:bodyPr wrap="square" lIns="0" tIns="0" rIns="0" bIns="0" rtlCol="0"/>
          <a:lstStyle/>
          <a:p>
            <a:endParaRPr/>
          </a:p>
        </p:txBody>
      </p:sp>
      <p:sp>
        <p:nvSpPr>
          <p:cNvPr id="2" name="Holder 2"/>
          <p:cNvSpPr>
            <a:spLocks noGrp="1"/>
          </p:cNvSpPr>
          <p:nvPr>
            <p:ph type="title"/>
          </p:nvPr>
        </p:nvSpPr>
        <p:spPr>
          <a:xfrm>
            <a:off x="665860" y="1133094"/>
            <a:ext cx="10860278" cy="939800"/>
          </a:xfrm>
          <a:prstGeom prst="rect">
            <a:avLst/>
          </a:prstGeom>
        </p:spPr>
        <p:txBody>
          <a:bodyPr wrap="square" lIns="0" tIns="0" rIns="0" bIns="0">
            <a:spAutoFit/>
          </a:bodyPr>
          <a:lstStyle>
            <a:lvl1pPr>
              <a:defRPr sz="6000" b="1" i="0">
                <a:solidFill>
                  <a:schemeClr val="tx1"/>
                </a:solidFill>
                <a:latin typeface="微软雅黑" panose="020B0503020204020204" charset="-122"/>
                <a:cs typeface="微软雅黑" panose="020B0503020204020204" charset="-122"/>
              </a:defRPr>
            </a:lvl1pPr>
          </a:lstStyle>
          <a:p>
            <a:endParaRPr/>
          </a:p>
        </p:txBody>
      </p:sp>
      <p:sp>
        <p:nvSpPr>
          <p:cNvPr id="3" name="Holder 3"/>
          <p:cNvSpPr>
            <a:spLocks noGrp="1"/>
          </p:cNvSpPr>
          <p:nvPr>
            <p:ph type="body" idx="1"/>
          </p:nvPr>
        </p:nvSpPr>
        <p:spPr>
          <a:xfrm>
            <a:off x="887679" y="1332102"/>
            <a:ext cx="10416641" cy="322707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83845"/>
            <a:ext cx="3901440" cy="343217"/>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83845"/>
            <a:ext cx="2804160" cy="343217"/>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9/13/2022</a:t>
            </a:fld>
            <a:endParaRPr lang="en-US"/>
          </a:p>
        </p:txBody>
      </p:sp>
      <p:sp>
        <p:nvSpPr>
          <p:cNvPr id="6" name="Holder 6"/>
          <p:cNvSpPr>
            <a:spLocks noGrp="1"/>
          </p:cNvSpPr>
          <p:nvPr>
            <p:ph type="sldNum" sz="quarter" idx="7"/>
          </p:nvPr>
        </p:nvSpPr>
        <p:spPr>
          <a:xfrm>
            <a:off x="8778240" y="6383845"/>
            <a:ext cx="2804160" cy="343217"/>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6.xml"/><Relationship Id="rId1" Type="http://schemas.openxmlformats.org/officeDocument/2006/relationships/tags" Target="../tags/tag14.xml"/><Relationship Id="rId5" Type="http://schemas.openxmlformats.org/officeDocument/2006/relationships/image" Target="../media/image12.jpe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6.xml"/><Relationship Id="rId1" Type="http://schemas.openxmlformats.org/officeDocument/2006/relationships/tags" Target="../tags/tag15.xml"/><Relationship Id="rId5" Type="http://schemas.openxmlformats.org/officeDocument/2006/relationships/image" Target="../media/image12.jpe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0.png"/><Relationship Id="rId7" Type="http://schemas.openxmlformats.org/officeDocument/2006/relationships/image" Target="../media/image18.jpeg"/><Relationship Id="rId2" Type="http://schemas.openxmlformats.org/officeDocument/2006/relationships/slideLayout" Target="../slideLayouts/slideLayout6.xml"/><Relationship Id="rId1" Type="http://schemas.openxmlformats.org/officeDocument/2006/relationships/tags" Target="../tags/tag16.xml"/><Relationship Id="rId6" Type="http://schemas.openxmlformats.org/officeDocument/2006/relationships/image" Target="../media/image17.png"/><Relationship Id="rId5" Type="http://schemas.openxmlformats.org/officeDocument/2006/relationships/image" Target="../media/image12.jpe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slideLayout" Target="../slideLayouts/slideLayout6.xml"/><Relationship Id="rId7" Type="http://schemas.openxmlformats.org/officeDocument/2006/relationships/image" Target="../media/image5.png"/><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slideLayout" Target="../slideLayouts/slideLayout6.xml"/><Relationship Id="rId1" Type="http://schemas.openxmlformats.org/officeDocument/2006/relationships/tags" Target="../tags/tag19.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6.xml"/><Relationship Id="rId1" Type="http://schemas.openxmlformats.org/officeDocument/2006/relationships/tags" Target="../tags/tag20.xml"/><Relationship Id="rId6" Type="http://schemas.openxmlformats.org/officeDocument/2006/relationships/image" Target="../media/image21.jpeg"/><Relationship Id="rId5" Type="http://schemas.openxmlformats.org/officeDocument/2006/relationships/image" Target="../media/image12.jpe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6.xml"/><Relationship Id="rId1" Type="http://schemas.openxmlformats.org/officeDocument/2006/relationships/tags" Target="../tags/tag23.xml"/><Relationship Id="rId6" Type="http://schemas.openxmlformats.org/officeDocument/2006/relationships/image" Target="../media/image22.emf"/><Relationship Id="rId5" Type="http://schemas.openxmlformats.org/officeDocument/2006/relationships/image" Target="../media/image12.jpe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6.xml"/><Relationship Id="rId1" Type="http://schemas.openxmlformats.org/officeDocument/2006/relationships/tags" Target="../tags/tag24.xml"/><Relationship Id="rId5" Type="http://schemas.openxmlformats.org/officeDocument/2006/relationships/image" Target="../media/image12.jpe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6.xml"/><Relationship Id="rId1" Type="http://schemas.openxmlformats.org/officeDocument/2006/relationships/tags" Target="../tags/tag25.xml"/><Relationship Id="rId6" Type="http://schemas.openxmlformats.org/officeDocument/2006/relationships/image" Target="../media/image23.jpeg"/><Relationship Id="rId5" Type="http://schemas.openxmlformats.org/officeDocument/2006/relationships/image" Target="../media/image12.jpe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5.png"/><Relationship Id="rId2" Type="http://schemas.openxmlformats.org/officeDocument/2006/relationships/slideLayout" Target="../slideLayouts/slideLayout6.xml"/><Relationship Id="rId1" Type="http://schemas.openxmlformats.org/officeDocument/2006/relationships/tags" Target="../tags/tag26.xml"/><Relationship Id="rId6" Type="http://schemas.openxmlformats.org/officeDocument/2006/relationships/image" Target="../media/image24.png"/><Relationship Id="rId5" Type="http://schemas.openxmlformats.org/officeDocument/2006/relationships/image" Target="../media/image12.jpe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6.xml"/><Relationship Id="rId1" Type="http://schemas.openxmlformats.org/officeDocument/2006/relationships/tags" Target="../tags/tag27.xml"/><Relationship Id="rId5" Type="http://schemas.openxmlformats.org/officeDocument/2006/relationships/image" Target="../media/image12.jpeg"/><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6.xml"/><Relationship Id="rId1" Type="http://schemas.openxmlformats.org/officeDocument/2006/relationships/tags" Target="../tags/tag28.xml"/><Relationship Id="rId5" Type="http://schemas.openxmlformats.org/officeDocument/2006/relationships/image" Target="../media/image12.jpeg"/><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6.xml"/><Relationship Id="rId1" Type="http://schemas.openxmlformats.org/officeDocument/2006/relationships/tags" Target="../tags/tag29.xml"/><Relationship Id="rId5" Type="http://schemas.openxmlformats.org/officeDocument/2006/relationships/image" Target="../media/image12.jpe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6.xml"/><Relationship Id="rId1" Type="http://schemas.openxmlformats.org/officeDocument/2006/relationships/tags" Target="../tags/tag30.xml"/><Relationship Id="rId5" Type="http://schemas.openxmlformats.org/officeDocument/2006/relationships/image" Target="../media/image12.jpeg"/><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6.xml"/><Relationship Id="rId1" Type="http://schemas.openxmlformats.org/officeDocument/2006/relationships/tags" Target="../tags/tag31.xml"/><Relationship Id="rId6" Type="http://schemas.openxmlformats.org/officeDocument/2006/relationships/image" Target="../media/image26.png"/><Relationship Id="rId5" Type="http://schemas.openxmlformats.org/officeDocument/2006/relationships/image" Target="../media/image12.jpeg"/><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6.xml"/><Relationship Id="rId1" Type="http://schemas.openxmlformats.org/officeDocument/2006/relationships/tags" Target="../tags/tag32.xml"/><Relationship Id="rId5" Type="http://schemas.openxmlformats.org/officeDocument/2006/relationships/image" Target="../media/image12.jpeg"/><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6.xml"/><Relationship Id="rId1" Type="http://schemas.openxmlformats.org/officeDocument/2006/relationships/tags" Target="../tags/tag33.xml"/><Relationship Id="rId5" Type="http://schemas.openxmlformats.org/officeDocument/2006/relationships/image" Target="../media/image12.jpeg"/><Relationship Id="rId4" Type="http://schemas.openxmlformats.org/officeDocument/2006/relationships/image" Target="../media/image11.png"/></Relationships>
</file>

<file path=ppt/slides/_rels/slide28.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slideLayout" Target="../slideLayouts/slideLayout6.xml"/><Relationship Id="rId7" Type="http://schemas.openxmlformats.org/officeDocument/2006/relationships/image" Target="../media/image28.png"/><Relationship Id="rId2" Type="http://schemas.openxmlformats.org/officeDocument/2006/relationships/tags" Target="../tags/tag34.xml"/><Relationship Id="rId1" Type="http://schemas.openxmlformats.org/officeDocument/2006/relationships/vmlDrawing" Target="../drawings/vmlDrawing1.v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6.xml"/><Relationship Id="rId1" Type="http://schemas.openxmlformats.org/officeDocument/2006/relationships/tags" Target="../tags/tag35.xml"/><Relationship Id="rId5" Type="http://schemas.openxmlformats.org/officeDocument/2006/relationships/image" Target="../media/image12.jpe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slideLayout" Target="../slideLayouts/slideLayout6.xml"/><Relationship Id="rId7" Type="http://schemas.openxmlformats.org/officeDocument/2006/relationships/image" Target="../media/image5.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6.xml"/><Relationship Id="rId1" Type="http://schemas.openxmlformats.org/officeDocument/2006/relationships/tags" Target="../tags/tag36.xml"/><Relationship Id="rId5" Type="http://schemas.openxmlformats.org/officeDocument/2006/relationships/image" Target="../media/image12.jpeg"/><Relationship Id="rId4" Type="http://schemas.openxmlformats.org/officeDocument/2006/relationships/image" Target="../media/image11.png"/></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30.jpeg"/><Relationship Id="rId2" Type="http://schemas.openxmlformats.org/officeDocument/2006/relationships/slideLayout" Target="../slideLayouts/slideLayout6.xml"/><Relationship Id="rId1" Type="http://schemas.openxmlformats.org/officeDocument/2006/relationships/tags" Target="../tags/tag37.xml"/><Relationship Id="rId6" Type="http://schemas.openxmlformats.org/officeDocument/2006/relationships/image" Target="../media/image29.jpeg"/><Relationship Id="rId5" Type="http://schemas.openxmlformats.org/officeDocument/2006/relationships/image" Target="../media/image12.jpeg"/><Relationship Id="rId4" Type="http://schemas.openxmlformats.org/officeDocument/2006/relationships/image" Target="../media/image11.png"/></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6.xml"/><Relationship Id="rId1" Type="http://schemas.openxmlformats.org/officeDocument/2006/relationships/tags" Target="../tags/tag38.xml"/><Relationship Id="rId6" Type="http://schemas.openxmlformats.org/officeDocument/2006/relationships/image" Target="../media/image31.jpeg"/><Relationship Id="rId5" Type="http://schemas.openxmlformats.org/officeDocument/2006/relationships/image" Target="../media/image12.jpeg"/><Relationship Id="rId4" Type="http://schemas.openxmlformats.org/officeDocument/2006/relationships/image" Target="../media/image11.png"/></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6.xml"/><Relationship Id="rId1" Type="http://schemas.openxmlformats.org/officeDocument/2006/relationships/tags" Target="../tags/tag39.xml"/><Relationship Id="rId6" Type="http://schemas.openxmlformats.org/officeDocument/2006/relationships/image" Target="../media/image32.png"/><Relationship Id="rId5" Type="http://schemas.openxmlformats.org/officeDocument/2006/relationships/image" Target="../media/image12.jpeg"/><Relationship Id="rId4" Type="http://schemas.openxmlformats.org/officeDocument/2006/relationships/image" Target="../media/image11.png"/></Relationships>
</file>

<file path=ppt/slides/_rels/slide34.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slideLayout" Target="../slideLayouts/slideLayout6.xml"/><Relationship Id="rId7" Type="http://schemas.openxmlformats.org/officeDocument/2006/relationships/image" Target="../media/image5.png"/><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6.xml"/><Relationship Id="rId1" Type="http://schemas.openxmlformats.org/officeDocument/2006/relationships/tags" Target="../tags/tag42.xml"/><Relationship Id="rId5" Type="http://schemas.openxmlformats.org/officeDocument/2006/relationships/image" Target="../media/image12.jpeg"/><Relationship Id="rId4" Type="http://schemas.openxmlformats.org/officeDocument/2006/relationships/image" Target="../media/image11.png"/></Relationships>
</file>

<file path=ppt/slides/_rels/slide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6.xml"/><Relationship Id="rId1" Type="http://schemas.openxmlformats.org/officeDocument/2006/relationships/tags" Target="../tags/tag43.xml"/><Relationship Id="rId6" Type="http://schemas.openxmlformats.org/officeDocument/2006/relationships/image" Target="../media/image33.png"/><Relationship Id="rId5" Type="http://schemas.openxmlformats.org/officeDocument/2006/relationships/image" Target="../media/image12.jpeg"/><Relationship Id="rId4" Type="http://schemas.openxmlformats.org/officeDocument/2006/relationships/image" Target="../media/image11.png"/></Relationships>
</file>

<file path=ppt/slides/_rels/slide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6.xml"/><Relationship Id="rId1" Type="http://schemas.openxmlformats.org/officeDocument/2006/relationships/tags" Target="../tags/tag44.xml"/><Relationship Id="rId6" Type="http://schemas.openxmlformats.org/officeDocument/2006/relationships/image" Target="../media/image34.jpeg"/><Relationship Id="rId5" Type="http://schemas.openxmlformats.org/officeDocument/2006/relationships/image" Target="../media/image12.jpeg"/><Relationship Id="rId4" Type="http://schemas.openxmlformats.org/officeDocument/2006/relationships/image" Target="../media/image11.png"/></Relationships>
</file>

<file path=ppt/slides/_rels/slide38.xml.rels><?xml version="1.0" encoding="UTF-8" standalone="yes"?>
<Relationships xmlns="http://schemas.openxmlformats.org/package/2006/relationships"><Relationship Id="rId8" Type="http://schemas.openxmlformats.org/officeDocument/2006/relationships/tags" Target="../tags/tag52.xml"/><Relationship Id="rId13" Type="http://schemas.openxmlformats.org/officeDocument/2006/relationships/tags" Target="../tags/tag57.xml"/><Relationship Id="rId18" Type="http://schemas.openxmlformats.org/officeDocument/2006/relationships/tags" Target="../tags/tag62.xml"/><Relationship Id="rId26" Type="http://schemas.openxmlformats.org/officeDocument/2006/relationships/image" Target="../media/image11.png"/><Relationship Id="rId3" Type="http://schemas.openxmlformats.org/officeDocument/2006/relationships/tags" Target="../tags/tag47.xml"/><Relationship Id="rId21" Type="http://schemas.openxmlformats.org/officeDocument/2006/relationships/tags" Target="../tags/tag65.xml"/><Relationship Id="rId7" Type="http://schemas.openxmlformats.org/officeDocument/2006/relationships/tags" Target="../tags/tag51.xml"/><Relationship Id="rId12" Type="http://schemas.openxmlformats.org/officeDocument/2006/relationships/tags" Target="../tags/tag56.xml"/><Relationship Id="rId17" Type="http://schemas.openxmlformats.org/officeDocument/2006/relationships/tags" Target="../tags/tag61.xml"/><Relationship Id="rId25" Type="http://schemas.openxmlformats.org/officeDocument/2006/relationships/image" Target="../media/image10.png"/><Relationship Id="rId2" Type="http://schemas.openxmlformats.org/officeDocument/2006/relationships/tags" Target="../tags/tag46.xml"/><Relationship Id="rId16" Type="http://schemas.openxmlformats.org/officeDocument/2006/relationships/tags" Target="../tags/tag60.xml"/><Relationship Id="rId20" Type="http://schemas.openxmlformats.org/officeDocument/2006/relationships/tags" Target="../tags/tag64.xml"/><Relationship Id="rId29" Type="http://schemas.openxmlformats.org/officeDocument/2006/relationships/image" Target="../media/image36.png"/><Relationship Id="rId1" Type="http://schemas.openxmlformats.org/officeDocument/2006/relationships/tags" Target="../tags/tag45.xml"/><Relationship Id="rId6" Type="http://schemas.openxmlformats.org/officeDocument/2006/relationships/tags" Target="../tags/tag50.xml"/><Relationship Id="rId11" Type="http://schemas.openxmlformats.org/officeDocument/2006/relationships/tags" Target="../tags/tag55.xml"/><Relationship Id="rId24" Type="http://schemas.openxmlformats.org/officeDocument/2006/relationships/slideLayout" Target="../slideLayouts/slideLayout6.xml"/><Relationship Id="rId5" Type="http://schemas.openxmlformats.org/officeDocument/2006/relationships/tags" Target="../tags/tag49.xml"/><Relationship Id="rId15" Type="http://schemas.openxmlformats.org/officeDocument/2006/relationships/tags" Target="../tags/tag59.xml"/><Relationship Id="rId23" Type="http://schemas.openxmlformats.org/officeDocument/2006/relationships/tags" Target="../tags/tag67.xml"/><Relationship Id="rId28" Type="http://schemas.openxmlformats.org/officeDocument/2006/relationships/image" Target="../media/image35.png"/><Relationship Id="rId10" Type="http://schemas.openxmlformats.org/officeDocument/2006/relationships/tags" Target="../tags/tag54.xml"/><Relationship Id="rId19" Type="http://schemas.openxmlformats.org/officeDocument/2006/relationships/tags" Target="../tags/tag63.xml"/><Relationship Id="rId31" Type="http://schemas.openxmlformats.org/officeDocument/2006/relationships/image" Target="../media/image38.png"/><Relationship Id="rId4" Type="http://schemas.openxmlformats.org/officeDocument/2006/relationships/tags" Target="../tags/tag48.xml"/><Relationship Id="rId9" Type="http://schemas.openxmlformats.org/officeDocument/2006/relationships/tags" Target="../tags/tag53.xml"/><Relationship Id="rId14" Type="http://schemas.openxmlformats.org/officeDocument/2006/relationships/tags" Target="../tags/tag58.xml"/><Relationship Id="rId22" Type="http://schemas.openxmlformats.org/officeDocument/2006/relationships/tags" Target="../tags/tag66.xml"/><Relationship Id="rId27" Type="http://schemas.openxmlformats.org/officeDocument/2006/relationships/image" Target="../media/image12.jpeg"/><Relationship Id="rId30" Type="http://schemas.openxmlformats.org/officeDocument/2006/relationships/image" Target="../media/image37.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69.xml"/><Relationship Id="rId1" Type="http://schemas.openxmlformats.org/officeDocument/2006/relationships/tags" Target="../tags/tag68.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slideLayout" Target="../slideLayouts/slideLayout6.xml"/><Relationship Id="rId1" Type="http://schemas.openxmlformats.org/officeDocument/2006/relationships/tags" Target="../tags/tag7.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39.png"/><Relationship Id="rId2" Type="http://schemas.openxmlformats.org/officeDocument/2006/relationships/tags" Target="../tags/tag71.xml"/><Relationship Id="rId1" Type="http://schemas.openxmlformats.org/officeDocument/2006/relationships/tags" Target="../tags/tag70.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png"/></Relationships>
</file>

<file path=ppt/slides/_rels/slide41.xml.rels><?xml version="1.0" encoding="UTF-8" standalone="yes"?>
<Relationships xmlns="http://schemas.openxmlformats.org/package/2006/relationships"><Relationship Id="rId8" Type="http://schemas.openxmlformats.org/officeDocument/2006/relationships/image" Target="../media/image41.wmf"/><Relationship Id="rId3" Type="http://schemas.openxmlformats.org/officeDocument/2006/relationships/slideLayout" Target="../slideLayouts/slideLayout6.xml"/><Relationship Id="rId7" Type="http://schemas.openxmlformats.org/officeDocument/2006/relationships/image" Target="../media/image40.wmf"/><Relationship Id="rId2" Type="http://schemas.openxmlformats.org/officeDocument/2006/relationships/tags" Target="../tags/tag73.xml"/><Relationship Id="rId1" Type="http://schemas.openxmlformats.org/officeDocument/2006/relationships/tags" Target="../tags/tag72.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42.wmf"/></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75.xml"/><Relationship Id="rId1" Type="http://schemas.openxmlformats.org/officeDocument/2006/relationships/tags" Target="../tags/tag74.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43.jpeg"/><Relationship Id="rId2" Type="http://schemas.openxmlformats.org/officeDocument/2006/relationships/tags" Target="../tags/tag77.xml"/><Relationship Id="rId1" Type="http://schemas.openxmlformats.org/officeDocument/2006/relationships/tags" Target="../tags/tag76.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png"/></Relationships>
</file>

<file path=ppt/slides/_rels/slide4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slideLayout" Target="../slideLayouts/slideLayout6.xml"/><Relationship Id="rId7" Type="http://schemas.openxmlformats.org/officeDocument/2006/relationships/image" Target="../media/image44.jpeg"/><Relationship Id="rId2" Type="http://schemas.openxmlformats.org/officeDocument/2006/relationships/tags" Target="../tags/tag79.xml"/><Relationship Id="rId1" Type="http://schemas.openxmlformats.org/officeDocument/2006/relationships/tags" Target="../tags/tag78.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46.png"/><Relationship Id="rId2" Type="http://schemas.openxmlformats.org/officeDocument/2006/relationships/tags" Target="../tags/tag81.xml"/><Relationship Id="rId1" Type="http://schemas.openxmlformats.org/officeDocument/2006/relationships/tags" Target="../tags/tag80.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47.png"/><Relationship Id="rId2" Type="http://schemas.openxmlformats.org/officeDocument/2006/relationships/tags" Target="../tags/tag83.xml"/><Relationship Id="rId1" Type="http://schemas.openxmlformats.org/officeDocument/2006/relationships/tags" Target="../tags/tag82.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png"/></Relationships>
</file>

<file path=ppt/slides/_rels/slide4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slideLayout" Target="../slideLayouts/slideLayout6.xml"/><Relationship Id="rId7" Type="http://schemas.openxmlformats.org/officeDocument/2006/relationships/image" Target="../media/image48.GIF"/><Relationship Id="rId2" Type="http://schemas.openxmlformats.org/officeDocument/2006/relationships/tags" Target="../tags/tag85.xml"/><Relationship Id="rId1" Type="http://schemas.openxmlformats.org/officeDocument/2006/relationships/tags" Target="../tags/tag84.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87.xml"/><Relationship Id="rId1" Type="http://schemas.openxmlformats.org/officeDocument/2006/relationships/tags" Target="../tags/tag86.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png"/></Relationships>
</file>

<file path=ppt/slides/_rels/slide49.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slideLayout" Target="../slideLayouts/slideLayout6.xml"/><Relationship Id="rId7" Type="http://schemas.openxmlformats.org/officeDocument/2006/relationships/image" Target="../media/image50.jpeg"/><Relationship Id="rId2" Type="http://schemas.openxmlformats.org/officeDocument/2006/relationships/tags" Target="../tags/tag89.xml"/><Relationship Id="rId1" Type="http://schemas.openxmlformats.org/officeDocument/2006/relationships/tags" Target="../tags/tag88.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6.xml"/><Relationship Id="rId1" Type="http://schemas.openxmlformats.org/officeDocument/2006/relationships/tags" Target="../tags/tag8.xml"/><Relationship Id="rId6" Type="http://schemas.openxmlformats.org/officeDocument/2006/relationships/image" Target="../media/image15.png"/><Relationship Id="rId5" Type="http://schemas.openxmlformats.org/officeDocument/2006/relationships/image" Target="../media/image12.jpeg"/><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91.xml"/><Relationship Id="rId1" Type="http://schemas.openxmlformats.org/officeDocument/2006/relationships/tags" Target="../tags/tag90.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93.xml"/><Relationship Id="rId1" Type="http://schemas.openxmlformats.org/officeDocument/2006/relationships/tags" Target="../tags/tag92.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png"/></Relationships>
</file>

<file path=ppt/slides/_rels/slide5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slideLayout" Target="../slideLayouts/slideLayout6.xml"/><Relationship Id="rId7" Type="http://schemas.openxmlformats.org/officeDocument/2006/relationships/image" Target="../media/image52.png"/><Relationship Id="rId2" Type="http://schemas.openxmlformats.org/officeDocument/2006/relationships/tags" Target="../tags/tag95.xml"/><Relationship Id="rId1" Type="http://schemas.openxmlformats.org/officeDocument/2006/relationships/tags" Target="../tags/tag94.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comments" Target="../comments/comment1.xml"/></Relationships>
</file>

<file path=ppt/slides/_rels/slide53.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slideLayout" Target="../slideLayouts/slideLayout6.xml"/><Relationship Id="rId7" Type="http://schemas.openxmlformats.org/officeDocument/2006/relationships/image" Target="../media/image54.png"/><Relationship Id="rId2" Type="http://schemas.openxmlformats.org/officeDocument/2006/relationships/tags" Target="../tags/tag97.xml"/><Relationship Id="rId1" Type="http://schemas.openxmlformats.org/officeDocument/2006/relationships/tags" Target="../tags/tag96.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comments" Target="../comments/comment2.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99.xml"/><Relationship Id="rId1" Type="http://schemas.openxmlformats.org/officeDocument/2006/relationships/tags" Target="../tags/tag98.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png"/></Relationships>
</file>

<file path=ppt/slides/_rels/slide55.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slideLayout" Target="../slideLayouts/slideLayout6.xml"/><Relationship Id="rId7" Type="http://schemas.openxmlformats.org/officeDocument/2006/relationships/image" Target="../media/image56.jpeg"/><Relationship Id="rId2" Type="http://schemas.openxmlformats.org/officeDocument/2006/relationships/tags" Target="../tags/tag101.xml"/><Relationship Id="rId1" Type="http://schemas.openxmlformats.org/officeDocument/2006/relationships/tags" Target="../tags/tag100.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pn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58.png"/><Relationship Id="rId2" Type="http://schemas.openxmlformats.org/officeDocument/2006/relationships/tags" Target="../tags/tag103.xml"/><Relationship Id="rId1" Type="http://schemas.openxmlformats.org/officeDocument/2006/relationships/tags" Target="../tags/tag102.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png"/></Relationships>
</file>

<file path=ppt/slides/_rels/slide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16.jpeg"/><Relationship Id="rId2" Type="http://schemas.openxmlformats.org/officeDocument/2006/relationships/slideLayout" Target="../slideLayouts/slideLayout6.xml"/><Relationship Id="rId1" Type="http://schemas.openxmlformats.org/officeDocument/2006/relationships/tags" Target="../tags/tag9.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16.jpeg"/><Relationship Id="rId2" Type="http://schemas.openxmlformats.org/officeDocument/2006/relationships/slideLayout" Target="../slideLayouts/slideLayout6.xml"/><Relationship Id="rId1" Type="http://schemas.openxmlformats.org/officeDocument/2006/relationships/tags" Target="../tags/tag10.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tags" Target="../tags/tag11.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slideLayout" Target="../slideLayouts/slideLayout6.xml"/><Relationship Id="rId7" Type="http://schemas.openxmlformats.org/officeDocument/2006/relationships/image" Target="../media/image5.pn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Line 5"/>
          <p:cNvSpPr>
            <a:spLocks noChangeShapeType="1"/>
          </p:cNvSpPr>
          <p:nvPr/>
        </p:nvSpPr>
        <p:spPr bwMode="auto">
          <a:xfrm>
            <a:off x="6680788" y="36694"/>
            <a:ext cx="5521624" cy="5524798"/>
          </a:xfrm>
          <a:prstGeom prst="line">
            <a:avLst/>
          </a:prstGeom>
          <a:noFill/>
          <a:ln w="6350" cap="flat">
            <a:solidFill>
              <a:schemeClr val="accent5"/>
            </a:solidFill>
            <a:prstDash val="solid"/>
            <a:miter lim="800000"/>
          </a:ln>
          <a:extLst>
            <a:ext uri="{909E8E84-426E-40DD-AFC4-6F175D3DCCD1}">
              <a14:hiddenFill xmlns:a14="http://schemas.microsoft.com/office/drawing/2010/main">
                <a:noFill/>
              </a14:hiddenFill>
            </a:ext>
          </a:extLst>
        </p:spPr>
        <p:txBody>
          <a:bodyPr vert="horz" wrap="square" lIns="91392" tIns="45696" rIns="91392" bIns="45696" numCol="1" anchor="t" anchorCtr="0" compatLnSpc="1"/>
          <a:lstStyle/>
          <a:p>
            <a:endParaRPr lang="zh-CN" altLang="en-US">
              <a:latin typeface="+mn-lt"/>
              <a:ea typeface="+mn-ea"/>
              <a:cs typeface="+mn-ea"/>
              <a:sym typeface="+mn-lt"/>
            </a:endParaRPr>
          </a:p>
        </p:txBody>
      </p:sp>
      <p:sp>
        <p:nvSpPr>
          <p:cNvPr id="284" name="Line 6"/>
          <p:cNvSpPr>
            <a:spLocks noChangeShapeType="1"/>
          </p:cNvSpPr>
          <p:nvPr/>
        </p:nvSpPr>
        <p:spPr bwMode="auto">
          <a:xfrm>
            <a:off x="7417005" y="3446456"/>
            <a:ext cx="3405002" cy="3408175"/>
          </a:xfrm>
          <a:prstGeom prst="line">
            <a:avLst/>
          </a:prstGeom>
          <a:noFill/>
          <a:ln w="6350" cap="flat">
            <a:solidFill>
              <a:schemeClr val="accent5"/>
            </a:solidFill>
            <a:prstDash val="solid"/>
            <a:miter lim="800000"/>
          </a:ln>
          <a:extLst>
            <a:ext uri="{909E8E84-426E-40DD-AFC4-6F175D3DCCD1}">
              <a14:hiddenFill xmlns:a14="http://schemas.microsoft.com/office/drawing/2010/main">
                <a:noFill/>
              </a14:hiddenFill>
            </a:ext>
          </a:extLst>
        </p:spPr>
        <p:txBody>
          <a:bodyPr vert="horz" wrap="square" lIns="91392" tIns="45696" rIns="91392" bIns="45696" numCol="1" anchor="t" anchorCtr="0" compatLnSpc="1"/>
          <a:lstStyle/>
          <a:p>
            <a:endParaRPr lang="zh-CN" altLang="en-US">
              <a:latin typeface="+mn-lt"/>
              <a:ea typeface="+mn-ea"/>
              <a:cs typeface="+mn-ea"/>
              <a:sym typeface="+mn-lt"/>
            </a:endParaRPr>
          </a:p>
        </p:txBody>
      </p:sp>
      <p:sp>
        <p:nvSpPr>
          <p:cNvPr id="285" name="Line 7"/>
          <p:cNvSpPr>
            <a:spLocks noChangeShapeType="1"/>
          </p:cNvSpPr>
          <p:nvPr/>
        </p:nvSpPr>
        <p:spPr bwMode="auto">
          <a:xfrm flipH="1">
            <a:off x="4832313" y="9721"/>
            <a:ext cx="6817937" cy="6822697"/>
          </a:xfrm>
          <a:prstGeom prst="line">
            <a:avLst/>
          </a:prstGeom>
          <a:noFill/>
          <a:ln w="6350" cap="flat">
            <a:solidFill>
              <a:schemeClr val="accent5"/>
            </a:solidFill>
            <a:prstDash val="solid"/>
            <a:miter lim="800000"/>
          </a:ln>
          <a:extLst>
            <a:ext uri="{909E8E84-426E-40DD-AFC4-6F175D3DCCD1}">
              <a14:hiddenFill xmlns:a14="http://schemas.microsoft.com/office/drawing/2010/main">
                <a:noFill/>
              </a14:hiddenFill>
            </a:ext>
          </a:extLst>
        </p:spPr>
        <p:txBody>
          <a:bodyPr vert="horz" wrap="square" lIns="91392" tIns="45696" rIns="91392" bIns="45696" numCol="1" anchor="t" anchorCtr="0" compatLnSpc="1"/>
          <a:lstStyle/>
          <a:p>
            <a:endParaRPr lang="zh-CN" altLang="en-US">
              <a:latin typeface="+mn-lt"/>
              <a:ea typeface="+mn-ea"/>
              <a:cs typeface="+mn-ea"/>
              <a:sym typeface="+mn-lt"/>
            </a:endParaRPr>
          </a:p>
        </p:txBody>
      </p:sp>
      <p:sp>
        <p:nvSpPr>
          <p:cNvPr id="286" name="Line 8"/>
          <p:cNvSpPr>
            <a:spLocks noChangeShapeType="1"/>
          </p:cNvSpPr>
          <p:nvPr/>
        </p:nvSpPr>
        <p:spPr bwMode="auto">
          <a:xfrm flipH="1">
            <a:off x="6836282" y="1453594"/>
            <a:ext cx="5375650" cy="5378824"/>
          </a:xfrm>
          <a:prstGeom prst="line">
            <a:avLst/>
          </a:prstGeom>
          <a:noFill/>
          <a:ln w="6350" cap="flat">
            <a:solidFill>
              <a:schemeClr val="accent5"/>
            </a:solidFill>
            <a:prstDash val="solid"/>
            <a:miter lim="800000"/>
          </a:ln>
          <a:extLst>
            <a:ext uri="{909E8E84-426E-40DD-AFC4-6F175D3DCCD1}">
              <a14:hiddenFill xmlns:a14="http://schemas.microsoft.com/office/drawing/2010/main">
                <a:noFill/>
              </a14:hiddenFill>
            </a:ext>
          </a:extLst>
        </p:spPr>
        <p:txBody>
          <a:bodyPr vert="horz" wrap="square" lIns="91392" tIns="45696" rIns="91392" bIns="45696" numCol="1" anchor="t" anchorCtr="0" compatLnSpc="1"/>
          <a:lstStyle/>
          <a:p>
            <a:endParaRPr lang="zh-CN" altLang="en-US">
              <a:latin typeface="+mn-lt"/>
              <a:ea typeface="+mn-ea"/>
              <a:cs typeface="+mn-ea"/>
              <a:sym typeface="+mn-lt"/>
            </a:endParaRPr>
          </a:p>
        </p:txBody>
      </p:sp>
      <p:sp>
        <p:nvSpPr>
          <p:cNvPr id="287" name="Line 9"/>
          <p:cNvSpPr>
            <a:spLocks noChangeShapeType="1"/>
          </p:cNvSpPr>
          <p:nvPr/>
        </p:nvSpPr>
        <p:spPr bwMode="auto">
          <a:xfrm>
            <a:off x="8805344" y="9721"/>
            <a:ext cx="3406589" cy="3408175"/>
          </a:xfrm>
          <a:prstGeom prst="line">
            <a:avLst/>
          </a:prstGeom>
          <a:noFill/>
          <a:ln w="6350" cap="flat">
            <a:solidFill>
              <a:schemeClr val="accent5"/>
            </a:solidFill>
            <a:prstDash val="solid"/>
            <a:miter lim="800000"/>
          </a:ln>
          <a:extLst>
            <a:ext uri="{909E8E84-426E-40DD-AFC4-6F175D3DCCD1}">
              <a14:hiddenFill xmlns:a14="http://schemas.microsoft.com/office/drawing/2010/main">
                <a:noFill/>
              </a14:hiddenFill>
            </a:ext>
          </a:extLst>
        </p:spPr>
        <p:txBody>
          <a:bodyPr vert="horz" wrap="square" lIns="91392" tIns="45696" rIns="91392" bIns="45696" numCol="1" anchor="t" anchorCtr="0" compatLnSpc="1"/>
          <a:lstStyle/>
          <a:p>
            <a:endParaRPr lang="zh-CN" altLang="en-US">
              <a:latin typeface="+mn-lt"/>
              <a:ea typeface="+mn-ea"/>
              <a:cs typeface="+mn-ea"/>
              <a:sym typeface="+mn-lt"/>
            </a:endParaRPr>
          </a:p>
        </p:txBody>
      </p:sp>
      <p:sp>
        <p:nvSpPr>
          <p:cNvPr id="301" name="文本框 300"/>
          <p:cNvSpPr txBox="1"/>
          <p:nvPr/>
        </p:nvSpPr>
        <p:spPr>
          <a:xfrm>
            <a:off x="482600" y="2927985"/>
            <a:ext cx="6513195" cy="1198880"/>
          </a:xfrm>
          <a:prstGeom prst="rect">
            <a:avLst/>
          </a:prstGeom>
          <a:noFill/>
        </p:spPr>
        <p:txBody>
          <a:bodyPr wrap="square" rtlCol="0">
            <a:spAutoFit/>
          </a:bodyPr>
          <a:lstStyle/>
          <a:p>
            <a:pPr>
              <a:defRPr/>
            </a:pPr>
            <a:r>
              <a:rPr lang="zh-CN" altLang="en-US" sz="3600" b="1">
                <a:solidFill>
                  <a:srgbClr val="3D3D3D"/>
                </a:solidFill>
                <a:latin typeface="微软雅黑" panose="020B0503020204020204" charset="-122"/>
                <a:ea typeface="微软雅黑" panose="020B0503020204020204" charset="-122"/>
                <a:sym typeface="+mn-ea"/>
              </a:rPr>
              <a:t>实验室生物安全管理和防护</a:t>
            </a:r>
            <a:endParaRPr kumimoji="0" lang="zh-CN" altLang="en-US" sz="3600" b="1" i="0" u="none" strike="noStrike" kern="1200" cap="none" spc="0" normalizeH="0" baseline="0">
              <a:solidFill>
                <a:srgbClr val="3D3D3D"/>
              </a:solidFill>
              <a:latin typeface="微软雅黑" panose="020B0503020204020204" charset="-122"/>
              <a:ea typeface="微软雅黑" panose="020B0503020204020204" charset="-122"/>
            </a:endParaRPr>
          </a:p>
          <a:p>
            <a:pPr>
              <a:defRPr/>
            </a:pPr>
            <a:endParaRPr lang="zh-CN" altLang="en-US" sz="3600" b="1">
              <a:solidFill>
                <a:srgbClr val="3D3D3D"/>
              </a:solidFill>
              <a:latin typeface="微软雅黑" panose="020B0503020204020204" charset="-122"/>
              <a:ea typeface="微软雅黑" panose="020B0503020204020204" charset="-122"/>
            </a:endParaRPr>
          </a:p>
        </p:txBody>
      </p:sp>
      <p:sp>
        <p:nvSpPr>
          <p:cNvPr id="311" name="矩形: 圆角 310"/>
          <p:cNvSpPr/>
          <p:nvPr/>
        </p:nvSpPr>
        <p:spPr bwMode="auto">
          <a:xfrm>
            <a:off x="1668546" y="3857404"/>
            <a:ext cx="2072830" cy="431575"/>
          </a:xfrm>
          <a:prstGeom prst="roundRect">
            <a:avLst>
              <a:gd name="adj" fmla="val 50000"/>
            </a:avLst>
          </a:prstGeom>
          <a:solidFill>
            <a:schemeClr val="bg1"/>
          </a:solidFill>
          <a:ln w="12700" cap="flat" cmpd="sng" algn="ctr">
            <a:solidFill>
              <a:schemeClr val="bg1">
                <a:lumMod val="75000"/>
              </a:schemeClr>
            </a:solidFill>
            <a:prstDash val="solid"/>
            <a:round/>
            <a:headEnd type="none" w="med" len="med"/>
            <a:tailEnd type="none" w="med" len="med"/>
          </a:ln>
          <a:effectLst/>
        </p:spPr>
        <p:txBody>
          <a:bodyPr vert="horz" wrap="square" lIns="0" tIns="0" rIns="107943" bIns="0" numCol="1" rtlCol="0" anchor="ctr" anchorCtr="0" compatLnSpc="1"/>
          <a:lstStyle/>
          <a:p>
            <a:pPr algn="r">
              <a:defRPr/>
            </a:pPr>
            <a:r>
              <a:rPr lang="en-US" altLang="zh-CN" sz="2000">
                <a:solidFill>
                  <a:srgbClr val="3D3D3D"/>
                </a:solidFill>
                <a:latin typeface="微软雅黑" panose="020B0503020204020204" charset="-122"/>
                <a:ea typeface="微软雅黑" panose="020B0503020204020204" charset="-122"/>
              </a:rPr>
              <a:t>2022/09/14</a:t>
            </a:r>
          </a:p>
        </p:txBody>
      </p:sp>
      <p:sp>
        <p:nvSpPr>
          <p:cNvPr id="312" name="矩形: 圆角 311"/>
          <p:cNvSpPr/>
          <p:nvPr/>
        </p:nvSpPr>
        <p:spPr bwMode="auto">
          <a:xfrm>
            <a:off x="647437" y="3857310"/>
            <a:ext cx="1473191" cy="431518"/>
          </a:xfrm>
          <a:prstGeom prst="roundRect">
            <a:avLst>
              <a:gd name="adj" fmla="val 50000"/>
            </a:avLst>
          </a:prstGeom>
          <a:gradFill>
            <a:gsLst>
              <a:gs pos="53000">
                <a:schemeClr val="accent1">
                  <a:lumMod val="98000"/>
                  <a:lumOff val="2000"/>
                </a:schemeClr>
              </a:gs>
              <a:gs pos="0">
                <a:schemeClr val="accent1">
                  <a:lumMod val="85000"/>
                  <a:lumOff val="15000"/>
                </a:schemeClr>
              </a:gs>
              <a:gs pos="100000">
                <a:schemeClr val="accent1">
                  <a:lumMod val="85000"/>
                </a:schemeClr>
              </a:gs>
            </a:gsLst>
            <a:lin ang="5400000" scaled="1"/>
          </a:gradFill>
          <a:ln w="12700" cap="flat" cmpd="sng" algn="ctr">
            <a:noFill/>
            <a:prstDash val="solid"/>
            <a:round/>
            <a:headEnd type="none" w="med" len="med"/>
            <a:tailEnd type="none" w="med" len="med"/>
          </a:ln>
          <a:effectLst/>
        </p:spPr>
        <p:txBody>
          <a:bodyPr vert="horz" wrap="square" lIns="0" tIns="0" rIns="0" bIns="0" numCol="1" rtlCol="0" anchor="ctr" anchorCtr="0" compatLnSpc="1"/>
          <a:lstStyle/>
          <a:p>
            <a:pPr algn="ctr"/>
            <a:r>
              <a:rPr lang="zh-CN" altLang="en-US" sz="2000" b="1">
                <a:solidFill>
                  <a:schemeClr val="bg1"/>
                </a:solidFill>
                <a:latin typeface="微软雅黑" panose="020B0503020204020204" charset="-122"/>
                <a:ea typeface="微软雅黑" panose="020B0503020204020204" charset="-122"/>
                <a:cs typeface="+mn-ea"/>
              </a:rPr>
              <a:t>马裕</a:t>
            </a:r>
          </a:p>
        </p:txBody>
      </p:sp>
      <p:sp>
        <p:nvSpPr>
          <p:cNvPr id="313" name="Rectangle 4"/>
          <p:cNvSpPr txBox="1">
            <a:spLocks noChangeArrowheads="1"/>
          </p:cNvSpPr>
          <p:nvPr/>
        </p:nvSpPr>
        <p:spPr bwMode="auto">
          <a:xfrm>
            <a:off x="626419" y="4495881"/>
            <a:ext cx="2727809" cy="342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2" tIns="45696" rIns="91392" bIns="45696"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algn="l">
              <a:defRPr/>
            </a:pPr>
            <a:r>
              <a:rPr lang="zh-CN" altLang="en-US" sz="1800" dirty="0">
                <a:solidFill>
                  <a:srgbClr val="3D3D3D"/>
                </a:solidFill>
                <a:latin typeface="Arial" panose="020B0604020202020204"/>
                <a:ea typeface="微软雅黑" panose="020B0503020204020204" charset="-122"/>
              </a:rPr>
              <a:t>浙大妇院医院感染管理科</a:t>
            </a:r>
          </a:p>
        </p:txBody>
      </p:sp>
      <p:sp>
        <p:nvSpPr>
          <p:cNvPr id="314" name="对话气泡: 圆角矩形 313"/>
          <p:cNvSpPr/>
          <p:nvPr/>
        </p:nvSpPr>
        <p:spPr bwMode="auto">
          <a:xfrm>
            <a:off x="671480" y="2098100"/>
            <a:ext cx="4143122" cy="568664"/>
          </a:xfrm>
          <a:prstGeom prst="wedgeRoundRectCallout">
            <a:avLst/>
          </a:prstGeom>
          <a:gradFill>
            <a:gsLst>
              <a:gs pos="53000">
                <a:schemeClr val="accent1">
                  <a:lumMod val="98000"/>
                  <a:lumOff val="2000"/>
                </a:schemeClr>
              </a:gs>
              <a:gs pos="0">
                <a:schemeClr val="accent1">
                  <a:lumMod val="85000"/>
                  <a:lumOff val="15000"/>
                </a:schemeClr>
              </a:gs>
              <a:gs pos="100000">
                <a:schemeClr val="accent1">
                  <a:lumMod val="85000"/>
                </a:schemeClr>
              </a:gs>
            </a:gsLst>
            <a:lin ang="5400000" scaled="1"/>
          </a:gradFill>
          <a:ln w="12700" cap="flat" cmpd="sng" algn="ctr">
            <a:noFill/>
            <a:prstDash val="solid"/>
            <a:round/>
            <a:headEnd type="none" w="med" len="med"/>
            <a:tailEnd type="none" w="med" len="med"/>
          </a:ln>
          <a:effectLst/>
        </p:spPr>
        <p:txBody>
          <a:bodyPr vert="horz" wrap="square" lIns="0" tIns="0" rIns="0" bIns="0" numCol="1" rtlCol="0" anchor="ctr" anchorCtr="0" compatLnSpc="1"/>
          <a:lstStyle/>
          <a:p>
            <a:pPr algn="ctr"/>
            <a:r>
              <a:rPr lang="en-US" altLang="zh-CN" sz="2400" b="1">
                <a:solidFill>
                  <a:schemeClr val="bg1"/>
                </a:solidFill>
                <a:latin typeface="微软雅黑" panose="020B0503020204020204" charset="-122"/>
                <a:ea typeface="微软雅黑" panose="020B0503020204020204" charset="-122"/>
                <a:cs typeface="微软雅黑" panose="020B0503020204020204" charset="-122"/>
              </a:rPr>
              <a:t>2022</a:t>
            </a:r>
            <a:r>
              <a:rPr lang="zh-CN" altLang="en-US" sz="2400" b="1">
                <a:solidFill>
                  <a:schemeClr val="bg1"/>
                </a:solidFill>
                <a:latin typeface="微软雅黑" panose="020B0503020204020204" charset="-122"/>
                <a:ea typeface="微软雅黑" panose="020B0503020204020204" charset="-122"/>
                <a:cs typeface="微软雅黑" panose="020B0503020204020204" charset="-122"/>
              </a:rPr>
              <a:t>年生物安全培训系列</a:t>
            </a:r>
          </a:p>
        </p:txBody>
      </p:sp>
      <p:sp>
        <p:nvSpPr>
          <p:cNvPr id="2" name="菱形 1"/>
          <p:cNvSpPr/>
          <p:nvPr/>
        </p:nvSpPr>
        <p:spPr>
          <a:xfrm rot="5400000">
            <a:off x="6259195" y="1288415"/>
            <a:ext cx="4540885" cy="4561205"/>
          </a:xfrm>
          <a:prstGeom prst="diamond">
            <a:avLst/>
          </a:prstGeom>
          <a:solidFill>
            <a:schemeClr val="accent1"/>
          </a:solidFill>
          <a:ln w="9525" cap="flat" cmpd="sng" algn="ctr">
            <a:noFill/>
            <a:prstDash val="solid"/>
            <a:round/>
            <a:headEnd type="none" w="med" len="med"/>
            <a:tailEnd type="none" w="med" len="med"/>
          </a:ln>
        </p:spPr>
        <p:txBody>
          <a:bodyPr vert="horz" wrap="square" lIns="91392" tIns="45696" rIns="91392" bIns="45696"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8" name="菱形 7"/>
          <p:cNvSpPr/>
          <p:nvPr/>
        </p:nvSpPr>
        <p:spPr>
          <a:xfrm rot="5400000">
            <a:off x="8103870" y="1348740"/>
            <a:ext cx="4502785" cy="4554855"/>
          </a:xfrm>
          <a:prstGeom prst="diamond">
            <a:avLst/>
          </a:prstGeom>
          <a:solidFill>
            <a:srgbClr val="4B2928"/>
          </a:solidFill>
          <a:ln w="9525" cap="flat" cmpd="sng" algn="ctr">
            <a:noFill/>
            <a:prstDash val="solid"/>
            <a:round/>
            <a:headEnd type="none" w="med" len="med"/>
            <a:tailEnd type="none" w="med" len="med"/>
          </a:ln>
        </p:spPr>
        <p:txBody>
          <a:bodyPr vert="horz" wrap="square" lIns="91392" tIns="45696" rIns="91392" bIns="45696"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7" name="任意多边形 6"/>
          <p:cNvSpPr/>
          <p:nvPr/>
        </p:nvSpPr>
        <p:spPr>
          <a:xfrm>
            <a:off x="6635115" y="840740"/>
            <a:ext cx="5613400" cy="5678170"/>
          </a:xfrm>
          <a:custGeom>
            <a:avLst/>
            <a:gdLst>
              <a:gd name="connsiteX0" fmla="*/ 0 w 8845"/>
              <a:gd name="connsiteY0" fmla="*/ 4365 h 8947"/>
              <a:gd name="connsiteX1" fmla="*/ 4434 w 8845"/>
              <a:gd name="connsiteY1" fmla="*/ 0 h 8947"/>
              <a:gd name="connsiteX2" fmla="*/ 8845 w 8845"/>
              <a:gd name="connsiteY2" fmla="*/ 4365 h 8947"/>
              <a:gd name="connsiteX3" fmla="*/ 4423 w 8845"/>
              <a:gd name="connsiteY3" fmla="*/ 8947 h 8947"/>
              <a:gd name="connsiteX4" fmla="*/ 0 w 8845"/>
              <a:gd name="connsiteY4" fmla="*/ 4365 h 8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5" h="8947">
                <a:moveTo>
                  <a:pt x="0" y="4365"/>
                </a:moveTo>
                <a:lnTo>
                  <a:pt x="4434" y="0"/>
                </a:lnTo>
                <a:lnTo>
                  <a:pt x="8845" y="4365"/>
                </a:lnTo>
                <a:lnTo>
                  <a:pt x="4423" y="8947"/>
                </a:lnTo>
                <a:lnTo>
                  <a:pt x="0" y="4365"/>
                </a:lnTo>
                <a:close/>
              </a:path>
            </a:pathLst>
          </a:custGeom>
          <a:blipFill rotWithShape="1">
            <a:blip r:embed="rId3"/>
            <a:stretch>
              <a:fillRect/>
            </a:stretch>
          </a:blipFill>
          <a:ln w="9525" cap="flat" cmpd="sng" algn="ctr">
            <a:noFill/>
            <a:prstDash val="solid"/>
            <a:round/>
            <a:headEnd type="none" w="med" len="med"/>
            <a:tailEnd type="none" w="med" len="med"/>
          </a:ln>
        </p:spPr>
        <p:txBody>
          <a:bodyPr vert="horz" wrap="square" lIns="91392" tIns="45696" rIns="91392" bIns="45696"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grpSp>
        <p:nvGrpSpPr>
          <p:cNvPr id="29701" name="组合 1"/>
          <p:cNvGrpSpPr/>
          <p:nvPr/>
        </p:nvGrpSpPr>
        <p:grpSpPr>
          <a:xfrm>
            <a:off x="312892" y="49387"/>
            <a:ext cx="5081798" cy="1091631"/>
            <a:chOff x="263" y="-120"/>
            <a:chExt cx="9475" cy="2198"/>
          </a:xfrm>
        </p:grpSpPr>
        <p:pic>
          <p:nvPicPr>
            <p:cNvPr id="29702" name="图片 5"/>
            <p:cNvPicPr>
              <a:picLocks noChangeAspect="1"/>
            </p:cNvPicPr>
            <p:nvPr/>
          </p:nvPicPr>
          <p:blipFill>
            <a:blip r:embed="rId4" cstate="print"/>
            <a:stretch>
              <a:fillRect/>
            </a:stretch>
          </p:blipFill>
          <p:spPr>
            <a:xfrm>
              <a:off x="2190" y="-120"/>
              <a:ext cx="7549" cy="2199"/>
            </a:xfrm>
            <a:prstGeom prst="rect">
              <a:avLst/>
            </a:prstGeom>
            <a:noFill/>
            <a:ln w="9525">
              <a:noFill/>
            </a:ln>
          </p:spPr>
        </p:pic>
        <p:pic>
          <p:nvPicPr>
            <p:cNvPr id="29703" name="图片 6" descr="u=1446500768,2742535849&amp;fm=21&amp;gp=0"/>
            <p:cNvPicPr>
              <a:picLocks noChangeAspect="1"/>
            </p:cNvPicPr>
            <p:nvPr/>
          </p:nvPicPr>
          <p:blipFill>
            <a:blip r:embed="rId5" cstate="print">
              <a:clrChange>
                <a:clrFrom>
                  <a:srgbClr val="FFFFFF"/>
                </a:clrFrom>
                <a:clrTo>
                  <a:srgbClr val="FFFFFF">
                    <a:alpha val="0"/>
                  </a:srgbClr>
                </a:clrTo>
              </a:clrChange>
            </a:blip>
            <a:stretch>
              <a:fillRect/>
            </a:stretch>
          </p:blipFill>
          <p:spPr>
            <a:xfrm>
              <a:off x="263" y="212"/>
              <a:ext cx="1758" cy="1439"/>
            </a:xfrm>
            <a:prstGeom prst="rect">
              <a:avLst/>
            </a:prstGeom>
            <a:noFill/>
            <a:ln w="9525">
              <a:noFill/>
            </a:ln>
          </p:spPr>
        </p:pic>
      </p:grpSp>
    </p:spTree>
  </p:cSld>
  <p:clrMapOvr>
    <a:masterClrMapping/>
  </p:clrMapOvr>
  <mc:AlternateContent xmlns:mc="http://schemas.openxmlformats.org/markup-compatibility/2006" xmlns:p14="http://schemas.microsoft.com/office/powerpoint/2010/main">
    <mc:Choice Requires="p14">
      <p:transition spd="slow" p14:dur="1600" advTm="6819">
        <p:blinds dir="vert"/>
      </p:transition>
    </mc:Choice>
    <mc:Fallback xmlns="">
      <p:transition spd="slow" advTm="6819">
        <p:blinds dir="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p:cNvSpPr txBox="1"/>
          <p:nvPr/>
        </p:nvSpPr>
        <p:spPr>
          <a:xfrm>
            <a:off x="973159" y="617054"/>
            <a:ext cx="4916805" cy="460375"/>
          </a:xfrm>
          <a:prstGeom prst="rect">
            <a:avLst/>
          </a:prstGeom>
          <a:noFill/>
        </p:spPr>
        <p:txBody>
          <a:bodyPr wrap="none" rtlCol="0">
            <a:spAutoFit/>
          </a:bodyPr>
          <a:lstStyle/>
          <a:p>
            <a:pPr marL="161925" algn="l">
              <a:lnSpc>
                <a:spcPct val="100000"/>
              </a:lnSpc>
              <a:spcBef>
                <a:spcPts val="100"/>
              </a:spcBef>
            </a:pPr>
            <a:r>
              <a:rPr lang="zh-CN" sz="2400" b="1" dirty="0">
                <a:latin typeface="微软雅黑" panose="020B0503020204020204" charset="-122"/>
                <a:ea typeface="微软雅黑" panose="020B0503020204020204" charset="-122"/>
                <a:cs typeface="宋体" panose="02010600030101010101" pitchFamily="2" charset="-122"/>
                <a:sym typeface="+mn-ea"/>
              </a:rPr>
              <a:t>二、</a:t>
            </a:r>
            <a:r>
              <a:rPr sz="2400" b="1" dirty="0">
                <a:latin typeface="微软雅黑" panose="020B0503020204020204" charset="-122"/>
                <a:ea typeface="微软雅黑" panose="020B0503020204020204" charset="-122"/>
                <a:cs typeface="宋体" panose="02010600030101010101" pitchFamily="2" charset="-122"/>
                <a:sym typeface="+mn-ea"/>
              </a:rPr>
              <a:t>实验室生物</a:t>
            </a:r>
            <a:r>
              <a:rPr lang="zh-CN" sz="2400" b="1" dirty="0">
                <a:latin typeface="微软雅黑" panose="020B0503020204020204" charset="-122"/>
                <a:ea typeface="微软雅黑" panose="020B0503020204020204" charset="-122"/>
                <a:cs typeface="宋体" panose="02010600030101010101" pitchFamily="2" charset="-122"/>
                <a:sym typeface="+mn-ea"/>
              </a:rPr>
              <a:t>危害的定义及类型</a:t>
            </a:r>
          </a:p>
        </p:txBody>
      </p:sp>
      <p:grpSp>
        <p:nvGrpSpPr>
          <p:cNvPr id="15" name="组合 14"/>
          <p:cNvGrpSpPr/>
          <p:nvPr/>
        </p:nvGrpSpPr>
        <p:grpSpPr>
          <a:xfrm>
            <a:off x="3173" y="334988"/>
            <a:ext cx="1012721" cy="587625"/>
            <a:chOff x="0" y="419087"/>
            <a:chExt cx="816284" cy="473644"/>
          </a:xfrm>
        </p:grpSpPr>
        <p:grpSp>
          <p:nvGrpSpPr>
            <p:cNvPr id="16" name="组合 15"/>
            <p:cNvGrpSpPr/>
            <p:nvPr/>
          </p:nvGrpSpPr>
          <p:grpSpPr>
            <a:xfrm>
              <a:off x="0" y="419087"/>
              <a:ext cx="816284" cy="473644"/>
              <a:chOff x="-63454" y="428612"/>
              <a:chExt cx="816284" cy="473644"/>
            </a:xfrm>
          </p:grpSpPr>
          <p:grpSp>
            <p:nvGrpSpPr>
              <p:cNvPr id="19" name="组合 18"/>
              <p:cNvGrpSpPr/>
              <p:nvPr/>
            </p:nvGrpSpPr>
            <p:grpSpPr>
              <a:xfrm>
                <a:off x="114300" y="428612"/>
                <a:ext cx="638530" cy="473644"/>
                <a:chOff x="1" y="1932152"/>
                <a:chExt cx="3100612" cy="3240569"/>
              </a:xfrm>
            </p:grpSpPr>
            <p:pic>
              <p:nvPicPr>
                <p:cNvPr id="21" name="图片 15"/>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rot="2419665" flipH="1">
                  <a:off x="2273733" y="2150323"/>
                  <a:ext cx="826880" cy="3022398"/>
                </a:xfrm>
                <a:prstGeom prst="rect">
                  <a:avLst/>
                </a:prstGeom>
              </p:spPr>
            </p:pic>
            <p:sp>
              <p:nvSpPr>
                <p:cNvPr id="22" name="任意多边形 21"/>
                <p:cNvSpPr/>
                <p:nvPr/>
              </p:nvSpPr>
              <p:spPr bwMode="auto">
                <a:xfrm flipH="1">
                  <a:off x="1" y="1932152"/>
                  <a:ext cx="3070379" cy="2520315"/>
                </a:xfrm>
                <a:custGeom>
                  <a:avLst/>
                  <a:gdLst>
                    <a:gd name="connsiteX0" fmla="*/ 3070379 w 3070379"/>
                    <a:gd name="connsiteY0" fmla="*/ 0 h 2520315"/>
                    <a:gd name="connsiteX1" fmla="*/ 2804837 w 3070379"/>
                    <a:gd name="connsiteY1" fmla="*/ 0 h 2520315"/>
                    <a:gd name="connsiteX2" fmla="*/ 158684 w 3070379"/>
                    <a:gd name="connsiteY2" fmla="*/ 0 h 2520315"/>
                    <a:gd name="connsiteX3" fmla="*/ 22594 w 3070379"/>
                    <a:gd name="connsiteY3" fmla="*/ 237873 h 2520315"/>
                    <a:gd name="connsiteX4" fmla="*/ 1292763 w 3070379"/>
                    <a:gd name="connsiteY4" fmla="*/ 2441024 h 2520315"/>
                    <a:gd name="connsiteX5" fmla="*/ 1434523 w 3070379"/>
                    <a:gd name="connsiteY5" fmla="*/ 2520315 h 2520315"/>
                    <a:gd name="connsiteX6" fmla="*/ 3030119 w 3070379"/>
                    <a:gd name="connsiteY6" fmla="*/ 2520315 h 2520315"/>
                    <a:gd name="connsiteX7" fmla="*/ 3070379 w 3070379"/>
                    <a:gd name="connsiteY7" fmla="*/ 2520315 h 2520315"/>
                    <a:gd name="connsiteX8" fmla="*/ 3070379 w 3070379"/>
                    <a:gd name="connsiteY8" fmla="*/ 0 h 2520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70379" h="2520315">
                      <a:moveTo>
                        <a:pt x="3070379" y="0"/>
                      </a:moveTo>
                      <a:lnTo>
                        <a:pt x="2804837" y="0"/>
                      </a:lnTo>
                      <a:cubicBezTo>
                        <a:pt x="2129523" y="0"/>
                        <a:pt x="1265120" y="0"/>
                        <a:pt x="158684" y="0"/>
                      </a:cubicBezTo>
                      <a:cubicBezTo>
                        <a:pt x="33935" y="0"/>
                        <a:pt x="-39780" y="130264"/>
                        <a:pt x="22594" y="237873"/>
                      </a:cubicBezTo>
                      <a:cubicBezTo>
                        <a:pt x="22594" y="237873"/>
                        <a:pt x="22594" y="237873"/>
                        <a:pt x="1292763" y="2441024"/>
                      </a:cubicBezTo>
                      <a:cubicBezTo>
                        <a:pt x="1321115" y="2491997"/>
                        <a:pt x="1377819" y="2520315"/>
                        <a:pt x="1434523" y="2520315"/>
                      </a:cubicBezTo>
                      <a:cubicBezTo>
                        <a:pt x="1434523" y="2520315"/>
                        <a:pt x="1434523" y="2520315"/>
                        <a:pt x="3030119" y="2520315"/>
                      </a:cubicBezTo>
                      <a:lnTo>
                        <a:pt x="3070379" y="2520315"/>
                      </a:lnTo>
                      <a:lnTo>
                        <a:pt x="3070379" y="0"/>
                      </a:lnTo>
                      <a:close/>
                    </a:path>
                  </a:pathLst>
                </a:custGeom>
                <a:solidFill>
                  <a:srgbClr val="5484BD"/>
                </a:solidFill>
                <a:ln>
                  <a:noFill/>
                </a:ln>
                <a:extLst>
                  <a:ext uri="{91240B29-F687-4F45-9708-019B960494DF}">
                    <a14:hiddenLine xmlns:a14="http://schemas.microsoft.com/office/drawing/2010/main" w="9525">
                      <a:solidFill>
                        <a:srgbClr val="000000"/>
                      </a:solidFill>
                      <a:round/>
                    </a14:hiddenLine>
                  </a:ext>
                </a:extLst>
              </p:spPr>
              <p:txBody>
                <a:bodyPr vert="horz" wrap="square" lIns="91392" tIns="45696" rIns="91392" bIns="45696" numCol="1" anchor="t" anchorCtr="0" compatLnSpc="1">
                  <a:noAutofit/>
                </a:bodyPr>
                <a:lstStyle/>
                <a:p>
                  <a:endParaRPr lang="zh-CN" altLang="en-US">
                    <a:cs typeface="+mn-ea"/>
                    <a:sym typeface="+mn-lt"/>
                  </a:endParaRPr>
                </a:p>
              </p:txBody>
            </p:sp>
          </p:grpSp>
          <p:sp>
            <p:nvSpPr>
              <p:cNvPr id="20" name="矩形 19"/>
              <p:cNvSpPr/>
              <p:nvPr/>
            </p:nvSpPr>
            <p:spPr>
              <a:xfrm>
                <a:off x="-63454" y="428612"/>
                <a:ext cx="409529" cy="368371"/>
              </a:xfrm>
              <a:prstGeom prst="rect">
                <a:avLst/>
              </a:prstGeom>
              <a:solidFill>
                <a:srgbClr val="5484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7" name="矩形 16"/>
            <p:cNvSpPr/>
            <p:nvPr/>
          </p:nvSpPr>
          <p:spPr>
            <a:xfrm>
              <a:off x="104775" y="419087"/>
              <a:ext cx="50800" cy="368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200025" y="419087"/>
              <a:ext cx="50800" cy="368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9701" name="组合 1"/>
          <p:cNvGrpSpPr/>
          <p:nvPr/>
        </p:nvGrpSpPr>
        <p:grpSpPr>
          <a:xfrm>
            <a:off x="8932338" y="121739"/>
            <a:ext cx="2981042" cy="618168"/>
            <a:chOff x="263" y="-120"/>
            <a:chExt cx="9475" cy="2198"/>
          </a:xfrm>
        </p:grpSpPr>
        <p:pic>
          <p:nvPicPr>
            <p:cNvPr id="29702" name="图片 5"/>
            <p:cNvPicPr>
              <a:picLocks noChangeAspect="1"/>
            </p:cNvPicPr>
            <p:nvPr/>
          </p:nvPicPr>
          <p:blipFill>
            <a:blip r:embed="rId4" cstate="print"/>
            <a:stretch>
              <a:fillRect/>
            </a:stretch>
          </p:blipFill>
          <p:spPr>
            <a:xfrm>
              <a:off x="2190" y="-120"/>
              <a:ext cx="7549" cy="2199"/>
            </a:xfrm>
            <a:prstGeom prst="rect">
              <a:avLst/>
            </a:prstGeom>
            <a:noFill/>
            <a:ln w="9525">
              <a:noFill/>
            </a:ln>
          </p:spPr>
        </p:pic>
        <p:pic>
          <p:nvPicPr>
            <p:cNvPr id="29703" name="图片 6" descr="u=1446500768,2742535849&amp;fm=21&amp;gp=0"/>
            <p:cNvPicPr>
              <a:picLocks noChangeAspect="1"/>
            </p:cNvPicPr>
            <p:nvPr/>
          </p:nvPicPr>
          <p:blipFill>
            <a:blip r:embed="rId5" cstate="print">
              <a:clrChange>
                <a:clrFrom>
                  <a:srgbClr val="FFFFFF"/>
                </a:clrFrom>
                <a:clrTo>
                  <a:srgbClr val="FFFFFF">
                    <a:alpha val="0"/>
                  </a:srgbClr>
                </a:clrTo>
              </a:clrChange>
            </a:blip>
            <a:stretch>
              <a:fillRect/>
            </a:stretch>
          </p:blipFill>
          <p:spPr>
            <a:xfrm>
              <a:off x="263" y="212"/>
              <a:ext cx="1758" cy="1439"/>
            </a:xfrm>
            <a:prstGeom prst="rect">
              <a:avLst/>
            </a:prstGeom>
            <a:noFill/>
            <a:ln w="9525">
              <a:noFill/>
            </a:ln>
          </p:spPr>
        </p:pic>
      </p:grpSp>
      <p:sp>
        <p:nvSpPr>
          <p:cNvPr id="3" name="文本框 2"/>
          <p:cNvSpPr txBox="1"/>
          <p:nvPr/>
        </p:nvSpPr>
        <p:spPr>
          <a:xfrm>
            <a:off x="652390" y="1374775"/>
            <a:ext cx="11110595" cy="3323987"/>
          </a:xfrm>
          <a:prstGeom prst="rect">
            <a:avLst/>
          </a:prstGeom>
          <a:noFill/>
        </p:spPr>
        <p:txBody>
          <a:bodyPr wrap="square" rtlCol="0" anchor="t">
            <a:spAutoFit/>
          </a:bodyPr>
          <a:lstStyle/>
          <a:p>
            <a:pPr marL="457200" indent="-457200">
              <a:lnSpc>
                <a:spcPct val="150000"/>
              </a:lnSpc>
              <a:buAutoNum type="arabicPeriod"/>
            </a:pPr>
            <a:r>
              <a:rPr lang="zh-TW" sz="2000" b="1" dirty="0" smtClean="0">
                <a:latin typeface="微软雅黑" panose="020B0503020204020204" charset="-122"/>
                <a:ea typeface="微软雅黑" panose="020B0503020204020204" charset="-122"/>
                <a:cs typeface="微软雅黑" panose="020B0503020204020204" charset="-122"/>
                <a:sym typeface="+mn-ea"/>
              </a:rPr>
              <a:t>实验室</a:t>
            </a:r>
            <a:r>
              <a:rPr lang="zh-TW" sz="2000" b="1" dirty="0">
                <a:latin typeface="微软雅黑" panose="020B0503020204020204" charset="-122"/>
                <a:ea typeface="微软雅黑" panose="020B0503020204020204" charset="-122"/>
                <a:cs typeface="微软雅黑" panose="020B0503020204020204" charset="-122"/>
                <a:sym typeface="+mn-ea"/>
              </a:rPr>
              <a:t>生物危害：</a:t>
            </a:r>
            <a:r>
              <a:rPr lang="zh-TW" sz="2000" dirty="0">
                <a:latin typeface="微软雅黑" panose="020B0503020204020204" charset="-122"/>
                <a:ea typeface="微软雅黑" panose="020B0503020204020204" charset="-122"/>
                <a:cs typeface="微软雅黑" panose="020B0503020204020204" charset="-122"/>
                <a:sym typeface="+mn-ea"/>
              </a:rPr>
              <a:t>指在微生物和生物医学实验室工作过程中 对人、环境、生态和社会造成的危害及对环境造成的污染</a:t>
            </a:r>
            <a:r>
              <a:rPr lang="zh-TW" sz="2000" dirty="0" smtClean="0">
                <a:latin typeface="微软雅黑" panose="020B0503020204020204" charset="-122"/>
                <a:ea typeface="微软雅黑" panose="020B0503020204020204" charset="-122"/>
                <a:cs typeface="微软雅黑" panose="020B0503020204020204" charset="-122"/>
                <a:sym typeface="+mn-ea"/>
              </a:rPr>
              <a:t>。</a:t>
            </a:r>
            <a:endParaRPr lang="en-US" altLang="zh-TW" sz="2000" dirty="0" smtClean="0">
              <a:latin typeface="微软雅黑" panose="020B0503020204020204" charset="-122"/>
              <a:ea typeface="微软雅黑" panose="020B0503020204020204" charset="-122"/>
              <a:cs typeface="微软雅黑" panose="020B0503020204020204" charset="-122"/>
              <a:sym typeface="+mn-ea"/>
            </a:endParaRPr>
          </a:p>
          <a:p>
            <a:pPr>
              <a:lnSpc>
                <a:spcPct val="150000"/>
              </a:lnSpc>
            </a:pPr>
            <a:endParaRPr lang="zh-TW" sz="2000" dirty="0">
              <a:latin typeface="微软雅黑" panose="020B0503020204020204" charset="-122"/>
              <a:ea typeface="微软雅黑" panose="020B0503020204020204" charset="-122"/>
              <a:cs typeface="微软雅黑" panose="020B0503020204020204" charset="-122"/>
              <a:sym typeface="+mn-ea"/>
            </a:endParaRPr>
          </a:p>
          <a:p>
            <a:pPr indent="12700">
              <a:lnSpc>
                <a:spcPct val="150000"/>
              </a:lnSpc>
            </a:pPr>
            <a:r>
              <a:rPr lang="en-US" sz="2000" b="1" dirty="0">
                <a:latin typeface="微软雅黑" panose="020B0503020204020204" charset="-122"/>
                <a:ea typeface="微软雅黑" panose="020B0503020204020204" charset="-122"/>
                <a:cs typeface="微软雅黑" panose="020B0503020204020204" charset="-122"/>
                <a:sym typeface="+mn-ea"/>
              </a:rPr>
              <a:t>2. </a:t>
            </a:r>
            <a:r>
              <a:rPr lang="zh-TW" sz="2000" b="1" dirty="0">
                <a:latin typeface="微软雅黑" panose="020B0503020204020204" charset="-122"/>
                <a:ea typeface="微软雅黑" panose="020B0503020204020204" charset="-122"/>
                <a:cs typeface="微软雅黑" panose="020B0503020204020204" charset="-122"/>
                <a:sym typeface="+mn-ea"/>
              </a:rPr>
              <a:t>实验室生物危害的类型：</a:t>
            </a:r>
            <a:endParaRPr lang="zh-TW" sz="2000" b="1" dirty="0">
              <a:latin typeface="微软雅黑" panose="020B0503020204020204" charset="-122"/>
              <a:ea typeface="微软雅黑" panose="020B0503020204020204" charset="-122"/>
              <a:cs typeface="微软雅黑" panose="020B0503020204020204" charset="-122"/>
            </a:endParaRPr>
          </a:p>
          <a:p>
            <a:pPr indent="355600">
              <a:lnSpc>
                <a:spcPct val="150000"/>
              </a:lnSpc>
            </a:pPr>
            <a:r>
              <a:rPr lang="zh-TW" sz="2000" dirty="0">
                <a:latin typeface="微软雅黑" panose="020B0503020204020204" charset="-122"/>
                <a:ea typeface="微软雅黑" panose="020B0503020204020204" charset="-122"/>
                <a:cs typeface="微软雅黑" panose="020B0503020204020204" charset="-122"/>
                <a:sym typeface="+mn-ea"/>
              </a:rPr>
              <a:t>（1） 病毒、细菌、真菌、毒素和寄生虫等。</a:t>
            </a:r>
            <a:endParaRPr lang="zh-TW" sz="2000" dirty="0">
              <a:latin typeface="微软雅黑" panose="020B0503020204020204" charset="-122"/>
              <a:ea typeface="微软雅黑" panose="020B0503020204020204" charset="-122"/>
              <a:cs typeface="微软雅黑" panose="020B0503020204020204" charset="-122"/>
            </a:endParaRPr>
          </a:p>
          <a:p>
            <a:pPr indent="355600">
              <a:lnSpc>
                <a:spcPct val="150000"/>
              </a:lnSpc>
            </a:pPr>
            <a:r>
              <a:rPr lang="zh-TW" sz="2000" dirty="0">
                <a:latin typeface="微软雅黑" panose="020B0503020204020204" charset="-122"/>
                <a:ea typeface="微软雅黑" panose="020B0503020204020204" charset="-122"/>
                <a:cs typeface="微软雅黑" panose="020B0503020204020204" charset="-122"/>
                <a:sym typeface="+mn-ea"/>
              </a:rPr>
              <a:t>（2） 来自感染的人和动物的血液、体液和各种组织等。</a:t>
            </a:r>
            <a:endParaRPr lang="zh-TW" sz="2000" dirty="0">
              <a:latin typeface="微软雅黑" panose="020B0503020204020204" charset="-122"/>
              <a:ea typeface="微软雅黑" panose="020B0503020204020204" charset="-122"/>
              <a:cs typeface="微软雅黑" panose="020B0503020204020204" charset="-122"/>
            </a:endParaRPr>
          </a:p>
          <a:p>
            <a:pPr indent="355600">
              <a:lnSpc>
                <a:spcPct val="150000"/>
              </a:lnSpc>
            </a:pPr>
            <a:r>
              <a:rPr lang="zh-TW" sz="2000" dirty="0">
                <a:latin typeface="微软雅黑" panose="020B0503020204020204" charset="-122"/>
                <a:ea typeface="微软雅黑" panose="020B0503020204020204" charset="-122"/>
                <a:cs typeface="微软雅黑" panose="020B0503020204020204" charset="-122"/>
                <a:sym typeface="+mn-ea"/>
              </a:rPr>
              <a:t>（3） 组织细胞培养和某些类型的核酸的</a:t>
            </a:r>
            <a:r>
              <a:rPr lang="zh-TW" sz="2000" dirty="0" smtClean="0">
                <a:latin typeface="微软雅黑" panose="020B0503020204020204" charset="-122"/>
                <a:ea typeface="微软雅黑" panose="020B0503020204020204" charset="-122"/>
                <a:cs typeface="微软雅黑" panose="020B0503020204020204" charset="-122"/>
                <a:sym typeface="+mn-ea"/>
              </a:rPr>
              <a:t>转染</a:t>
            </a:r>
            <a:r>
              <a:rPr lang="zh-CN" altLang="en-US" sz="2000" dirty="0">
                <a:latin typeface="微软雅黑" panose="020B0503020204020204" charset="-122"/>
                <a:ea typeface="微软雅黑" panose="020B0503020204020204" charset="-122"/>
                <a:cs typeface="微软雅黑" panose="020B0503020204020204" charset="-122"/>
                <a:sym typeface="+mn-ea"/>
              </a:rPr>
              <a:t>。</a:t>
            </a:r>
            <a:endParaRPr lang="zh-TW" sz="2000" dirty="0">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p:cNvSpPr txBox="1"/>
          <p:nvPr/>
        </p:nvSpPr>
        <p:spPr>
          <a:xfrm>
            <a:off x="990390" y="331504"/>
            <a:ext cx="4916805" cy="460375"/>
          </a:xfrm>
          <a:prstGeom prst="rect">
            <a:avLst/>
          </a:prstGeom>
          <a:noFill/>
        </p:spPr>
        <p:txBody>
          <a:bodyPr wrap="none" rtlCol="0">
            <a:spAutoFit/>
          </a:bodyPr>
          <a:lstStyle/>
          <a:p>
            <a:pPr marL="161925" algn="l">
              <a:lnSpc>
                <a:spcPct val="100000"/>
              </a:lnSpc>
              <a:spcBef>
                <a:spcPts val="100"/>
              </a:spcBef>
            </a:pPr>
            <a:r>
              <a:rPr lang="zh-CN" sz="2400" b="1" dirty="0">
                <a:latin typeface="微软雅黑" panose="020B0503020204020204" charset="-122"/>
                <a:ea typeface="微软雅黑" panose="020B0503020204020204" charset="-122"/>
                <a:cs typeface="宋体" panose="02010600030101010101" pitchFamily="2" charset="-122"/>
                <a:sym typeface="+mn-ea"/>
              </a:rPr>
              <a:t>二、</a:t>
            </a:r>
            <a:r>
              <a:rPr sz="2400" b="1" dirty="0">
                <a:latin typeface="微软雅黑" panose="020B0503020204020204" charset="-122"/>
                <a:ea typeface="微软雅黑" panose="020B0503020204020204" charset="-122"/>
                <a:cs typeface="宋体" panose="02010600030101010101" pitchFamily="2" charset="-122"/>
                <a:sym typeface="+mn-ea"/>
              </a:rPr>
              <a:t>实验室生物</a:t>
            </a:r>
            <a:r>
              <a:rPr lang="zh-CN" sz="2400" b="1" dirty="0">
                <a:latin typeface="微软雅黑" panose="020B0503020204020204" charset="-122"/>
                <a:ea typeface="微软雅黑" panose="020B0503020204020204" charset="-122"/>
                <a:cs typeface="宋体" panose="02010600030101010101" pitchFamily="2" charset="-122"/>
                <a:sym typeface="+mn-ea"/>
              </a:rPr>
              <a:t>危害的定义及类型</a:t>
            </a:r>
          </a:p>
        </p:txBody>
      </p:sp>
      <p:grpSp>
        <p:nvGrpSpPr>
          <p:cNvPr id="15" name="组合 14"/>
          <p:cNvGrpSpPr/>
          <p:nvPr/>
        </p:nvGrpSpPr>
        <p:grpSpPr>
          <a:xfrm>
            <a:off x="3173" y="334988"/>
            <a:ext cx="1012721" cy="587625"/>
            <a:chOff x="0" y="419087"/>
            <a:chExt cx="816284" cy="473644"/>
          </a:xfrm>
        </p:grpSpPr>
        <p:grpSp>
          <p:nvGrpSpPr>
            <p:cNvPr id="16" name="组合 15"/>
            <p:cNvGrpSpPr/>
            <p:nvPr/>
          </p:nvGrpSpPr>
          <p:grpSpPr>
            <a:xfrm>
              <a:off x="0" y="419087"/>
              <a:ext cx="816284" cy="473644"/>
              <a:chOff x="-63454" y="428612"/>
              <a:chExt cx="816284" cy="473644"/>
            </a:xfrm>
          </p:grpSpPr>
          <p:grpSp>
            <p:nvGrpSpPr>
              <p:cNvPr id="19" name="组合 18"/>
              <p:cNvGrpSpPr/>
              <p:nvPr/>
            </p:nvGrpSpPr>
            <p:grpSpPr>
              <a:xfrm>
                <a:off x="114300" y="428612"/>
                <a:ext cx="638530" cy="473644"/>
                <a:chOff x="1" y="1932152"/>
                <a:chExt cx="3100612" cy="3240569"/>
              </a:xfrm>
            </p:grpSpPr>
            <p:pic>
              <p:nvPicPr>
                <p:cNvPr id="21" name="图片 15"/>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rot="2419665" flipH="1">
                  <a:off x="2273733" y="2150323"/>
                  <a:ext cx="826880" cy="3022398"/>
                </a:xfrm>
                <a:prstGeom prst="rect">
                  <a:avLst/>
                </a:prstGeom>
              </p:spPr>
            </p:pic>
            <p:sp>
              <p:nvSpPr>
                <p:cNvPr id="22" name="任意多边形 21"/>
                <p:cNvSpPr/>
                <p:nvPr/>
              </p:nvSpPr>
              <p:spPr bwMode="auto">
                <a:xfrm flipH="1">
                  <a:off x="1" y="1932152"/>
                  <a:ext cx="3070379" cy="2520315"/>
                </a:xfrm>
                <a:custGeom>
                  <a:avLst/>
                  <a:gdLst>
                    <a:gd name="connsiteX0" fmla="*/ 3070379 w 3070379"/>
                    <a:gd name="connsiteY0" fmla="*/ 0 h 2520315"/>
                    <a:gd name="connsiteX1" fmla="*/ 2804837 w 3070379"/>
                    <a:gd name="connsiteY1" fmla="*/ 0 h 2520315"/>
                    <a:gd name="connsiteX2" fmla="*/ 158684 w 3070379"/>
                    <a:gd name="connsiteY2" fmla="*/ 0 h 2520315"/>
                    <a:gd name="connsiteX3" fmla="*/ 22594 w 3070379"/>
                    <a:gd name="connsiteY3" fmla="*/ 237873 h 2520315"/>
                    <a:gd name="connsiteX4" fmla="*/ 1292763 w 3070379"/>
                    <a:gd name="connsiteY4" fmla="*/ 2441024 h 2520315"/>
                    <a:gd name="connsiteX5" fmla="*/ 1434523 w 3070379"/>
                    <a:gd name="connsiteY5" fmla="*/ 2520315 h 2520315"/>
                    <a:gd name="connsiteX6" fmla="*/ 3030119 w 3070379"/>
                    <a:gd name="connsiteY6" fmla="*/ 2520315 h 2520315"/>
                    <a:gd name="connsiteX7" fmla="*/ 3070379 w 3070379"/>
                    <a:gd name="connsiteY7" fmla="*/ 2520315 h 2520315"/>
                    <a:gd name="connsiteX8" fmla="*/ 3070379 w 3070379"/>
                    <a:gd name="connsiteY8" fmla="*/ 0 h 2520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70379" h="2520315">
                      <a:moveTo>
                        <a:pt x="3070379" y="0"/>
                      </a:moveTo>
                      <a:lnTo>
                        <a:pt x="2804837" y="0"/>
                      </a:lnTo>
                      <a:cubicBezTo>
                        <a:pt x="2129523" y="0"/>
                        <a:pt x="1265120" y="0"/>
                        <a:pt x="158684" y="0"/>
                      </a:cubicBezTo>
                      <a:cubicBezTo>
                        <a:pt x="33935" y="0"/>
                        <a:pt x="-39780" y="130264"/>
                        <a:pt x="22594" y="237873"/>
                      </a:cubicBezTo>
                      <a:cubicBezTo>
                        <a:pt x="22594" y="237873"/>
                        <a:pt x="22594" y="237873"/>
                        <a:pt x="1292763" y="2441024"/>
                      </a:cubicBezTo>
                      <a:cubicBezTo>
                        <a:pt x="1321115" y="2491997"/>
                        <a:pt x="1377819" y="2520315"/>
                        <a:pt x="1434523" y="2520315"/>
                      </a:cubicBezTo>
                      <a:cubicBezTo>
                        <a:pt x="1434523" y="2520315"/>
                        <a:pt x="1434523" y="2520315"/>
                        <a:pt x="3030119" y="2520315"/>
                      </a:cubicBezTo>
                      <a:lnTo>
                        <a:pt x="3070379" y="2520315"/>
                      </a:lnTo>
                      <a:lnTo>
                        <a:pt x="3070379" y="0"/>
                      </a:lnTo>
                      <a:close/>
                    </a:path>
                  </a:pathLst>
                </a:custGeom>
                <a:solidFill>
                  <a:srgbClr val="5484BD"/>
                </a:solidFill>
                <a:ln>
                  <a:noFill/>
                </a:ln>
                <a:extLst>
                  <a:ext uri="{91240B29-F687-4F45-9708-019B960494DF}">
                    <a14:hiddenLine xmlns:a14="http://schemas.microsoft.com/office/drawing/2010/main" w="9525">
                      <a:solidFill>
                        <a:srgbClr val="000000"/>
                      </a:solidFill>
                      <a:round/>
                    </a14:hiddenLine>
                  </a:ext>
                </a:extLst>
              </p:spPr>
              <p:txBody>
                <a:bodyPr vert="horz" wrap="square" lIns="91392" tIns="45696" rIns="91392" bIns="45696" numCol="1" anchor="t" anchorCtr="0" compatLnSpc="1">
                  <a:noAutofit/>
                </a:bodyPr>
                <a:lstStyle/>
                <a:p>
                  <a:endParaRPr lang="zh-CN" altLang="en-US">
                    <a:cs typeface="+mn-ea"/>
                    <a:sym typeface="+mn-lt"/>
                  </a:endParaRPr>
                </a:p>
              </p:txBody>
            </p:sp>
          </p:grpSp>
          <p:sp>
            <p:nvSpPr>
              <p:cNvPr id="20" name="矩形 19"/>
              <p:cNvSpPr/>
              <p:nvPr/>
            </p:nvSpPr>
            <p:spPr>
              <a:xfrm>
                <a:off x="-63454" y="428612"/>
                <a:ext cx="409529" cy="368371"/>
              </a:xfrm>
              <a:prstGeom prst="rect">
                <a:avLst/>
              </a:prstGeom>
              <a:solidFill>
                <a:srgbClr val="5484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7" name="矩形 16"/>
            <p:cNvSpPr/>
            <p:nvPr/>
          </p:nvSpPr>
          <p:spPr>
            <a:xfrm>
              <a:off x="104775" y="419087"/>
              <a:ext cx="50800" cy="368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200025" y="419087"/>
              <a:ext cx="50800" cy="368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9701" name="组合 1"/>
          <p:cNvGrpSpPr/>
          <p:nvPr/>
        </p:nvGrpSpPr>
        <p:grpSpPr>
          <a:xfrm>
            <a:off x="8932338" y="121739"/>
            <a:ext cx="2981042" cy="618168"/>
            <a:chOff x="263" y="-120"/>
            <a:chExt cx="9475" cy="2198"/>
          </a:xfrm>
        </p:grpSpPr>
        <p:pic>
          <p:nvPicPr>
            <p:cNvPr id="29702" name="图片 5"/>
            <p:cNvPicPr>
              <a:picLocks noChangeAspect="1"/>
            </p:cNvPicPr>
            <p:nvPr/>
          </p:nvPicPr>
          <p:blipFill>
            <a:blip r:embed="rId4" cstate="print"/>
            <a:stretch>
              <a:fillRect/>
            </a:stretch>
          </p:blipFill>
          <p:spPr>
            <a:xfrm>
              <a:off x="2190" y="-120"/>
              <a:ext cx="7549" cy="2199"/>
            </a:xfrm>
            <a:prstGeom prst="rect">
              <a:avLst/>
            </a:prstGeom>
            <a:noFill/>
            <a:ln w="9525">
              <a:noFill/>
            </a:ln>
          </p:spPr>
        </p:pic>
        <p:pic>
          <p:nvPicPr>
            <p:cNvPr id="29703" name="图片 6" descr="u=1446500768,2742535849&amp;fm=21&amp;gp=0"/>
            <p:cNvPicPr>
              <a:picLocks noChangeAspect="1"/>
            </p:cNvPicPr>
            <p:nvPr/>
          </p:nvPicPr>
          <p:blipFill>
            <a:blip r:embed="rId5" cstate="print">
              <a:clrChange>
                <a:clrFrom>
                  <a:srgbClr val="FFFFFF"/>
                </a:clrFrom>
                <a:clrTo>
                  <a:srgbClr val="FFFFFF">
                    <a:alpha val="0"/>
                  </a:srgbClr>
                </a:clrTo>
              </a:clrChange>
            </a:blip>
            <a:stretch>
              <a:fillRect/>
            </a:stretch>
          </p:blipFill>
          <p:spPr>
            <a:xfrm>
              <a:off x="263" y="212"/>
              <a:ext cx="1758" cy="1439"/>
            </a:xfrm>
            <a:prstGeom prst="rect">
              <a:avLst/>
            </a:prstGeom>
            <a:noFill/>
            <a:ln w="9525">
              <a:noFill/>
            </a:ln>
          </p:spPr>
        </p:pic>
      </p:grpSp>
      <p:sp>
        <p:nvSpPr>
          <p:cNvPr id="3" name="文本框 2"/>
          <p:cNvSpPr txBox="1"/>
          <p:nvPr/>
        </p:nvSpPr>
        <p:spPr>
          <a:xfrm>
            <a:off x="685800" y="1069975"/>
            <a:ext cx="11110595" cy="4740275"/>
          </a:xfrm>
          <a:prstGeom prst="rect">
            <a:avLst/>
          </a:prstGeom>
          <a:noFill/>
        </p:spPr>
        <p:txBody>
          <a:bodyPr wrap="square" rtlCol="0" anchor="t">
            <a:spAutoFit/>
          </a:bodyPr>
          <a:lstStyle/>
          <a:p>
            <a:pPr marL="342900" indent="-342900" algn="l">
              <a:lnSpc>
                <a:spcPct val="150000"/>
              </a:lnSpc>
              <a:spcAft>
                <a:spcPts val="1750"/>
              </a:spcAft>
              <a:buFont typeface="Wingdings" panose="05000000000000000000" charset="0"/>
              <a:buChar char="u"/>
            </a:pPr>
            <a:r>
              <a:rPr lang="zh-TW" sz="2000" b="1">
                <a:latin typeface="微软雅黑" panose="020B0503020204020204" charset="-122"/>
                <a:ea typeface="微软雅黑" panose="020B0503020204020204" charset="-122"/>
                <a:cs typeface="微软雅黑" panose="020B0503020204020204" charset="-122"/>
                <a:sym typeface="+mn-ea"/>
              </a:rPr>
              <a:t>微生物的危害等级</a:t>
            </a:r>
            <a:r>
              <a:rPr lang="en-US" sz="2000" b="1">
                <a:latin typeface="微软雅黑" panose="020B0503020204020204" charset="-122"/>
                <a:ea typeface="微软雅黑" panose="020B0503020204020204" charset="-122"/>
                <a:cs typeface="微软雅黑" panose="020B0503020204020204" charset="-122"/>
                <a:sym typeface="+mn-ea"/>
              </a:rPr>
              <a:t>（Risk Group）</a:t>
            </a:r>
            <a:r>
              <a:rPr lang="zh-TW" sz="2000" b="1">
                <a:latin typeface="微软雅黑" panose="020B0503020204020204" charset="-122"/>
                <a:ea typeface="微软雅黑" panose="020B0503020204020204" charset="-122"/>
                <a:cs typeface="微软雅黑" panose="020B0503020204020204" charset="-122"/>
                <a:sym typeface="+mn-ea"/>
              </a:rPr>
              <a:t>和相应生物防护水平</a:t>
            </a:r>
            <a:endParaRPr lang="zh-TW" sz="2000" b="1">
              <a:latin typeface="微软雅黑" panose="020B0503020204020204" charset="-122"/>
              <a:ea typeface="微软雅黑" panose="020B0503020204020204" charset="-122"/>
              <a:cs typeface="微软雅黑" panose="020B0503020204020204" charset="-122"/>
            </a:endParaRPr>
          </a:p>
          <a:p>
            <a:pPr marL="342900" indent="-342900">
              <a:lnSpc>
                <a:spcPct val="150000"/>
              </a:lnSpc>
              <a:spcAft>
                <a:spcPts val="700"/>
              </a:spcAft>
              <a:buFont typeface="Arial" panose="020B0604020202020204" pitchFamily="34" charset="0"/>
              <a:buChar char="•"/>
            </a:pPr>
            <a:r>
              <a:rPr lang="zh-TW" sz="2000" b="1">
                <a:latin typeface="微软雅黑" panose="020B0503020204020204" charset="-122"/>
                <a:ea typeface="微软雅黑" panose="020B0503020204020204" charset="-122"/>
                <a:cs typeface="微软雅黑" panose="020B0503020204020204" charset="-122"/>
                <a:sym typeface="+mn-ea"/>
              </a:rPr>
              <a:t>危害等级I：</a:t>
            </a:r>
            <a:r>
              <a:rPr lang="zh-TW" sz="2000">
                <a:latin typeface="微软雅黑" panose="020B0503020204020204" charset="-122"/>
                <a:ea typeface="微软雅黑" panose="020B0503020204020204" charset="-122"/>
                <a:cs typeface="微软雅黑" panose="020B0503020204020204" charset="-122"/>
                <a:sym typeface="+mn-ea"/>
              </a:rPr>
              <a:t>是指低个体和低社会危害：不可能引起健康成人或动物致病的微生物；要求I级生物安全防护水平（</a:t>
            </a:r>
            <a:r>
              <a:rPr lang="en-US" sz="2000">
                <a:latin typeface="微软雅黑" panose="020B0503020204020204" charset="-122"/>
                <a:ea typeface="微软雅黑" panose="020B0503020204020204" charset="-122"/>
                <a:cs typeface="微软雅黑" panose="020B0503020204020204" charset="-122"/>
                <a:sym typeface="+mn-ea"/>
              </a:rPr>
              <a:t>BSL-1）</a:t>
            </a:r>
            <a:endParaRPr lang="en-US" sz="2000">
              <a:latin typeface="微软雅黑" panose="020B0503020204020204" charset="-122"/>
              <a:ea typeface="微软雅黑" panose="020B0503020204020204" charset="-122"/>
              <a:cs typeface="微软雅黑" panose="020B0503020204020204" charset="-122"/>
            </a:endParaRPr>
          </a:p>
          <a:p>
            <a:pPr marL="342900" indent="-342900">
              <a:lnSpc>
                <a:spcPct val="150000"/>
              </a:lnSpc>
              <a:spcAft>
                <a:spcPts val="700"/>
              </a:spcAft>
              <a:buFont typeface="Arial" panose="020B0604020202020204" pitchFamily="34" charset="0"/>
              <a:buChar char="•"/>
            </a:pPr>
            <a:r>
              <a:rPr lang="zh-TW" sz="2000" b="1">
                <a:latin typeface="微软雅黑" panose="020B0503020204020204" charset="-122"/>
                <a:ea typeface="微软雅黑" panose="020B0503020204020204" charset="-122"/>
                <a:cs typeface="微软雅黑" panose="020B0503020204020204" charset="-122"/>
                <a:sym typeface="+mn-ea"/>
              </a:rPr>
              <a:t>危害等级Ⅱ：</a:t>
            </a:r>
            <a:r>
              <a:rPr lang="zh-TW" sz="2000">
                <a:latin typeface="微软雅黑" panose="020B0503020204020204" charset="-122"/>
                <a:ea typeface="微软雅黑" panose="020B0503020204020204" charset="-122"/>
                <a:cs typeface="微软雅黑" panose="020B0503020204020204" charset="-122"/>
                <a:sym typeface="+mn-ea"/>
              </a:rPr>
              <a:t>是指中等个体危害，有限的社会危害；很少引起严重的人或动物疾病；要求二级生物防护水平</a:t>
            </a:r>
            <a:r>
              <a:rPr lang="en-US" sz="2000">
                <a:latin typeface="微软雅黑" panose="020B0503020204020204" charset="-122"/>
                <a:ea typeface="微软雅黑" panose="020B0503020204020204" charset="-122"/>
                <a:cs typeface="微软雅黑" panose="020B0503020204020204" charset="-122"/>
                <a:sym typeface="+mn-ea"/>
              </a:rPr>
              <a:t>（BSL-2）</a:t>
            </a:r>
            <a:endParaRPr lang="en-US" sz="2000">
              <a:latin typeface="微软雅黑" panose="020B0503020204020204" charset="-122"/>
              <a:ea typeface="微软雅黑" panose="020B0503020204020204" charset="-122"/>
              <a:cs typeface="微软雅黑" panose="020B0503020204020204" charset="-122"/>
            </a:endParaRPr>
          </a:p>
          <a:p>
            <a:pPr marL="342900" indent="-342900">
              <a:lnSpc>
                <a:spcPct val="150000"/>
              </a:lnSpc>
              <a:spcAft>
                <a:spcPts val="700"/>
              </a:spcAft>
              <a:buFont typeface="Arial" panose="020B0604020202020204" pitchFamily="34" charset="0"/>
              <a:buChar char="•"/>
            </a:pPr>
            <a:r>
              <a:rPr lang="zh-TW" sz="2000" b="1">
                <a:latin typeface="微软雅黑" panose="020B0503020204020204" charset="-122"/>
                <a:ea typeface="微软雅黑" panose="020B0503020204020204" charset="-122"/>
                <a:cs typeface="微软雅黑" panose="020B0503020204020204" charset="-122"/>
                <a:sym typeface="+mn-ea"/>
              </a:rPr>
              <a:t>危害等级</a:t>
            </a:r>
            <a:r>
              <a:rPr lang="en-US" sz="2000" b="1">
                <a:latin typeface="微软雅黑" panose="020B0503020204020204" charset="-122"/>
                <a:ea typeface="微软雅黑" panose="020B0503020204020204" charset="-122"/>
                <a:cs typeface="微软雅黑" panose="020B0503020204020204" charset="-122"/>
                <a:sym typeface="+mn-ea"/>
              </a:rPr>
              <a:t>Ⅲ：</a:t>
            </a:r>
            <a:r>
              <a:rPr lang="zh-TW" sz="2000">
                <a:latin typeface="微软雅黑" panose="020B0503020204020204" charset="-122"/>
                <a:ea typeface="微软雅黑" panose="020B0503020204020204" charset="-122"/>
                <a:cs typeface="微软雅黑" panose="020B0503020204020204" charset="-122"/>
                <a:sym typeface="+mn-ea"/>
              </a:rPr>
              <a:t>是指高个体危险，低社会危险：可以引起严重的疾病（炭疽杆菌，结核分枝杆菌，汉坦病毒，黄热病毒，阮病毒，</a:t>
            </a:r>
            <a:r>
              <a:rPr lang="en-US" sz="2000">
                <a:latin typeface="微软雅黑" panose="020B0503020204020204" charset="-122"/>
                <a:ea typeface="微软雅黑" panose="020B0503020204020204" charset="-122"/>
                <a:cs typeface="微软雅黑" panose="020B0503020204020204" charset="-122"/>
                <a:sym typeface="+mn-ea"/>
              </a:rPr>
              <a:t>HIV）</a:t>
            </a:r>
            <a:r>
              <a:rPr lang="zh-TW" sz="2000">
                <a:latin typeface="微软雅黑" panose="020B0503020204020204" charset="-122"/>
                <a:ea typeface="微软雅黑" panose="020B0503020204020204" charset="-122"/>
                <a:cs typeface="微软雅黑" panose="020B0503020204020204" charset="-122"/>
                <a:sym typeface="+mn-ea"/>
              </a:rPr>
              <a:t>,要求三级生物安全防护水平（</a:t>
            </a:r>
            <a:r>
              <a:rPr lang="en-US" sz="2000">
                <a:latin typeface="微软雅黑" panose="020B0503020204020204" charset="-122"/>
                <a:ea typeface="微软雅黑" panose="020B0503020204020204" charset="-122"/>
                <a:cs typeface="微软雅黑" panose="020B0503020204020204" charset="-122"/>
                <a:sym typeface="+mn-ea"/>
              </a:rPr>
              <a:t>BSL-3）</a:t>
            </a:r>
            <a:endParaRPr lang="en-US" sz="2000">
              <a:latin typeface="微软雅黑" panose="020B0503020204020204" charset="-122"/>
              <a:ea typeface="微软雅黑" panose="020B0503020204020204" charset="-122"/>
              <a:cs typeface="微软雅黑" panose="020B0503020204020204" charset="-122"/>
            </a:endParaRPr>
          </a:p>
          <a:p>
            <a:pPr marL="342900" indent="-342900">
              <a:lnSpc>
                <a:spcPct val="150000"/>
              </a:lnSpc>
              <a:spcAft>
                <a:spcPts val="700"/>
              </a:spcAft>
              <a:buFont typeface="Arial" panose="020B0604020202020204" pitchFamily="34" charset="0"/>
              <a:buChar char="•"/>
            </a:pPr>
            <a:r>
              <a:rPr lang="zh-TW" sz="2000" b="1">
                <a:latin typeface="微软雅黑" panose="020B0503020204020204" charset="-122"/>
                <a:ea typeface="微软雅黑" panose="020B0503020204020204" charset="-122"/>
                <a:cs typeface="微软雅黑" panose="020B0503020204020204" charset="-122"/>
                <a:sym typeface="+mn-ea"/>
              </a:rPr>
              <a:t>危害等级IV：</a:t>
            </a:r>
            <a:r>
              <a:rPr lang="zh-TW" sz="2000">
                <a:latin typeface="微软雅黑" panose="020B0503020204020204" charset="-122"/>
                <a:ea typeface="微软雅黑" panose="020B0503020204020204" charset="-122"/>
                <a:cs typeface="微软雅黑" panose="020B0503020204020204" charset="-122"/>
                <a:sym typeface="+mn-ea"/>
              </a:rPr>
              <a:t>是指高个体危险和高社会危险；可能引起非常严重的疾病（拉萨热病毒、埃博拉病毒、马尔佛堡病毒），要求四级生物安全防护水平</a:t>
            </a:r>
            <a:r>
              <a:rPr lang="en-US" sz="2000">
                <a:latin typeface="微软雅黑" panose="020B0503020204020204" charset="-122"/>
                <a:ea typeface="微软雅黑" panose="020B0503020204020204" charset="-122"/>
                <a:cs typeface="微软雅黑" panose="020B0503020204020204" charset="-122"/>
                <a:sym typeface="+mn-ea"/>
              </a:rPr>
              <a:t>（BSL-4）</a:t>
            </a:r>
            <a:endParaRPr lang="zh-CN" altLang="en-US" sz="2000">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p:cNvSpPr txBox="1"/>
          <p:nvPr/>
        </p:nvSpPr>
        <p:spPr>
          <a:xfrm>
            <a:off x="990390" y="331504"/>
            <a:ext cx="4916805" cy="460375"/>
          </a:xfrm>
          <a:prstGeom prst="rect">
            <a:avLst/>
          </a:prstGeom>
          <a:noFill/>
        </p:spPr>
        <p:txBody>
          <a:bodyPr wrap="none" rtlCol="0">
            <a:spAutoFit/>
          </a:bodyPr>
          <a:lstStyle/>
          <a:p>
            <a:pPr marL="161925" algn="l">
              <a:lnSpc>
                <a:spcPct val="100000"/>
              </a:lnSpc>
              <a:spcBef>
                <a:spcPts val="100"/>
              </a:spcBef>
            </a:pPr>
            <a:r>
              <a:rPr lang="zh-CN" sz="2400" b="1" dirty="0">
                <a:latin typeface="微软雅黑" panose="020B0503020204020204" charset="-122"/>
                <a:ea typeface="微软雅黑" panose="020B0503020204020204" charset="-122"/>
                <a:cs typeface="宋体" panose="02010600030101010101" pitchFamily="2" charset="-122"/>
                <a:sym typeface="+mn-ea"/>
              </a:rPr>
              <a:t>二、</a:t>
            </a:r>
            <a:r>
              <a:rPr sz="2400" b="1" dirty="0">
                <a:latin typeface="微软雅黑" panose="020B0503020204020204" charset="-122"/>
                <a:ea typeface="微软雅黑" panose="020B0503020204020204" charset="-122"/>
                <a:cs typeface="宋体" panose="02010600030101010101" pitchFamily="2" charset="-122"/>
                <a:sym typeface="+mn-ea"/>
              </a:rPr>
              <a:t>实验室生物</a:t>
            </a:r>
            <a:r>
              <a:rPr lang="zh-CN" sz="2400" b="1" dirty="0">
                <a:latin typeface="微软雅黑" panose="020B0503020204020204" charset="-122"/>
                <a:ea typeface="微软雅黑" panose="020B0503020204020204" charset="-122"/>
                <a:cs typeface="宋体" panose="02010600030101010101" pitchFamily="2" charset="-122"/>
                <a:sym typeface="+mn-ea"/>
              </a:rPr>
              <a:t>危害的定义及类型</a:t>
            </a:r>
          </a:p>
        </p:txBody>
      </p:sp>
      <p:grpSp>
        <p:nvGrpSpPr>
          <p:cNvPr id="15" name="组合 14"/>
          <p:cNvGrpSpPr/>
          <p:nvPr/>
        </p:nvGrpSpPr>
        <p:grpSpPr>
          <a:xfrm>
            <a:off x="3173" y="334988"/>
            <a:ext cx="1012721" cy="587625"/>
            <a:chOff x="0" y="419087"/>
            <a:chExt cx="816284" cy="473644"/>
          </a:xfrm>
        </p:grpSpPr>
        <p:grpSp>
          <p:nvGrpSpPr>
            <p:cNvPr id="16" name="组合 15"/>
            <p:cNvGrpSpPr/>
            <p:nvPr/>
          </p:nvGrpSpPr>
          <p:grpSpPr>
            <a:xfrm>
              <a:off x="0" y="419087"/>
              <a:ext cx="816284" cy="473644"/>
              <a:chOff x="-63454" y="428612"/>
              <a:chExt cx="816284" cy="473644"/>
            </a:xfrm>
          </p:grpSpPr>
          <p:grpSp>
            <p:nvGrpSpPr>
              <p:cNvPr id="19" name="组合 18"/>
              <p:cNvGrpSpPr/>
              <p:nvPr/>
            </p:nvGrpSpPr>
            <p:grpSpPr>
              <a:xfrm>
                <a:off x="114300" y="428612"/>
                <a:ext cx="638530" cy="473644"/>
                <a:chOff x="1" y="1932152"/>
                <a:chExt cx="3100612" cy="3240569"/>
              </a:xfrm>
            </p:grpSpPr>
            <p:pic>
              <p:nvPicPr>
                <p:cNvPr id="21" name="图片 15"/>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rot="2419665" flipH="1">
                  <a:off x="2273733" y="2150323"/>
                  <a:ext cx="826880" cy="3022398"/>
                </a:xfrm>
                <a:prstGeom prst="rect">
                  <a:avLst/>
                </a:prstGeom>
              </p:spPr>
            </p:pic>
            <p:sp>
              <p:nvSpPr>
                <p:cNvPr id="22" name="任意多边形 21"/>
                <p:cNvSpPr/>
                <p:nvPr/>
              </p:nvSpPr>
              <p:spPr bwMode="auto">
                <a:xfrm flipH="1">
                  <a:off x="1" y="1932152"/>
                  <a:ext cx="3070379" cy="2520315"/>
                </a:xfrm>
                <a:custGeom>
                  <a:avLst/>
                  <a:gdLst>
                    <a:gd name="connsiteX0" fmla="*/ 3070379 w 3070379"/>
                    <a:gd name="connsiteY0" fmla="*/ 0 h 2520315"/>
                    <a:gd name="connsiteX1" fmla="*/ 2804837 w 3070379"/>
                    <a:gd name="connsiteY1" fmla="*/ 0 h 2520315"/>
                    <a:gd name="connsiteX2" fmla="*/ 158684 w 3070379"/>
                    <a:gd name="connsiteY2" fmla="*/ 0 h 2520315"/>
                    <a:gd name="connsiteX3" fmla="*/ 22594 w 3070379"/>
                    <a:gd name="connsiteY3" fmla="*/ 237873 h 2520315"/>
                    <a:gd name="connsiteX4" fmla="*/ 1292763 w 3070379"/>
                    <a:gd name="connsiteY4" fmla="*/ 2441024 h 2520315"/>
                    <a:gd name="connsiteX5" fmla="*/ 1434523 w 3070379"/>
                    <a:gd name="connsiteY5" fmla="*/ 2520315 h 2520315"/>
                    <a:gd name="connsiteX6" fmla="*/ 3030119 w 3070379"/>
                    <a:gd name="connsiteY6" fmla="*/ 2520315 h 2520315"/>
                    <a:gd name="connsiteX7" fmla="*/ 3070379 w 3070379"/>
                    <a:gd name="connsiteY7" fmla="*/ 2520315 h 2520315"/>
                    <a:gd name="connsiteX8" fmla="*/ 3070379 w 3070379"/>
                    <a:gd name="connsiteY8" fmla="*/ 0 h 2520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70379" h="2520315">
                      <a:moveTo>
                        <a:pt x="3070379" y="0"/>
                      </a:moveTo>
                      <a:lnTo>
                        <a:pt x="2804837" y="0"/>
                      </a:lnTo>
                      <a:cubicBezTo>
                        <a:pt x="2129523" y="0"/>
                        <a:pt x="1265120" y="0"/>
                        <a:pt x="158684" y="0"/>
                      </a:cubicBezTo>
                      <a:cubicBezTo>
                        <a:pt x="33935" y="0"/>
                        <a:pt x="-39780" y="130264"/>
                        <a:pt x="22594" y="237873"/>
                      </a:cubicBezTo>
                      <a:cubicBezTo>
                        <a:pt x="22594" y="237873"/>
                        <a:pt x="22594" y="237873"/>
                        <a:pt x="1292763" y="2441024"/>
                      </a:cubicBezTo>
                      <a:cubicBezTo>
                        <a:pt x="1321115" y="2491997"/>
                        <a:pt x="1377819" y="2520315"/>
                        <a:pt x="1434523" y="2520315"/>
                      </a:cubicBezTo>
                      <a:cubicBezTo>
                        <a:pt x="1434523" y="2520315"/>
                        <a:pt x="1434523" y="2520315"/>
                        <a:pt x="3030119" y="2520315"/>
                      </a:cubicBezTo>
                      <a:lnTo>
                        <a:pt x="3070379" y="2520315"/>
                      </a:lnTo>
                      <a:lnTo>
                        <a:pt x="3070379" y="0"/>
                      </a:lnTo>
                      <a:close/>
                    </a:path>
                  </a:pathLst>
                </a:custGeom>
                <a:solidFill>
                  <a:srgbClr val="5484BD"/>
                </a:solidFill>
                <a:ln>
                  <a:noFill/>
                </a:ln>
                <a:extLst>
                  <a:ext uri="{91240B29-F687-4F45-9708-019B960494DF}">
                    <a14:hiddenLine xmlns:a14="http://schemas.microsoft.com/office/drawing/2010/main" w="9525">
                      <a:solidFill>
                        <a:srgbClr val="000000"/>
                      </a:solidFill>
                      <a:round/>
                    </a14:hiddenLine>
                  </a:ext>
                </a:extLst>
              </p:spPr>
              <p:txBody>
                <a:bodyPr vert="horz" wrap="square" lIns="91392" tIns="45696" rIns="91392" bIns="45696" numCol="1" anchor="t" anchorCtr="0" compatLnSpc="1">
                  <a:noAutofit/>
                </a:bodyPr>
                <a:lstStyle/>
                <a:p>
                  <a:endParaRPr lang="zh-CN" altLang="en-US">
                    <a:cs typeface="+mn-ea"/>
                    <a:sym typeface="+mn-lt"/>
                  </a:endParaRPr>
                </a:p>
              </p:txBody>
            </p:sp>
          </p:grpSp>
          <p:sp>
            <p:nvSpPr>
              <p:cNvPr id="20" name="矩形 19"/>
              <p:cNvSpPr/>
              <p:nvPr/>
            </p:nvSpPr>
            <p:spPr>
              <a:xfrm>
                <a:off x="-63454" y="428612"/>
                <a:ext cx="409529" cy="368371"/>
              </a:xfrm>
              <a:prstGeom prst="rect">
                <a:avLst/>
              </a:prstGeom>
              <a:solidFill>
                <a:srgbClr val="5484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7" name="矩形 16"/>
            <p:cNvSpPr/>
            <p:nvPr/>
          </p:nvSpPr>
          <p:spPr>
            <a:xfrm>
              <a:off x="104775" y="419087"/>
              <a:ext cx="50800" cy="368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200025" y="419087"/>
              <a:ext cx="50800" cy="368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9701" name="组合 1"/>
          <p:cNvGrpSpPr/>
          <p:nvPr/>
        </p:nvGrpSpPr>
        <p:grpSpPr>
          <a:xfrm>
            <a:off x="8932338" y="121739"/>
            <a:ext cx="2981042" cy="618168"/>
            <a:chOff x="263" y="-120"/>
            <a:chExt cx="9475" cy="2198"/>
          </a:xfrm>
        </p:grpSpPr>
        <p:pic>
          <p:nvPicPr>
            <p:cNvPr id="29702" name="图片 5"/>
            <p:cNvPicPr>
              <a:picLocks noChangeAspect="1"/>
            </p:cNvPicPr>
            <p:nvPr/>
          </p:nvPicPr>
          <p:blipFill>
            <a:blip r:embed="rId4" cstate="print"/>
            <a:stretch>
              <a:fillRect/>
            </a:stretch>
          </p:blipFill>
          <p:spPr>
            <a:xfrm>
              <a:off x="2190" y="-120"/>
              <a:ext cx="7549" cy="2199"/>
            </a:xfrm>
            <a:prstGeom prst="rect">
              <a:avLst/>
            </a:prstGeom>
            <a:noFill/>
            <a:ln w="9525">
              <a:noFill/>
            </a:ln>
          </p:spPr>
        </p:pic>
        <p:pic>
          <p:nvPicPr>
            <p:cNvPr id="29703" name="图片 6" descr="u=1446500768,2742535849&amp;fm=21&amp;gp=0"/>
            <p:cNvPicPr>
              <a:picLocks noChangeAspect="1"/>
            </p:cNvPicPr>
            <p:nvPr/>
          </p:nvPicPr>
          <p:blipFill>
            <a:blip r:embed="rId5" cstate="print">
              <a:clrChange>
                <a:clrFrom>
                  <a:srgbClr val="FFFFFF"/>
                </a:clrFrom>
                <a:clrTo>
                  <a:srgbClr val="FFFFFF">
                    <a:alpha val="0"/>
                  </a:srgbClr>
                </a:clrTo>
              </a:clrChange>
            </a:blip>
            <a:stretch>
              <a:fillRect/>
            </a:stretch>
          </p:blipFill>
          <p:spPr>
            <a:xfrm>
              <a:off x="263" y="212"/>
              <a:ext cx="1758" cy="1439"/>
            </a:xfrm>
            <a:prstGeom prst="rect">
              <a:avLst/>
            </a:prstGeom>
            <a:noFill/>
            <a:ln w="9525">
              <a:noFill/>
            </a:ln>
          </p:spPr>
        </p:pic>
      </p:grpSp>
      <p:pic>
        <p:nvPicPr>
          <p:cNvPr id="20482" name="Picture 4"/>
          <p:cNvPicPr>
            <a:picLocks noChangeAspect="1"/>
          </p:cNvPicPr>
          <p:nvPr/>
        </p:nvPicPr>
        <p:blipFill>
          <a:blip r:embed="rId6"/>
          <a:stretch>
            <a:fillRect/>
          </a:stretch>
        </p:blipFill>
        <p:spPr>
          <a:xfrm>
            <a:off x="3505200" y="917575"/>
            <a:ext cx="7695565" cy="4279265"/>
          </a:xfrm>
          <a:prstGeom prst="rect">
            <a:avLst/>
          </a:prstGeom>
          <a:noFill/>
          <a:ln w="12700">
            <a:noFill/>
          </a:ln>
        </p:spPr>
      </p:pic>
      <p:pic>
        <p:nvPicPr>
          <p:cNvPr id="20483" name="Picture 3" descr="004"/>
          <p:cNvPicPr>
            <a:picLocks noChangeAspect="1"/>
          </p:cNvPicPr>
          <p:nvPr/>
        </p:nvPicPr>
        <p:blipFill>
          <a:blip r:embed="rId7"/>
          <a:stretch>
            <a:fillRect/>
          </a:stretch>
        </p:blipFill>
        <p:spPr>
          <a:xfrm>
            <a:off x="314325" y="1374775"/>
            <a:ext cx="2851150" cy="3091815"/>
          </a:xfrm>
          <a:prstGeom prst="rect">
            <a:avLst/>
          </a:prstGeom>
          <a:noFill/>
          <a:ln w="9525">
            <a:noFill/>
          </a:ln>
          <a:effectLst>
            <a:outerShdw blurRad="63500" sx="102000" sy="102000" algn="ctr" rotWithShape="0">
              <a:prstClr val="black">
                <a:alpha val="40000"/>
              </a:prstClr>
            </a:outerShdw>
          </a:effectLst>
        </p:spPr>
      </p:pic>
      <p:pic>
        <p:nvPicPr>
          <p:cNvPr id="17414" name="Picture 6"/>
          <p:cNvPicPr>
            <a:picLocks noChangeAspect="1"/>
          </p:cNvPicPr>
          <p:nvPr/>
        </p:nvPicPr>
        <p:blipFill>
          <a:blip r:embed="rId8"/>
          <a:stretch>
            <a:fillRect/>
          </a:stretch>
        </p:blipFill>
        <p:spPr>
          <a:xfrm>
            <a:off x="3505200" y="5374005"/>
            <a:ext cx="7757160" cy="1076325"/>
          </a:xfrm>
          <a:prstGeom prst="rect">
            <a:avLst/>
          </a:prstGeom>
          <a:noFill/>
          <a:ln w="12700">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7414"/>
                                        </p:tgtEl>
                                        <p:attrNameLst>
                                          <p:attrName>style.visibility</p:attrName>
                                        </p:attrNameLst>
                                      </p:cBhvr>
                                      <p:to>
                                        <p:strVal val="visible"/>
                                      </p:to>
                                    </p:set>
                                    <p:animEffect transition="in" filter="blinds(horizontal)">
                                      <p:cBhvr>
                                        <p:cTn id="7" dur="500"/>
                                        <p:tgtEl>
                                          <p:spTgt spid="174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椭圆 5"/>
          <p:cNvSpPr/>
          <p:nvPr/>
        </p:nvSpPr>
        <p:spPr>
          <a:xfrm>
            <a:off x="5160398" y="1849542"/>
            <a:ext cx="1856862" cy="1856862"/>
          </a:xfrm>
          <a:prstGeom prst="ellipse">
            <a:avLst/>
          </a:prstGeom>
          <a:solidFill>
            <a:schemeClr val="accent1"/>
          </a:solidFill>
          <a:ln>
            <a:noFill/>
          </a:ln>
          <a:effectLst>
            <a:outerShdw blurRad="50800" dist="38100" dir="5400000" algn="t" rotWithShape="0">
              <a:prstClr val="black">
                <a:alpha val="40000"/>
              </a:prstClr>
            </a:outerShdw>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																					</a:t>
            </a:r>
            <a:endParaRPr lang="zh-CN" altLang="en-US" dirty="0"/>
          </a:p>
        </p:txBody>
      </p:sp>
      <p:sp>
        <p:nvSpPr>
          <p:cNvPr id="7" name="文本框 6"/>
          <p:cNvSpPr txBox="1"/>
          <p:nvPr/>
        </p:nvSpPr>
        <p:spPr>
          <a:xfrm>
            <a:off x="3947159" y="3813298"/>
            <a:ext cx="4297680" cy="645160"/>
          </a:xfrm>
          <a:prstGeom prst="rect">
            <a:avLst/>
          </a:prstGeom>
          <a:noFill/>
        </p:spPr>
        <p:txBody>
          <a:bodyPr wrap="none" rtlCol="0">
            <a:spAutoFit/>
          </a:bodyPr>
          <a:lstStyle/>
          <a:p>
            <a:pPr algn="ctr"/>
            <a:r>
              <a:rPr sz="3600" b="1" dirty="0">
                <a:latin typeface="微软雅黑" panose="020B0503020204020204" charset="-122"/>
                <a:ea typeface="微软雅黑" panose="020B0503020204020204" charset="-122"/>
                <a:cs typeface="宋体" panose="02010600030101010101" pitchFamily="2" charset="-122"/>
                <a:sym typeface="+mn-ea"/>
              </a:rPr>
              <a:t>实验室生物安全管理</a:t>
            </a:r>
            <a:endParaRPr lang="zh-CN" altLang="en-US" sz="3600" b="1" dirty="0">
              <a:latin typeface="微软雅黑" panose="020B0503020204020204" charset="-122"/>
              <a:ea typeface="微软雅黑" panose="020B0503020204020204" charset="-122"/>
              <a:cs typeface="+mn-ea"/>
              <a:sym typeface="+mn-lt"/>
            </a:endParaRPr>
          </a:p>
        </p:txBody>
      </p:sp>
      <p:sp>
        <p:nvSpPr>
          <p:cNvPr id="9" name="矩形 8"/>
          <p:cNvSpPr/>
          <p:nvPr/>
        </p:nvSpPr>
        <p:spPr>
          <a:xfrm>
            <a:off x="4790819" y="1561154"/>
            <a:ext cx="2534793" cy="23511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7195" b="1" dirty="0">
                <a:solidFill>
                  <a:schemeClr val="bg1"/>
                </a:solidFill>
                <a:latin typeface="Impact" panose="020B0806030902050204" pitchFamily="34" charset="0"/>
                <a:cs typeface="+mn-ea"/>
                <a:sym typeface="+mn-lt"/>
              </a:rPr>
              <a:t>03</a:t>
            </a:r>
            <a:endParaRPr lang="zh-CN" altLang="en-US" sz="7195" b="1" dirty="0">
              <a:solidFill>
                <a:schemeClr val="bg1"/>
              </a:solidFill>
              <a:latin typeface="Impact" panose="020B0806030902050204" pitchFamily="34" charset="0"/>
              <a:cs typeface="+mn-ea"/>
              <a:sym typeface="+mn-lt"/>
            </a:endParaRPr>
          </a:p>
        </p:txBody>
      </p:sp>
      <p:grpSp>
        <p:nvGrpSpPr>
          <p:cNvPr id="10" name="组合 9"/>
          <p:cNvGrpSpPr/>
          <p:nvPr/>
        </p:nvGrpSpPr>
        <p:grpSpPr>
          <a:xfrm>
            <a:off x="-8884" y="2209014"/>
            <a:ext cx="3183174" cy="2823391"/>
            <a:chOff x="1" y="1932152"/>
            <a:chExt cx="3184832" cy="2824862"/>
          </a:xfrm>
        </p:grpSpPr>
        <p:pic>
          <p:nvPicPr>
            <p:cNvPr id="11" name="图片 15"/>
            <p:cNvPicPr>
              <a:picLocks noChangeAspect="1"/>
            </p:cNvPicPr>
            <p:nvPr>
              <p:custDataLst>
                <p:tags r:id="rId2"/>
              </p:custDataLst>
            </p:nvPr>
          </p:nvPicPr>
          <p:blipFill>
            <a:blip r:embed="rId4" cstate="print">
              <a:extLst>
                <a:ext uri="{28A0092B-C50C-407E-A947-70E740481C1C}">
                  <a14:useLocalDpi xmlns:a14="http://schemas.microsoft.com/office/drawing/2010/main" val="0"/>
                </a:ext>
              </a:extLst>
            </a:blip>
            <a:stretch>
              <a:fillRect/>
            </a:stretch>
          </p:blipFill>
          <p:spPr>
            <a:xfrm rot="1784989" flipH="1">
              <a:off x="2357954" y="2125218"/>
              <a:ext cx="826879" cy="2631796"/>
            </a:xfrm>
            <a:prstGeom prst="rect">
              <a:avLst/>
            </a:prstGeom>
          </p:spPr>
        </p:pic>
        <p:sp>
          <p:nvSpPr>
            <p:cNvPr id="12" name="任意多边形 11"/>
            <p:cNvSpPr/>
            <p:nvPr/>
          </p:nvSpPr>
          <p:spPr bwMode="auto">
            <a:xfrm flipH="1">
              <a:off x="1" y="1932152"/>
              <a:ext cx="3070379" cy="2520315"/>
            </a:xfrm>
            <a:custGeom>
              <a:avLst/>
              <a:gdLst>
                <a:gd name="connsiteX0" fmla="*/ 3070379 w 3070379"/>
                <a:gd name="connsiteY0" fmla="*/ 0 h 2520315"/>
                <a:gd name="connsiteX1" fmla="*/ 2804837 w 3070379"/>
                <a:gd name="connsiteY1" fmla="*/ 0 h 2520315"/>
                <a:gd name="connsiteX2" fmla="*/ 158684 w 3070379"/>
                <a:gd name="connsiteY2" fmla="*/ 0 h 2520315"/>
                <a:gd name="connsiteX3" fmla="*/ 22594 w 3070379"/>
                <a:gd name="connsiteY3" fmla="*/ 237873 h 2520315"/>
                <a:gd name="connsiteX4" fmla="*/ 1292763 w 3070379"/>
                <a:gd name="connsiteY4" fmla="*/ 2441024 h 2520315"/>
                <a:gd name="connsiteX5" fmla="*/ 1434523 w 3070379"/>
                <a:gd name="connsiteY5" fmla="*/ 2520315 h 2520315"/>
                <a:gd name="connsiteX6" fmla="*/ 3030119 w 3070379"/>
                <a:gd name="connsiteY6" fmla="*/ 2520315 h 2520315"/>
                <a:gd name="connsiteX7" fmla="*/ 3070379 w 3070379"/>
                <a:gd name="connsiteY7" fmla="*/ 2520315 h 2520315"/>
                <a:gd name="connsiteX8" fmla="*/ 3070379 w 3070379"/>
                <a:gd name="connsiteY8" fmla="*/ 0 h 2520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70379" h="2520315">
                  <a:moveTo>
                    <a:pt x="3070379" y="0"/>
                  </a:moveTo>
                  <a:lnTo>
                    <a:pt x="2804837" y="0"/>
                  </a:lnTo>
                  <a:cubicBezTo>
                    <a:pt x="2129523" y="0"/>
                    <a:pt x="1265120" y="0"/>
                    <a:pt x="158684" y="0"/>
                  </a:cubicBezTo>
                  <a:cubicBezTo>
                    <a:pt x="33935" y="0"/>
                    <a:pt x="-39780" y="130264"/>
                    <a:pt x="22594" y="237873"/>
                  </a:cubicBezTo>
                  <a:cubicBezTo>
                    <a:pt x="22594" y="237873"/>
                    <a:pt x="22594" y="237873"/>
                    <a:pt x="1292763" y="2441024"/>
                  </a:cubicBezTo>
                  <a:cubicBezTo>
                    <a:pt x="1321115" y="2491997"/>
                    <a:pt x="1377819" y="2520315"/>
                    <a:pt x="1434523" y="2520315"/>
                  </a:cubicBezTo>
                  <a:cubicBezTo>
                    <a:pt x="1434523" y="2520315"/>
                    <a:pt x="1434523" y="2520315"/>
                    <a:pt x="3030119" y="2520315"/>
                  </a:cubicBezTo>
                  <a:lnTo>
                    <a:pt x="3070379" y="2520315"/>
                  </a:lnTo>
                  <a:lnTo>
                    <a:pt x="3070379" y="0"/>
                  </a:lnTo>
                  <a:close/>
                </a:path>
              </a:pathLst>
            </a:custGeom>
            <a:blipFill rotWithShape="1">
              <a:blip r:embed="rId5" cstate="print"/>
              <a:stretch>
                <a:fillRect/>
              </a:stretch>
            </a:blipFill>
            <a:ln>
              <a:noFill/>
            </a:ln>
            <a:extLst>
              <a:ext uri="{91240B29-F687-4F45-9708-019B960494DF}">
                <a14:hiddenLine xmlns:a14="http://schemas.microsoft.com/office/drawing/2010/main" w="9525">
                  <a:solidFill>
                    <a:srgbClr val="000000"/>
                  </a:solidFill>
                  <a:round/>
                </a14:hiddenLine>
              </a:ext>
            </a:extLst>
          </p:spPr>
          <p:txBody>
            <a:bodyPr vert="horz" wrap="square" lIns="91392" tIns="45696" rIns="91392" bIns="45696" numCol="1" anchor="t" anchorCtr="0" compatLnSpc="1">
              <a:noAutofit/>
            </a:bodyPr>
            <a:lstStyle/>
            <a:p>
              <a:endParaRPr lang="zh-CN" altLang="en-US">
                <a:cs typeface="+mn-ea"/>
                <a:sym typeface="+mn-lt"/>
              </a:endParaRPr>
            </a:p>
          </p:txBody>
        </p:sp>
      </p:grpSp>
      <p:grpSp>
        <p:nvGrpSpPr>
          <p:cNvPr id="2" name="组合 1"/>
          <p:cNvGrpSpPr/>
          <p:nvPr/>
        </p:nvGrpSpPr>
        <p:grpSpPr>
          <a:xfrm>
            <a:off x="8940759" y="1862777"/>
            <a:ext cx="3175080" cy="2829063"/>
            <a:chOff x="9015266" y="1621930"/>
            <a:chExt cx="3176734" cy="2830536"/>
          </a:xfrm>
        </p:grpSpPr>
        <p:pic>
          <p:nvPicPr>
            <p:cNvPr id="5" name="图片 4"/>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rot="1776806">
              <a:off x="9015266" y="1621930"/>
              <a:ext cx="826879" cy="2631796"/>
            </a:xfrm>
            <a:prstGeom prst="rect">
              <a:avLst/>
            </a:prstGeom>
          </p:spPr>
        </p:pic>
        <p:sp>
          <p:nvSpPr>
            <p:cNvPr id="13" name="任意多边形 12"/>
            <p:cNvSpPr/>
            <p:nvPr/>
          </p:nvSpPr>
          <p:spPr bwMode="auto">
            <a:xfrm rot="10800000" flipH="1">
              <a:off x="9121621" y="1932151"/>
              <a:ext cx="3070379" cy="2520315"/>
            </a:xfrm>
            <a:custGeom>
              <a:avLst/>
              <a:gdLst>
                <a:gd name="connsiteX0" fmla="*/ 3070379 w 3070379"/>
                <a:gd name="connsiteY0" fmla="*/ 0 h 2520315"/>
                <a:gd name="connsiteX1" fmla="*/ 2804837 w 3070379"/>
                <a:gd name="connsiteY1" fmla="*/ 0 h 2520315"/>
                <a:gd name="connsiteX2" fmla="*/ 158684 w 3070379"/>
                <a:gd name="connsiteY2" fmla="*/ 0 h 2520315"/>
                <a:gd name="connsiteX3" fmla="*/ 22594 w 3070379"/>
                <a:gd name="connsiteY3" fmla="*/ 237873 h 2520315"/>
                <a:gd name="connsiteX4" fmla="*/ 1292763 w 3070379"/>
                <a:gd name="connsiteY4" fmla="*/ 2441024 h 2520315"/>
                <a:gd name="connsiteX5" fmla="*/ 1434523 w 3070379"/>
                <a:gd name="connsiteY5" fmla="*/ 2520315 h 2520315"/>
                <a:gd name="connsiteX6" fmla="*/ 3030119 w 3070379"/>
                <a:gd name="connsiteY6" fmla="*/ 2520315 h 2520315"/>
                <a:gd name="connsiteX7" fmla="*/ 3070379 w 3070379"/>
                <a:gd name="connsiteY7" fmla="*/ 2520315 h 2520315"/>
                <a:gd name="connsiteX8" fmla="*/ 3070379 w 3070379"/>
                <a:gd name="connsiteY8" fmla="*/ 0 h 2520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70379" h="2520315">
                  <a:moveTo>
                    <a:pt x="3070379" y="0"/>
                  </a:moveTo>
                  <a:lnTo>
                    <a:pt x="2804837" y="0"/>
                  </a:lnTo>
                  <a:cubicBezTo>
                    <a:pt x="2129523" y="0"/>
                    <a:pt x="1265120" y="0"/>
                    <a:pt x="158684" y="0"/>
                  </a:cubicBezTo>
                  <a:cubicBezTo>
                    <a:pt x="33935" y="0"/>
                    <a:pt x="-39780" y="130264"/>
                    <a:pt x="22594" y="237873"/>
                  </a:cubicBezTo>
                  <a:cubicBezTo>
                    <a:pt x="22594" y="237873"/>
                    <a:pt x="22594" y="237873"/>
                    <a:pt x="1292763" y="2441024"/>
                  </a:cubicBezTo>
                  <a:cubicBezTo>
                    <a:pt x="1321115" y="2491997"/>
                    <a:pt x="1377819" y="2520315"/>
                    <a:pt x="1434523" y="2520315"/>
                  </a:cubicBezTo>
                  <a:cubicBezTo>
                    <a:pt x="1434523" y="2520315"/>
                    <a:pt x="1434523" y="2520315"/>
                    <a:pt x="3030119" y="2520315"/>
                  </a:cubicBezTo>
                  <a:lnTo>
                    <a:pt x="3070379" y="2520315"/>
                  </a:lnTo>
                  <a:lnTo>
                    <a:pt x="3070379" y="0"/>
                  </a:lnTo>
                  <a:close/>
                </a:path>
              </a:pathLst>
            </a:custGeom>
            <a:blipFill rotWithShape="1">
              <a:blip r:embed="rId6" cstate="print">
                <a:alphaModFix amt="99000"/>
              </a:blip>
              <a:stretch>
                <a:fillRect/>
              </a:stretch>
            </a:blipFill>
            <a:ln>
              <a:noFill/>
            </a:ln>
          </p:spPr>
          <p:txBody>
            <a:bodyPr vert="horz" wrap="square" lIns="91392" tIns="45696" rIns="91392" bIns="45696" numCol="1" anchor="t" anchorCtr="0" compatLnSpc="1">
              <a:noAutofit/>
            </a:bodyPr>
            <a:lstStyle/>
            <a:p>
              <a:endParaRPr lang="zh-CN" altLang="en-US">
                <a:cs typeface="+mn-ea"/>
                <a:sym typeface="+mn-lt"/>
              </a:endParaRPr>
            </a:p>
          </p:txBody>
        </p:sp>
      </p:grpSp>
      <p:grpSp>
        <p:nvGrpSpPr>
          <p:cNvPr id="29701" name="组合 1"/>
          <p:cNvGrpSpPr/>
          <p:nvPr/>
        </p:nvGrpSpPr>
        <p:grpSpPr>
          <a:xfrm>
            <a:off x="79334" y="50022"/>
            <a:ext cx="5081798" cy="1091631"/>
            <a:chOff x="263" y="-120"/>
            <a:chExt cx="9475" cy="2198"/>
          </a:xfrm>
        </p:grpSpPr>
        <p:pic>
          <p:nvPicPr>
            <p:cNvPr id="29702" name="图片 5"/>
            <p:cNvPicPr>
              <a:picLocks noChangeAspect="1"/>
            </p:cNvPicPr>
            <p:nvPr/>
          </p:nvPicPr>
          <p:blipFill>
            <a:blip r:embed="rId7" cstate="print"/>
            <a:stretch>
              <a:fillRect/>
            </a:stretch>
          </p:blipFill>
          <p:spPr>
            <a:xfrm>
              <a:off x="2190" y="-120"/>
              <a:ext cx="7549" cy="2199"/>
            </a:xfrm>
            <a:prstGeom prst="rect">
              <a:avLst/>
            </a:prstGeom>
            <a:noFill/>
            <a:ln w="9525">
              <a:noFill/>
            </a:ln>
          </p:spPr>
        </p:pic>
        <p:pic>
          <p:nvPicPr>
            <p:cNvPr id="29703" name="图片 6" descr="u=1446500768,2742535849&amp;fm=21&amp;gp=0"/>
            <p:cNvPicPr>
              <a:picLocks noChangeAspect="1"/>
            </p:cNvPicPr>
            <p:nvPr/>
          </p:nvPicPr>
          <p:blipFill>
            <a:blip r:embed="rId8" cstate="print">
              <a:clrChange>
                <a:clrFrom>
                  <a:srgbClr val="FFFFFF"/>
                </a:clrFrom>
                <a:clrTo>
                  <a:srgbClr val="FFFFFF">
                    <a:alpha val="0"/>
                  </a:srgbClr>
                </a:clrTo>
              </a:clrChange>
            </a:blip>
            <a:stretch>
              <a:fillRect/>
            </a:stretch>
          </p:blipFill>
          <p:spPr>
            <a:xfrm>
              <a:off x="263" y="212"/>
              <a:ext cx="1758" cy="1439"/>
            </a:xfrm>
            <a:prstGeom prst="rect">
              <a:avLst/>
            </a:prstGeom>
            <a:noFill/>
            <a:ln w="9525">
              <a:noFill/>
            </a:ln>
          </p:spPr>
        </p:pic>
      </p:gr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p:cNvSpPr txBox="1"/>
          <p:nvPr/>
        </p:nvSpPr>
        <p:spPr>
          <a:xfrm>
            <a:off x="990390" y="331504"/>
            <a:ext cx="3697605" cy="460375"/>
          </a:xfrm>
          <a:prstGeom prst="rect">
            <a:avLst/>
          </a:prstGeom>
          <a:noFill/>
        </p:spPr>
        <p:txBody>
          <a:bodyPr wrap="none" rtlCol="0">
            <a:spAutoFit/>
          </a:bodyPr>
          <a:lstStyle/>
          <a:p>
            <a:pPr marL="161925" algn="l">
              <a:lnSpc>
                <a:spcPct val="100000"/>
              </a:lnSpc>
              <a:spcBef>
                <a:spcPts val="100"/>
              </a:spcBef>
            </a:pPr>
            <a:r>
              <a:rPr lang="zh-CN" sz="2400" b="1" dirty="0">
                <a:latin typeface="微软雅黑" panose="020B0503020204020204" charset="-122"/>
                <a:ea typeface="微软雅黑" panose="020B0503020204020204" charset="-122"/>
                <a:cs typeface="宋体" panose="02010600030101010101" pitchFamily="2" charset="-122"/>
                <a:sym typeface="+mn-ea"/>
              </a:rPr>
              <a:t>三、</a:t>
            </a:r>
            <a:r>
              <a:rPr sz="2400" b="1" dirty="0">
                <a:latin typeface="微软雅黑" panose="020B0503020204020204" charset="-122"/>
                <a:ea typeface="微软雅黑" panose="020B0503020204020204" charset="-122"/>
                <a:cs typeface="宋体" panose="02010600030101010101" pitchFamily="2" charset="-122"/>
                <a:sym typeface="+mn-ea"/>
              </a:rPr>
              <a:t>实验室生物安全管理</a:t>
            </a:r>
            <a:endParaRPr lang="zh-CN" sz="2400" b="1" dirty="0">
              <a:latin typeface="微软雅黑" panose="020B0503020204020204" charset="-122"/>
              <a:ea typeface="微软雅黑" panose="020B0503020204020204" charset="-122"/>
              <a:cs typeface="宋体" panose="02010600030101010101" pitchFamily="2" charset="-122"/>
              <a:sym typeface="+mn-ea"/>
            </a:endParaRPr>
          </a:p>
        </p:txBody>
      </p:sp>
      <p:grpSp>
        <p:nvGrpSpPr>
          <p:cNvPr id="15" name="组合 14"/>
          <p:cNvGrpSpPr/>
          <p:nvPr/>
        </p:nvGrpSpPr>
        <p:grpSpPr>
          <a:xfrm>
            <a:off x="3173" y="334988"/>
            <a:ext cx="1012721" cy="587625"/>
            <a:chOff x="0" y="419087"/>
            <a:chExt cx="816284" cy="473644"/>
          </a:xfrm>
        </p:grpSpPr>
        <p:grpSp>
          <p:nvGrpSpPr>
            <p:cNvPr id="16" name="组合 15"/>
            <p:cNvGrpSpPr/>
            <p:nvPr/>
          </p:nvGrpSpPr>
          <p:grpSpPr>
            <a:xfrm>
              <a:off x="0" y="419087"/>
              <a:ext cx="816284" cy="473644"/>
              <a:chOff x="-63454" y="428612"/>
              <a:chExt cx="816284" cy="473644"/>
            </a:xfrm>
          </p:grpSpPr>
          <p:grpSp>
            <p:nvGrpSpPr>
              <p:cNvPr id="19" name="组合 18"/>
              <p:cNvGrpSpPr/>
              <p:nvPr/>
            </p:nvGrpSpPr>
            <p:grpSpPr>
              <a:xfrm>
                <a:off x="114300" y="428612"/>
                <a:ext cx="638530" cy="473644"/>
                <a:chOff x="1" y="1932152"/>
                <a:chExt cx="3100612" cy="3240569"/>
              </a:xfrm>
            </p:grpSpPr>
            <p:pic>
              <p:nvPicPr>
                <p:cNvPr id="21" name="图片 15"/>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rot="2419665" flipH="1">
                  <a:off x="2273733" y="2150323"/>
                  <a:ext cx="826880" cy="3022398"/>
                </a:xfrm>
                <a:prstGeom prst="rect">
                  <a:avLst/>
                </a:prstGeom>
              </p:spPr>
            </p:pic>
            <p:sp>
              <p:nvSpPr>
                <p:cNvPr id="22" name="任意多边形 21"/>
                <p:cNvSpPr/>
                <p:nvPr/>
              </p:nvSpPr>
              <p:spPr bwMode="auto">
                <a:xfrm flipH="1">
                  <a:off x="1" y="1932152"/>
                  <a:ext cx="3070379" cy="2520315"/>
                </a:xfrm>
                <a:custGeom>
                  <a:avLst/>
                  <a:gdLst>
                    <a:gd name="connsiteX0" fmla="*/ 3070379 w 3070379"/>
                    <a:gd name="connsiteY0" fmla="*/ 0 h 2520315"/>
                    <a:gd name="connsiteX1" fmla="*/ 2804837 w 3070379"/>
                    <a:gd name="connsiteY1" fmla="*/ 0 h 2520315"/>
                    <a:gd name="connsiteX2" fmla="*/ 158684 w 3070379"/>
                    <a:gd name="connsiteY2" fmla="*/ 0 h 2520315"/>
                    <a:gd name="connsiteX3" fmla="*/ 22594 w 3070379"/>
                    <a:gd name="connsiteY3" fmla="*/ 237873 h 2520315"/>
                    <a:gd name="connsiteX4" fmla="*/ 1292763 w 3070379"/>
                    <a:gd name="connsiteY4" fmla="*/ 2441024 h 2520315"/>
                    <a:gd name="connsiteX5" fmla="*/ 1434523 w 3070379"/>
                    <a:gd name="connsiteY5" fmla="*/ 2520315 h 2520315"/>
                    <a:gd name="connsiteX6" fmla="*/ 3030119 w 3070379"/>
                    <a:gd name="connsiteY6" fmla="*/ 2520315 h 2520315"/>
                    <a:gd name="connsiteX7" fmla="*/ 3070379 w 3070379"/>
                    <a:gd name="connsiteY7" fmla="*/ 2520315 h 2520315"/>
                    <a:gd name="connsiteX8" fmla="*/ 3070379 w 3070379"/>
                    <a:gd name="connsiteY8" fmla="*/ 0 h 2520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70379" h="2520315">
                      <a:moveTo>
                        <a:pt x="3070379" y="0"/>
                      </a:moveTo>
                      <a:lnTo>
                        <a:pt x="2804837" y="0"/>
                      </a:lnTo>
                      <a:cubicBezTo>
                        <a:pt x="2129523" y="0"/>
                        <a:pt x="1265120" y="0"/>
                        <a:pt x="158684" y="0"/>
                      </a:cubicBezTo>
                      <a:cubicBezTo>
                        <a:pt x="33935" y="0"/>
                        <a:pt x="-39780" y="130264"/>
                        <a:pt x="22594" y="237873"/>
                      </a:cubicBezTo>
                      <a:cubicBezTo>
                        <a:pt x="22594" y="237873"/>
                        <a:pt x="22594" y="237873"/>
                        <a:pt x="1292763" y="2441024"/>
                      </a:cubicBezTo>
                      <a:cubicBezTo>
                        <a:pt x="1321115" y="2491997"/>
                        <a:pt x="1377819" y="2520315"/>
                        <a:pt x="1434523" y="2520315"/>
                      </a:cubicBezTo>
                      <a:cubicBezTo>
                        <a:pt x="1434523" y="2520315"/>
                        <a:pt x="1434523" y="2520315"/>
                        <a:pt x="3030119" y="2520315"/>
                      </a:cubicBezTo>
                      <a:lnTo>
                        <a:pt x="3070379" y="2520315"/>
                      </a:lnTo>
                      <a:lnTo>
                        <a:pt x="3070379" y="0"/>
                      </a:lnTo>
                      <a:close/>
                    </a:path>
                  </a:pathLst>
                </a:custGeom>
                <a:solidFill>
                  <a:srgbClr val="5484BD"/>
                </a:solidFill>
                <a:ln>
                  <a:noFill/>
                </a:ln>
                <a:extLst>
                  <a:ext uri="{91240B29-F687-4F45-9708-019B960494DF}">
                    <a14:hiddenLine xmlns:a14="http://schemas.microsoft.com/office/drawing/2010/main" w="9525">
                      <a:solidFill>
                        <a:srgbClr val="000000"/>
                      </a:solidFill>
                      <a:round/>
                    </a14:hiddenLine>
                  </a:ext>
                </a:extLst>
              </p:spPr>
              <p:txBody>
                <a:bodyPr vert="horz" wrap="square" lIns="91392" tIns="45696" rIns="91392" bIns="45696" numCol="1" anchor="t" anchorCtr="0" compatLnSpc="1">
                  <a:noAutofit/>
                </a:bodyPr>
                <a:lstStyle/>
                <a:p>
                  <a:endParaRPr lang="zh-CN" altLang="en-US">
                    <a:cs typeface="+mn-ea"/>
                    <a:sym typeface="+mn-lt"/>
                  </a:endParaRPr>
                </a:p>
              </p:txBody>
            </p:sp>
          </p:grpSp>
          <p:sp>
            <p:nvSpPr>
              <p:cNvPr id="20" name="矩形 19"/>
              <p:cNvSpPr/>
              <p:nvPr/>
            </p:nvSpPr>
            <p:spPr>
              <a:xfrm>
                <a:off x="-63454" y="428612"/>
                <a:ext cx="409529" cy="368371"/>
              </a:xfrm>
              <a:prstGeom prst="rect">
                <a:avLst/>
              </a:prstGeom>
              <a:solidFill>
                <a:srgbClr val="5484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7" name="矩形 16"/>
            <p:cNvSpPr/>
            <p:nvPr/>
          </p:nvSpPr>
          <p:spPr>
            <a:xfrm>
              <a:off x="104775" y="419087"/>
              <a:ext cx="50800" cy="368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200025" y="419087"/>
              <a:ext cx="50800" cy="368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9701" name="组合 1"/>
          <p:cNvGrpSpPr/>
          <p:nvPr/>
        </p:nvGrpSpPr>
        <p:grpSpPr>
          <a:xfrm>
            <a:off x="8932338" y="121739"/>
            <a:ext cx="2981042" cy="618168"/>
            <a:chOff x="263" y="-120"/>
            <a:chExt cx="9475" cy="2198"/>
          </a:xfrm>
        </p:grpSpPr>
        <p:pic>
          <p:nvPicPr>
            <p:cNvPr id="29702" name="图片 5"/>
            <p:cNvPicPr>
              <a:picLocks noChangeAspect="1"/>
            </p:cNvPicPr>
            <p:nvPr/>
          </p:nvPicPr>
          <p:blipFill>
            <a:blip r:embed="rId4" cstate="print"/>
            <a:stretch>
              <a:fillRect/>
            </a:stretch>
          </p:blipFill>
          <p:spPr>
            <a:xfrm>
              <a:off x="2190" y="-120"/>
              <a:ext cx="7549" cy="2199"/>
            </a:xfrm>
            <a:prstGeom prst="rect">
              <a:avLst/>
            </a:prstGeom>
            <a:noFill/>
            <a:ln w="9525">
              <a:noFill/>
            </a:ln>
          </p:spPr>
        </p:pic>
        <p:pic>
          <p:nvPicPr>
            <p:cNvPr id="29703" name="图片 6" descr="u=1446500768,2742535849&amp;fm=21&amp;gp=0"/>
            <p:cNvPicPr>
              <a:picLocks noChangeAspect="1"/>
            </p:cNvPicPr>
            <p:nvPr/>
          </p:nvPicPr>
          <p:blipFill>
            <a:blip r:embed="rId5" cstate="print">
              <a:clrChange>
                <a:clrFrom>
                  <a:srgbClr val="FFFFFF"/>
                </a:clrFrom>
                <a:clrTo>
                  <a:srgbClr val="FFFFFF">
                    <a:alpha val="0"/>
                  </a:srgbClr>
                </a:clrTo>
              </a:clrChange>
            </a:blip>
            <a:stretch>
              <a:fillRect/>
            </a:stretch>
          </p:blipFill>
          <p:spPr>
            <a:xfrm>
              <a:off x="263" y="212"/>
              <a:ext cx="1758" cy="1439"/>
            </a:xfrm>
            <a:prstGeom prst="rect">
              <a:avLst/>
            </a:prstGeom>
            <a:noFill/>
            <a:ln w="9525">
              <a:noFill/>
            </a:ln>
          </p:spPr>
        </p:pic>
      </p:grpSp>
      <p:sp>
        <p:nvSpPr>
          <p:cNvPr id="2" name="object 2"/>
          <p:cNvSpPr/>
          <p:nvPr/>
        </p:nvSpPr>
        <p:spPr>
          <a:xfrm>
            <a:off x="9888601" y="2690875"/>
            <a:ext cx="549275" cy="384048"/>
          </a:xfrm>
          <a:prstGeom prst="rect">
            <a:avLst/>
          </a:prstGeom>
          <a:blipFill>
            <a:blip r:embed="rId6" cstate="print"/>
            <a:stretch>
              <a:fillRect/>
            </a:stretch>
          </a:blipFill>
        </p:spPr>
        <p:txBody>
          <a:bodyPr wrap="square" lIns="0" tIns="0" rIns="0" bIns="0" rtlCol="0"/>
          <a:lstStyle/>
          <a:p>
            <a:endParaRPr sz="2000">
              <a:latin typeface="微软雅黑" panose="020B0503020204020204" charset="-122"/>
              <a:ea typeface="微软雅黑" panose="020B0503020204020204" charset="-122"/>
            </a:endParaRPr>
          </a:p>
        </p:txBody>
      </p:sp>
      <p:sp>
        <p:nvSpPr>
          <p:cNvPr id="4" name="object 3"/>
          <p:cNvSpPr/>
          <p:nvPr/>
        </p:nvSpPr>
        <p:spPr>
          <a:xfrm>
            <a:off x="1800225" y="2587625"/>
            <a:ext cx="442975" cy="590550"/>
          </a:xfrm>
          <a:prstGeom prst="rect">
            <a:avLst/>
          </a:prstGeom>
          <a:blipFill>
            <a:blip r:embed="rId7" cstate="print"/>
            <a:stretch>
              <a:fillRect/>
            </a:stretch>
          </a:blipFill>
        </p:spPr>
        <p:txBody>
          <a:bodyPr wrap="square" lIns="0" tIns="0" rIns="0" bIns="0" rtlCol="0"/>
          <a:lstStyle/>
          <a:p>
            <a:endParaRPr sz="2000">
              <a:latin typeface="微软雅黑" panose="020B0503020204020204" charset="-122"/>
              <a:ea typeface="微软雅黑" panose="020B0503020204020204" charset="-122"/>
            </a:endParaRPr>
          </a:p>
        </p:txBody>
      </p:sp>
      <p:sp>
        <p:nvSpPr>
          <p:cNvPr id="11" name="object 11"/>
          <p:cNvSpPr txBox="1"/>
          <p:nvPr/>
        </p:nvSpPr>
        <p:spPr>
          <a:xfrm>
            <a:off x="1168501" y="1070229"/>
            <a:ext cx="9420860" cy="2233295"/>
          </a:xfrm>
          <a:prstGeom prst="rect">
            <a:avLst/>
          </a:prstGeom>
        </p:spPr>
        <p:txBody>
          <a:bodyPr vert="horz" wrap="square" lIns="0" tIns="12700" rIns="0" bIns="0" rtlCol="0">
            <a:spAutoFit/>
          </a:bodyPr>
          <a:lstStyle/>
          <a:p>
            <a:pPr marL="354965" indent="-342900">
              <a:lnSpc>
                <a:spcPct val="100000"/>
              </a:lnSpc>
              <a:spcBef>
                <a:spcPts val="100"/>
              </a:spcBef>
              <a:buSzPct val="95000"/>
              <a:buFont typeface="Wingdings" panose="05000000000000000000" charset="0"/>
              <a:buChar char="u"/>
              <a:tabLst>
                <a:tab pos="225425" algn="l"/>
              </a:tabLst>
            </a:pPr>
            <a:r>
              <a:rPr sz="2000" b="1" dirty="0">
                <a:latin typeface="微软雅黑" panose="020B0503020204020204" charset="-122"/>
                <a:ea typeface="微软雅黑" panose="020B0503020204020204" charset="-122"/>
                <a:cs typeface="微软雅黑" panose="020B0503020204020204" charset="-122"/>
              </a:rPr>
              <a:t>什么是生物安全？</a:t>
            </a:r>
            <a:endParaRPr sz="2000">
              <a:latin typeface="微软雅黑" panose="020B0503020204020204" charset="-122"/>
              <a:ea typeface="微软雅黑" panose="020B0503020204020204" charset="-122"/>
              <a:cs typeface="微软雅黑" panose="020B0503020204020204" charset="-122"/>
            </a:endParaRPr>
          </a:p>
          <a:p>
            <a:pPr marL="855345" marR="5080" lvl="1" indent="-342900" algn="just">
              <a:lnSpc>
                <a:spcPct val="117000"/>
              </a:lnSpc>
              <a:spcBef>
                <a:spcPts val="1195"/>
              </a:spcBef>
              <a:buSzPct val="95000"/>
              <a:buFont typeface="Wingdings" panose="05000000000000000000"/>
              <a:buChar char=""/>
              <a:tabLst>
                <a:tab pos="713740" algn="l"/>
              </a:tabLst>
            </a:pPr>
            <a:r>
              <a:rPr sz="2000" dirty="0">
                <a:latin typeface="微软雅黑" panose="020B0503020204020204" charset="-122"/>
                <a:ea typeface="微软雅黑" panose="020B0503020204020204" charset="-122"/>
                <a:cs typeface="微软雅黑" panose="020B0503020204020204" charset="-122"/>
              </a:rPr>
              <a:t>在微生物和医学实验室</a:t>
            </a:r>
            <a:r>
              <a:rPr sz="2000" spc="-15" dirty="0">
                <a:latin typeface="微软雅黑" panose="020B0503020204020204" charset="-122"/>
                <a:ea typeface="微软雅黑" panose="020B0503020204020204" charset="-122"/>
                <a:cs typeface="微软雅黑" panose="020B0503020204020204" charset="-122"/>
              </a:rPr>
              <a:t>中</a:t>
            </a:r>
            <a:r>
              <a:rPr sz="2000" dirty="0">
                <a:latin typeface="微软雅黑" panose="020B0503020204020204" charset="-122"/>
                <a:ea typeface="微软雅黑" panose="020B0503020204020204" charset="-122"/>
                <a:cs typeface="微软雅黑" panose="020B0503020204020204" charset="-122"/>
              </a:rPr>
              <a:t>，进</a:t>
            </a:r>
            <a:r>
              <a:rPr sz="2000" spc="-15" dirty="0">
                <a:latin typeface="微软雅黑" panose="020B0503020204020204" charset="-122"/>
                <a:ea typeface="微软雅黑" panose="020B0503020204020204" charset="-122"/>
                <a:cs typeface="微软雅黑" panose="020B0503020204020204" charset="-122"/>
              </a:rPr>
              <a:t>行</a:t>
            </a:r>
            <a:r>
              <a:rPr sz="2000" dirty="0">
                <a:latin typeface="微软雅黑" panose="020B0503020204020204" charset="-122"/>
                <a:ea typeface="微软雅黑" panose="020B0503020204020204" charset="-122"/>
                <a:cs typeface="微软雅黑" panose="020B0503020204020204" charset="-122"/>
              </a:rPr>
              <a:t>各种</a:t>
            </a:r>
            <a:r>
              <a:rPr sz="2000" spc="-15" dirty="0">
                <a:latin typeface="微软雅黑" panose="020B0503020204020204" charset="-122"/>
                <a:ea typeface="微软雅黑" panose="020B0503020204020204" charset="-122"/>
                <a:cs typeface="微软雅黑" panose="020B0503020204020204" charset="-122"/>
              </a:rPr>
              <a:t>有</a:t>
            </a:r>
            <a:r>
              <a:rPr sz="2000" dirty="0">
                <a:latin typeface="微软雅黑" panose="020B0503020204020204" charset="-122"/>
                <a:ea typeface="微软雅黑" panose="020B0503020204020204" charset="-122"/>
                <a:cs typeface="微软雅黑" panose="020B0503020204020204" charset="-122"/>
              </a:rPr>
              <a:t>危害</a:t>
            </a:r>
            <a:r>
              <a:rPr sz="2000" spc="-15" dirty="0">
                <a:latin typeface="微软雅黑" panose="020B0503020204020204" charset="-122"/>
                <a:ea typeface="微软雅黑" panose="020B0503020204020204" charset="-122"/>
                <a:cs typeface="微软雅黑" panose="020B0503020204020204" charset="-122"/>
              </a:rPr>
              <a:t>或</a:t>
            </a:r>
            <a:r>
              <a:rPr sz="2000" dirty="0">
                <a:latin typeface="微软雅黑" panose="020B0503020204020204" charset="-122"/>
                <a:ea typeface="微软雅黑" panose="020B0503020204020204" charset="-122"/>
                <a:cs typeface="微软雅黑" panose="020B0503020204020204" charset="-122"/>
              </a:rPr>
              <a:t>有潜</a:t>
            </a:r>
            <a:r>
              <a:rPr sz="2000" spc="-15" dirty="0">
                <a:latin typeface="微软雅黑" panose="020B0503020204020204" charset="-122"/>
                <a:ea typeface="微软雅黑" panose="020B0503020204020204" charset="-122"/>
                <a:cs typeface="微软雅黑" panose="020B0503020204020204" charset="-122"/>
              </a:rPr>
              <a:t>在</a:t>
            </a:r>
            <a:r>
              <a:rPr sz="2000" dirty="0">
                <a:latin typeface="微软雅黑" panose="020B0503020204020204" charset="-122"/>
                <a:ea typeface="微软雅黑" panose="020B0503020204020204" charset="-122"/>
                <a:cs typeface="微软雅黑" panose="020B0503020204020204" charset="-122"/>
              </a:rPr>
              <a:t>危害</a:t>
            </a:r>
            <a:r>
              <a:rPr sz="2000" spc="-15" dirty="0">
                <a:latin typeface="微软雅黑" panose="020B0503020204020204" charset="-122"/>
                <a:ea typeface="微软雅黑" panose="020B0503020204020204" charset="-122"/>
                <a:cs typeface="微软雅黑" panose="020B0503020204020204" charset="-122"/>
              </a:rPr>
              <a:t>的</a:t>
            </a:r>
            <a:r>
              <a:rPr sz="2000" dirty="0">
                <a:latin typeface="微软雅黑" panose="020B0503020204020204" charset="-122"/>
                <a:ea typeface="微软雅黑" panose="020B0503020204020204" charset="-122"/>
                <a:cs typeface="微软雅黑" panose="020B0503020204020204" charset="-122"/>
              </a:rPr>
              <a:t>生物</a:t>
            </a:r>
            <a:r>
              <a:rPr sz="2000" spc="-15" dirty="0">
                <a:latin typeface="微软雅黑" panose="020B0503020204020204" charset="-122"/>
                <a:ea typeface="微软雅黑" panose="020B0503020204020204" charset="-122"/>
                <a:cs typeface="微软雅黑" panose="020B0503020204020204" charset="-122"/>
              </a:rPr>
              <a:t>因</a:t>
            </a:r>
            <a:r>
              <a:rPr sz="2000" dirty="0">
                <a:latin typeface="微软雅黑" panose="020B0503020204020204" charset="-122"/>
                <a:ea typeface="微软雅黑" panose="020B0503020204020204" charset="-122"/>
                <a:cs typeface="微软雅黑" panose="020B0503020204020204" charset="-122"/>
              </a:rPr>
              <a:t>子活</a:t>
            </a:r>
            <a:r>
              <a:rPr sz="2000" spc="-15" dirty="0">
                <a:latin typeface="微软雅黑" panose="020B0503020204020204" charset="-122"/>
                <a:ea typeface="微软雅黑" panose="020B0503020204020204" charset="-122"/>
                <a:cs typeface="微软雅黑" panose="020B0503020204020204" charset="-122"/>
              </a:rPr>
              <a:t>动</a:t>
            </a:r>
            <a:r>
              <a:rPr sz="2000" dirty="0">
                <a:latin typeface="微软雅黑" panose="020B0503020204020204" charset="-122"/>
                <a:ea typeface="微软雅黑" panose="020B0503020204020204" charset="-122"/>
                <a:cs typeface="微软雅黑" panose="020B0503020204020204" charset="-122"/>
              </a:rPr>
              <a:t>过程 时，避免可能对人环境</a:t>
            </a:r>
            <a:r>
              <a:rPr sz="2000" spc="-15" dirty="0">
                <a:latin typeface="微软雅黑" panose="020B0503020204020204" charset="-122"/>
                <a:ea typeface="微软雅黑" panose="020B0503020204020204" charset="-122"/>
                <a:cs typeface="微软雅黑" panose="020B0503020204020204" charset="-122"/>
              </a:rPr>
              <a:t>和</a:t>
            </a:r>
            <a:r>
              <a:rPr sz="2000" dirty="0">
                <a:latin typeface="微软雅黑" panose="020B0503020204020204" charset="-122"/>
                <a:ea typeface="微软雅黑" panose="020B0503020204020204" charset="-122"/>
                <a:cs typeface="微软雅黑" panose="020B0503020204020204" charset="-122"/>
              </a:rPr>
              <a:t>社会</a:t>
            </a:r>
            <a:r>
              <a:rPr sz="2000" spc="-15" dirty="0">
                <a:latin typeface="微软雅黑" panose="020B0503020204020204" charset="-122"/>
                <a:ea typeface="微软雅黑" panose="020B0503020204020204" charset="-122"/>
                <a:cs typeface="微软雅黑" panose="020B0503020204020204" charset="-122"/>
              </a:rPr>
              <a:t>造</a:t>
            </a:r>
            <a:r>
              <a:rPr sz="2000" dirty="0">
                <a:latin typeface="微软雅黑" panose="020B0503020204020204" charset="-122"/>
                <a:ea typeface="微软雅黑" panose="020B0503020204020204" charset="-122"/>
                <a:cs typeface="微软雅黑" panose="020B0503020204020204" charset="-122"/>
              </a:rPr>
              <a:t>成的</a:t>
            </a:r>
            <a:r>
              <a:rPr sz="2000" spc="-15" dirty="0">
                <a:latin typeface="微软雅黑" panose="020B0503020204020204" charset="-122"/>
                <a:ea typeface="微软雅黑" panose="020B0503020204020204" charset="-122"/>
                <a:cs typeface="微软雅黑" panose="020B0503020204020204" charset="-122"/>
              </a:rPr>
              <a:t>危</a:t>
            </a:r>
            <a:r>
              <a:rPr sz="2000" dirty="0">
                <a:latin typeface="微软雅黑" panose="020B0503020204020204" charset="-122"/>
                <a:ea typeface="微软雅黑" panose="020B0503020204020204" charset="-122"/>
                <a:cs typeface="微软雅黑" panose="020B0503020204020204" charset="-122"/>
              </a:rPr>
              <a:t>害或</a:t>
            </a:r>
            <a:r>
              <a:rPr sz="2000" spc="-15" dirty="0">
                <a:latin typeface="微软雅黑" panose="020B0503020204020204" charset="-122"/>
                <a:ea typeface="微软雅黑" panose="020B0503020204020204" charset="-122"/>
                <a:cs typeface="微软雅黑" panose="020B0503020204020204" charset="-122"/>
              </a:rPr>
              <a:t>潜</a:t>
            </a:r>
            <a:r>
              <a:rPr sz="2000" dirty="0">
                <a:latin typeface="微软雅黑" panose="020B0503020204020204" charset="-122"/>
                <a:ea typeface="微软雅黑" panose="020B0503020204020204" charset="-122"/>
                <a:cs typeface="微软雅黑" panose="020B0503020204020204" charset="-122"/>
              </a:rPr>
              <a:t>在危</a:t>
            </a:r>
            <a:r>
              <a:rPr sz="2000" spc="-15" dirty="0">
                <a:latin typeface="微软雅黑" panose="020B0503020204020204" charset="-122"/>
                <a:ea typeface="微软雅黑" panose="020B0503020204020204" charset="-122"/>
                <a:cs typeface="微软雅黑" panose="020B0503020204020204" charset="-122"/>
              </a:rPr>
              <a:t>害</a:t>
            </a:r>
            <a:r>
              <a:rPr sz="2000" dirty="0">
                <a:latin typeface="微软雅黑" panose="020B0503020204020204" charset="-122"/>
                <a:ea typeface="微软雅黑" panose="020B0503020204020204" charset="-122"/>
                <a:cs typeface="微软雅黑" panose="020B0503020204020204" charset="-122"/>
              </a:rPr>
              <a:t>，采</a:t>
            </a:r>
            <a:r>
              <a:rPr sz="2000" spc="-15" dirty="0">
                <a:latin typeface="微软雅黑" panose="020B0503020204020204" charset="-122"/>
                <a:ea typeface="微软雅黑" panose="020B0503020204020204" charset="-122"/>
                <a:cs typeface="微软雅黑" panose="020B0503020204020204" charset="-122"/>
              </a:rPr>
              <a:t>取</a:t>
            </a:r>
            <a:r>
              <a:rPr sz="2000" dirty="0">
                <a:latin typeface="微软雅黑" panose="020B0503020204020204" charset="-122"/>
                <a:ea typeface="微软雅黑" panose="020B0503020204020204" charset="-122"/>
                <a:cs typeface="微软雅黑" panose="020B0503020204020204" charset="-122"/>
              </a:rPr>
              <a:t>的防</a:t>
            </a:r>
            <a:r>
              <a:rPr sz="2000" spc="-15" dirty="0">
                <a:latin typeface="微软雅黑" panose="020B0503020204020204" charset="-122"/>
                <a:ea typeface="微软雅黑" panose="020B0503020204020204" charset="-122"/>
                <a:cs typeface="微软雅黑" panose="020B0503020204020204" charset="-122"/>
              </a:rPr>
              <a:t>护</a:t>
            </a:r>
            <a:r>
              <a:rPr sz="2000" dirty="0">
                <a:latin typeface="微软雅黑" panose="020B0503020204020204" charset="-122"/>
                <a:ea typeface="微软雅黑" panose="020B0503020204020204" charset="-122"/>
                <a:cs typeface="微软雅黑" panose="020B0503020204020204" charset="-122"/>
              </a:rPr>
              <a:t>措施</a:t>
            </a:r>
            <a:r>
              <a:rPr sz="2000" spc="-15" dirty="0">
                <a:latin typeface="微软雅黑" panose="020B0503020204020204" charset="-122"/>
                <a:ea typeface="微软雅黑" panose="020B0503020204020204" charset="-122"/>
                <a:cs typeface="微软雅黑" panose="020B0503020204020204" charset="-122"/>
              </a:rPr>
              <a:t>（</a:t>
            </a:r>
            <a:r>
              <a:rPr sz="2000" dirty="0">
                <a:latin typeface="微软雅黑" panose="020B0503020204020204" charset="-122"/>
                <a:ea typeface="微软雅黑" panose="020B0503020204020204" charset="-122"/>
                <a:cs typeface="微软雅黑" panose="020B0503020204020204" charset="-122"/>
              </a:rPr>
              <a:t>硬件）  和管理措施（软件），</a:t>
            </a:r>
            <a:r>
              <a:rPr sz="2000" spc="-10" dirty="0">
                <a:latin typeface="微软雅黑" panose="020B0503020204020204" charset="-122"/>
                <a:ea typeface="微软雅黑" panose="020B0503020204020204" charset="-122"/>
                <a:cs typeface="微软雅黑" panose="020B0503020204020204" charset="-122"/>
              </a:rPr>
              <a:t>达</a:t>
            </a:r>
            <a:r>
              <a:rPr sz="2000" dirty="0">
                <a:latin typeface="微软雅黑" panose="020B0503020204020204" charset="-122"/>
                <a:ea typeface="微软雅黑" panose="020B0503020204020204" charset="-122"/>
                <a:cs typeface="微软雅黑" panose="020B0503020204020204" charset="-122"/>
              </a:rPr>
              <a:t>到对</a:t>
            </a:r>
            <a:r>
              <a:rPr sz="2000" spc="-10" dirty="0">
                <a:latin typeface="微软雅黑" panose="020B0503020204020204" charset="-122"/>
                <a:ea typeface="微软雅黑" panose="020B0503020204020204" charset="-122"/>
                <a:cs typeface="微软雅黑" panose="020B0503020204020204" charset="-122"/>
              </a:rPr>
              <a:t>人</a:t>
            </a:r>
            <a:r>
              <a:rPr sz="2000" dirty="0">
                <a:latin typeface="微软雅黑" panose="020B0503020204020204" charset="-122"/>
                <a:ea typeface="微软雅黑" panose="020B0503020204020204" charset="-122"/>
                <a:cs typeface="微软雅黑" panose="020B0503020204020204" charset="-122"/>
              </a:rPr>
              <a:t>环境</a:t>
            </a:r>
            <a:r>
              <a:rPr sz="2000" spc="-10" dirty="0">
                <a:latin typeface="微软雅黑" panose="020B0503020204020204" charset="-122"/>
                <a:ea typeface="微软雅黑" panose="020B0503020204020204" charset="-122"/>
                <a:cs typeface="微软雅黑" panose="020B0503020204020204" charset="-122"/>
              </a:rPr>
              <a:t>和</a:t>
            </a:r>
            <a:r>
              <a:rPr sz="2000" dirty="0">
                <a:latin typeface="微软雅黑" panose="020B0503020204020204" charset="-122"/>
                <a:ea typeface="微软雅黑" panose="020B0503020204020204" charset="-122"/>
                <a:cs typeface="微软雅黑" panose="020B0503020204020204" charset="-122"/>
              </a:rPr>
              <a:t>社会</a:t>
            </a:r>
            <a:r>
              <a:rPr sz="2000" spc="-10" dirty="0">
                <a:latin typeface="微软雅黑" panose="020B0503020204020204" charset="-122"/>
                <a:ea typeface="微软雅黑" panose="020B0503020204020204" charset="-122"/>
                <a:cs typeface="微软雅黑" panose="020B0503020204020204" charset="-122"/>
              </a:rPr>
              <a:t>的</a:t>
            </a:r>
            <a:r>
              <a:rPr sz="2000" dirty="0">
                <a:latin typeface="微软雅黑" panose="020B0503020204020204" charset="-122"/>
                <a:ea typeface="微软雅黑" panose="020B0503020204020204" charset="-122"/>
                <a:cs typeface="微软雅黑" panose="020B0503020204020204" charset="-122"/>
              </a:rPr>
              <a:t>安全</a:t>
            </a:r>
            <a:r>
              <a:rPr sz="2000" spc="-10" dirty="0">
                <a:latin typeface="微软雅黑" panose="020B0503020204020204" charset="-122"/>
                <a:ea typeface="微软雅黑" panose="020B0503020204020204" charset="-122"/>
                <a:cs typeface="微软雅黑" panose="020B0503020204020204" charset="-122"/>
              </a:rPr>
              <a:t>防</a:t>
            </a:r>
            <a:r>
              <a:rPr sz="2000" dirty="0">
                <a:latin typeface="微软雅黑" panose="020B0503020204020204" charset="-122"/>
                <a:ea typeface="微软雅黑" panose="020B0503020204020204" charset="-122"/>
                <a:cs typeface="微软雅黑" panose="020B0503020204020204" charset="-122"/>
              </a:rPr>
              <a:t>护目</a:t>
            </a:r>
            <a:r>
              <a:rPr sz="2000" spc="-10" dirty="0">
                <a:latin typeface="微软雅黑" panose="020B0503020204020204" charset="-122"/>
                <a:ea typeface="微软雅黑" panose="020B0503020204020204" charset="-122"/>
                <a:cs typeface="微软雅黑" panose="020B0503020204020204" charset="-122"/>
              </a:rPr>
              <a:t>的</a:t>
            </a:r>
            <a:r>
              <a:rPr sz="2000" spc="5" dirty="0">
                <a:latin typeface="微软雅黑" panose="020B0503020204020204" charset="-122"/>
                <a:ea typeface="微软雅黑" panose="020B0503020204020204" charset="-122"/>
                <a:cs typeface="微软雅黑" panose="020B0503020204020204" charset="-122"/>
              </a:rPr>
              <a:t>。</a:t>
            </a:r>
            <a:endParaRPr sz="2000">
              <a:latin typeface="微软雅黑" panose="020B0503020204020204" charset="-122"/>
              <a:ea typeface="微软雅黑" panose="020B0503020204020204" charset="-122"/>
              <a:cs typeface="微软雅黑" panose="020B0503020204020204" charset="-122"/>
            </a:endParaRPr>
          </a:p>
          <a:p>
            <a:pPr marL="800100" lvl="1" indent="-342900">
              <a:lnSpc>
                <a:spcPct val="100000"/>
              </a:lnSpc>
              <a:spcBef>
                <a:spcPts val="30"/>
              </a:spcBef>
              <a:buFont typeface="Wingdings" panose="05000000000000000000" charset="0"/>
              <a:buChar char="u"/>
            </a:pPr>
            <a:endParaRPr sz="2400">
              <a:latin typeface="微软雅黑" panose="020B0503020204020204" charset="-122"/>
              <a:ea typeface="微软雅黑" panose="020B0503020204020204" charset="-122"/>
              <a:cs typeface="微软雅黑" panose="020B0503020204020204" charset="-122"/>
            </a:endParaRPr>
          </a:p>
          <a:p>
            <a:pPr marL="354965" indent="-342900">
              <a:lnSpc>
                <a:spcPct val="100000"/>
              </a:lnSpc>
              <a:buSzPct val="95000"/>
              <a:buFont typeface="Wingdings" panose="05000000000000000000" charset="0"/>
              <a:buChar char="u"/>
              <a:tabLst>
                <a:tab pos="225425" algn="l"/>
              </a:tabLst>
            </a:pPr>
            <a:r>
              <a:rPr sz="2000" b="1" dirty="0">
                <a:latin typeface="微软雅黑" panose="020B0503020204020204" charset="-122"/>
                <a:ea typeface="微软雅黑" panose="020B0503020204020204" charset="-122"/>
                <a:cs typeface="微软雅黑" panose="020B0503020204020204" charset="-122"/>
              </a:rPr>
              <a:t>生物安全防护三要素</a:t>
            </a:r>
          </a:p>
        </p:txBody>
      </p:sp>
      <p:sp>
        <p:nvSpPr>
          <p:cNvPr id="12" name="object 12"/>
          <p:cNvSpPr txBox="1"/>
          <p:nvPr/>
        </p:nvSpPr>
        <p:spPr>
          <a:xfrm>
            <a:off x="1745107" y="3640285"/>
            <a:ext cx="1243330" cy="1089025"/>
          </a:xfrm>
          <a:prstGeom prst="rect">
            <a:avLst/>
          </a:prstGeom>
        </p:spPr>
        <p:txBody>
          <a:bodyPr vert="horz" wrap="square" lIns="0" tIns="62865" rIns="0" bIns="0" rtlCol="0">
            <a:spAutoFit/>
          </a:bodyPr>
          <a:lstStyle/>
          <a:p>
            <a:pPr marL="212725" indent="-200660">
              <a:lnSpc>
                <a:spcPct val="100000"/>
              </a:lnSpc>
              <a:spcBef>
                <a:spcPts val="495"/>
              </a:spcBef>
              <a:buSzPct val="95000"/>
              <a:buFont typeface="Wingdings" panose="05000000000000000000"/>
              <a:buChar char=""/>
              <a:tabLst>
                <a:tab pos="213360" algn="l"/>
              </a:tabLst>
            </a:pPr>
            <a:r>
              <a:rPr sz="2000" dirty="0">
                <a:latin typeface="微软雅黑" panose="020B0503020204020204" charset="-122"/>
                <a:ea typeface="微软雅黑" panose="020B0503020204020204" charset="-122"/>
                <a:cs typeface="宋体" panose="02010600030101010101" pitchFamily="2" charset="-122"/>
              </a:rPr>
              <a:t>安全设备</a:t>
            </a:r>
            <a:endParaRPr sz="2000">
              <a:latin typeface="微软雅黑" panose="020B0503020204020204" charset="-122"/>
              <a:ea typeface="微软雅黑" panose="020B0503020204020204" charset="-122"/>
              <a:cs typeface="宋体" panose="02010600030101010101" pitchFamily="2" charset="-122"/>
            </a:endParaRPr>
          </a:p>
          <a:p>
            <a:pPr marL="213360" indent="-201295">
              <a:lnSpc>
                <a:spcPct val="100000"/>
              </a:lnSpc>
              <a:spcBef>
                <a:spcPts val="400"/>
              </a:spcBef>
              <a:buSzPct val="95000"/>
              <a:buFont typeface="Wingdings" panose="05000000000000000000"/>
              <a:buChar char=""/>
              <a:tabLst>
                <a:tab pos="213995" algn="l"/>
              </a:tabLst>
            </a:pPr>
            <a:r>
              <a:rPr sz="2000" dirty="0">
                <a:latin typeface="微软雅黑" panose="020B0503020204020204" charset="-122"/>
                <a:ea typeface="微软雅黑" panose="020B0503020204020204" charset="-122"/>
                <a:cs typeface="宋体" panose="02010600030101010101" pitchFamily="2" charset="-122"/>
              </a:rPr>
              <a:t>特殊设计</a:t>
            </a:r>
            <a:endParaRPr sz="2000">
              <a:latin typeface="微软雅黑" panose="020B0503020204020204" charset="-122"/>
              <a:ea typeface="微软雅黑" panose="020B0503020204020204" charset="-122"/>
              <a:cs typeface="宋体" panose="02010600030101010101" pitchFamily="2" charset="-122"/>
            </a:endParaRPr>
          </a:p>
          <a:p>
            <a:pPr marL="212725" indent="-200660">
              <a:lnSpc>
                <a:spcPct val="100000"/>
              </a:lnSpc>
              <a:spcBef>
                <a:spcPts val="405"/>
              </a:spcBef>
              <a:buSzPct val="95000"/>
              <a:buFont typeface="Wingdings" panose="05000000000000000000"/>
              <a:buChar char=""/>
              <a:tabLst>
                <a:tab pos="213360" algn="l"/>
              </a:tabLst>
            </a:pPr>
            <a:r>
              <a:rPr sz="2000" dirty="0">
                <a:latin typeface="微软雅黑" panose="020B0503020204020204" charset="-122"/>
                <a:ea typeface="微软雅黑" panose="020B0503020204020204" charset="-122"/>
                <a:cs typeface="宋体" panose="02010600030101010101" pitchFamily="2" charset="-122"/>
              </a:rPr>
              <a:t>管理措施</a:t>
            </a:r>
          </a:p>
        </p:txBody>
      </p:sp>
      <p:sp>
        <p:nvSpPr>
          <p:cNvPr id="5" name="object 14"/>
          <p:cNvSpPr/>
          <p:nvPr/>
        </p:nvSpPr>
        <p:spPr>
          <a:xfrm>
            <a:off x="3257423" y="3753611"/>
            <a:ext cx="357505" cy="428625"/>
          </a:xfrm>
          <a:custGeom>
            <a:avLst/>
            <a:gdLst/>
            <a:ahLst/>
            <a:cxnLst/>
            <a:rect l="l" t="t" r="r" b="b"/>
            <a:pathLst>
              <a:path w="357504" h="428625">
                <a:moveTo>
                  <a:pt x="0" y="0"/>
                </a:moveTo>
                <a:lnTo>
                  <a:pt x="69476" y="2341"/>
                </a:lnTo>
                <a:lnTo>
                  <a:pt x="126237" y="8731"/>
                </a:lnTo>
                <a:lnTo>
                  <a:pt x="164520" y="18216"/>
                </a:lnTo>
                <a:lnTo>
                  <a:pt x="178562" y="29844"/>
                </a:lnTo>
                <a:lnTo>
                  <a:pt x="178562" y="184531"/>
                </a:lnTo>
                <a:lnTo>
                  <a:pt x="192585" y="196159"/>
                </a:lnTo>
                <a:lnTo>
                  <a:pt x="230838" y="205644"/>
                </a:lnTo>
                <a:lnTo>
                  <a:pt x="287593" y="212034"/>
                </a:lnTo>
                <a:lnTo>
                  <a:pt x="357124" y="214375"/>
                </a:lnTo>
                <a:lnTo>
                  <a:pt x="287593" y="216715"/>
                </a:lnTo>
                <a:lnTo>
                  <a:pt x="230838" y="223091"/>
                </a:lnTo>
                <a:lnTo>
                  <a:pt x="192585" y="232538"/>
                </a:lnTo>
                <a:lnTo>
                  <a:pt x="178562" y="244094"/>
                </a:lnTo>
                <a:lnTo>
                  <a:pt x="178562" y="398906"/>
                </a:lnTo>
                <a:lnTo>
                  <a:pt x="164520" y="410462"/>
                </a:lnTo>
                <a:lnTo>
                  <a:pt x="126238" y="419909"/>
                </a:lnTo>
                <a:lnTo>
                  <a:pt x="69476" y="426285"/>
                </a:lnTo>
                <a:lnTo>
                  <a:pt x="0" y="428625"/>
                </a:lnTo>
              </a:path>
            </a:pathLst>
          </a:custGeom>
          <a:ln w="12700">
            <a:solidFill>
              <a:srgbClr val="000000"/>
            </a:solidFill>
          </a:ln>
        </p:spPr>
        <p:txBody>
          <a:bodyPr wrap="square" lIns="0" tIns="0" rIns="0" bIns="0" rtlCol="0"/>
          <a:lstStyle/>
          <a:p>
            <a:endParaRPr sz="2000">
              <a:latin typeface="微软雅黑" panose="020B0503020204020204" charset="-122"/>
              <a:ea typeface="微软雅黑" panose="020B0503020204020204" charset="-122"/>
            </a:endParaRPr>
          </a:p>
        </p:txBody>
      </p:sp>
      <p:sp>
        <p:nvSpPr>
          <p:cNvPr id="6" name="object 15"/>
          <p:cNvSpPr txBox="1"/>
          <p:nvPr/>
        </p:nvSpPr>
        <p:spPr>
          <a:xfrm>
            <a:off x="3745230" y="3820160"/>
            <a:ext cx="1625600" cy="320040"/>
          </a:xfrm>
          <a:prstGeom prst="rect">
            <a:avLst/>
          </a:prstGeom>
        </p:spPr>
        <p:txBody>
          <a:bodyPr vert="horz" wrap="square" lIns="0" tIns="12700" rIns="0" bIns="0" rtlCol="0">
            <a:spAutoFit/>
          </a:bodyPr>
          <a:lstStyle/>
          <a:p>
            <a:pPr marL="12700">
              <a:lnSpc>
                <a:spcPct val="100000"/>
              </a:lnSpc>
              <a:spcBef>
                <a:spcPts val="100"/>
              </a:spcBef>
            </a:pPr>
            <a:r>
              <a:rPr sz="2000" b="1" dirty="0">
                <a:solidFill>
                  <a:srgbClr val="FF0000"/>
                </a:solidFill>
                <a:latin typeface="微软雅黑" panose="020B0503020204020204" charset="-122"/>
                <a:ea typeface="微软雅黑" panose="020B0503020204020204" charset="-122"/>
                <a:cs typeface="宋体" panose="02010600030101010101" pitchFamily="2" charset="-122"/>
              </a:rPr>
              <a:t>硬件设施</a:t>
            </a:r>
          </a:p>
        </p:txBody>
      </p:sp>
      <p:sp>
        <p:nvSpPr>
          <p:cNvPr id="8" name="object 17"/>
          <p:cNvSpPr/>
          <p:nvPr/>
        </p:nvSpPr>
        <p:spPr>
          <a:xfrm>
            <a:off x="3221863" y="4422901"/>
            <a:ext cx="428625" cy="214629"/>
          </a:xfrm>
          <a:custGeom>
            <a:avLst/>
            <a:gdLst/>
            <a:ahLst/>
            <a:cxnLst/>
            <a:rect l="l" t="t" r="r" b="b"/>
            <a:pathLst>
              <a:path w="428625" h="214629">
                <a:moveTo>
                  <a:pt x="0" y="53593"/>
                </a:moveTo>
                <a:lnTo>
                  <a:pt x="321437" y="53593"/>
                </a:lnTo>
                <a:lnTo>
                  <a:pt x="321437" y="0"/>
                </a:lnTo>
                <a:lnTo>
                  <a:pt x="428625" y="107187"/>
                </a:lnTo>
                <a:lnTo>
                  <a:pt x="321437" y="214375"/>
                </a:lnTo>
                <a:lnTo>
                  <a:pt x="321437" y="160781"/>
                </a:lnTo>
                <a:lnTo>
                  <a:pt x="0" y="160781"/>
                </a:lnTo>
                <a:lnTo>
                  <a:pt x="0" y="53593"/>
                </a:lnTo>
                <a:close/>
              </a:path>
            </a:pathLst>
          </a:custGeom>
          <a:ln w="12700">
            <a:solidFill>
              <a:srgbClr val="000000"/>
            </a:solidFill>
          </a:ln>
        </p:spPr>
        <p:txBody>
          <a:bodyPr wrap="square" lIns="0" tIns="0" rIns="0" bIns="0" rtlCol="0"/>
          <a:lstStyle/>
          <a:p>
            <a:endParaRPr sz="2000">
              <a:latin typeface="微软雅黑" panose="020B0503020204020204" charset="-122"/>
              <a:ea typeface="微软雅黑" panose="020B0503020204020204" charset="-122"/>
            </a:endParaRPr>
          </a:p>
        </p:txBody>
      </p:sp>
      <p:sp>
        <p:nvSpPr>
          <p:cNvPr id="9" name="object 18"/>
          <p:cNvSpPr txBox="1"/>
          <p:nvPr/>
        </p:nvSpPr>
        <p:spPr>
          <a:xfrm>
            <a:off x="3745865" y="4346575"/>
            <a:ext cx="1624965" cy="320040"/>
          </a:xfrm>
          <a:prstGeom prst="rect">
            <a:avLst/>
          </a:prstGeom>
        </p:spPr>
        <p:txBody>
          <a:bodyPr vert="horz" wrap="square" lIns="0" tIns="12700" rIns="0" bIns="0" rtlCol="0">
            <a:spAutoFit/>
          </a:bodyPr>
          <a:lstStyle/>
          <a:p>
            <a:pPr marL="12700">
              <a:lnSpc>
                <a:spcPct val="100000"/>
              </a:lnSpc>
              <a:spcBef>
                <a:spcPts val="100"/>
              </a:spcBef>
            </a:pPr>
            <a:r>
              <a:rPr sz="2000" b="1" dirty="0">
                <a:solidFill>
                  <a:srgbClr val="FF0000"/>
                </a:solidFill>
                <a:latin typeface="微软雅黑" panose="020B0503020204020204" charset="-122"/>
                <a:ea typeface="微软雅黑" panose="020B0503020204020204" charset="-122"/>
                <a:cs typeface="宋体" panose="02010600030101010101" pitchFamily="2" charset="-122"/>
              </a:rPr>
              <a:t>软件设施</a:t>
            </a:r>
          </a:p>
        </p:txBody>
      </p:sp>
      <p:sp>
        <p:nvSpPr>
          <p:cNvPr id="10" name="object 19"/>
          <p:cNvSpPr/>
          <p:nvPr/>
        </p:nvSpPr>
        <p:spPr>
          <a:xfrm>
            <a:off x="6248400" y="2898775"/>
            <a:ext cx="4458970" cy="2943860"/>
          </a:xfrm>
          <a:prstGeom prst="rect">
            <a:avLst/>
          </a:prstGeom>
          <a:blipFill>
            <a:blip r:embed="rId8"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p:cNvSpPr txBox="1"/>
          <p:nvPr/>
        </p:nvSpPr>
        <p:spPr>
          <a:xfrm>
            <a:off x="990390" y="331504"/>
            <a:ext cx="3697605" cy="460375"/>
          </a:xfrm>
          <a:prstGeom prst="rect">
            <a:avLst/>
          </a:prstGeom>
          <a:noFill/>
        </p:spPr>
        <p:txBody>
          <a:bodyPr wrap="none" rtlCol="0">
            <a:spAutoFit/>
          </a:bodyPr>
          <a:lstStyle/>
          <a:p>
            <a:pPr marL="161925" algn="l">
              <a:lnSpc>
                <a:spcPct val="100000"/>
              </a:lnSpc>
              <a:spcBef>
                <a:spcPts val="100"/>
              </a:spcBef>
            </a:pPr>
            <a:r>
              <a:rPr lang="zh-CN" sz="2400" b="1" dirty="0">
                <a:latin typeface="微软雅黑" panose="020B0503020204020204" charset="-122"/>
                <a:ea typeface="微软雅黑" panose="020B0503020204020204" charset="-122"/>
                <a:cs typeface="宋体" panose="02010600030101010101" pitchFamily="2" charset="-122"/>
                <a:sym typeface="+mn-ea"/>
              </a:rPr>
              <a:t>三、</a:t>
            </a:r>
            <a:r>
              <a:rPr sz="2400" b="1" dirty="0">
                <a:latin typeface="微软雅黑" panose="020B0503020204020204" charset="-122"/>
                <a:ea typeface="微软雅黑" panose="020B0503020204020204" charset="-122"/>
                <a:cs typeface="宋体" panose="02010600030101010101" pitchFamily="2" charset="-122"/>
                <a:sym typeface="+mn-ea"/>
              </a:rPr>
              <a:t>实验室生物安全管理</a:t>
            </a:r>
            <a:endParaRPr lang="zh-CN" sz="2400" b="1" dirty="0">
              <a:latin typeface="微软雅黑" panose="020B0503020204020204" charset="-122"/>
              <a:ea typeface="微软雅黑" panose="020B0503020204020204" charset="-122"/>
              <a:cs typeface="宋体" panose="02010600030101010101" pitchFamily="2" charset="-122"/>
              <a:sym typeface="+mn-ea"/>
            </a:endParaRPr>
          </a:p>
        </p:txBody>
      </p:sp>
      <p:grpSp>
        <p:nvGrpSpPr>
          <p:cNvPr id="15" name="组合 14"/>
          <p:cNvGrpSpPr/>
          <p:nvPr/>
        </p:nvGrpSpPr>
        <p:grpSpPr>
          <a:xfrm>
            <a:off x="3173" y="334988"/>
            <a:ext cx="1012721" cy="587625"/>
            <a:chOff x="0" y="419087"/>
            <a:chExt cx="816284" cy="473644"/>
          </a:xfrm>
        </p:grpSpPr>
        <p:grpSp>
          <p:nvGrpSpPr>
            <p:cNvPr id="16" name="组合 15"/>
            <p:cNvGrpSpPr/>
            <p:nvPr/>
          </p:nvGrpSpPr>
          <p:grpSpPr>
            <a:xfrm>
              <a:off x="0" y="419087"/>
              <a:ext cx="816284" cy="473644"/>
              <a:chOff x="-63454" y="428612"/>
              <a:chExt cx="816284" cy="473644"/>
            </a:xfrm>
          </p:grpSpPr>
          <p:grpSp>
            <p:nvGrpSpPr>
              <p:cNvPr id="19" name="组合 18"/>
              <p:cNvGrpSpPr/>
              <p:nvPr/>
            </p:nvGrpSpPr>
            <p:grpSpPr>
              <a:xfrm>
                <a:off x="114300" y="428612"/>
                <a:ext cx="638530" cy="473644"/>
                <a:chOff x="1" y="1932152"/>
                <a:chExt cx="3100612" cy="3240569"/>
              </a:xfrm>
            </p:grpSpPr>
            <p:pic>
              <p:nvPicPr>
                <p:cNvPr id="21" name="图片 15"/>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rot="2419665" flipH="1">
                  <a:off x="2273733" y="2150323"/>
                  <a:ext cx="826880" cy="3022398"/>
                </a:xfrm>
                <a:prstGeom prst="rect">
                  <a:avLst/>
                </a:prstGeom>
              </p:spPr>
            </p:pic>
            <p:sp>
              <p:nvSpPr>
                <p:cNvPr id="22" name="任意多边形 21"/>
                <p:cNvSpPr/>
                <p:nvPr/>
              </p:nvSpPr>
              <p:spPr bwMode="auto">
                <a:xfrm flipH="1">
                  <a:off x="1" y="1932152"/>
                  <a:ext cx="3070379" cy="2520315"/>
                </a:xfrm>
                <a:custGeom>
                  <a:avLst/>
                  <a:gdLst>
                    <a:gd name="connsiteX0" fmla="*/ 3070379 w 3070379"/>
                    <a:gd name="connsiteY0" fmla="*/ 0 h 2520315"/>
                    <a:gd name="connsiteX1" fmla="*/ 2804837 w 3070379"/>
                    <a:gd name="connsiteY1" fmla="*/ 0 h 2520315"/>
                    <a:gd name="connsiteX2" fmla="*/ 158684 w 3070379"/>
                    <a:gd name="connsiteY2" fmla="*/ 0 h 2520315"/>
                    <a:gd name="connsiteX3" fmla="*/ 22594 w 3070379"/>
                    <a:gd name="connsiteY3" fmla="*/ 237873 h 2520315"/>
                    <a:gd name="connsiteX4" fmla="*/ 1292763 w 3070379"/>
                    <a:gd name="connsiteY4" fmla="*/ 2441024 h 2520315"/>
                    <a:gd name="connsiteX5" fmla="*/ 1434523 w 3070379"/>
                    <a:gd name="connsiteY5" fmla="*/ 2520315 h 2520315"/>
                    <a:gd name="connsiteX6" fmla="*/ 3030119 w 3070379"/>
                    <a:gd name="connsiteY6" fmla="*/ 2520315 h 2520315"/>
                    <a:gd name="connsiteX7" fmla="*/ 3070379 w 3070379"/>
                    <a:gd name="connsiteY7" fmla="*/ 2520315 h 2520315"/>
                    <a:gd name="connsiteX8" fmla="*/ 3070379 w 3070379"/>
                    <a:gd name="connsiteY8" fmla="*/ 0 h 2520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70379" h="2520315">
                      <a:moveTo>
                        <a:pt x="3070379" y="0"/>
                      </a:moveTo>
                      <a:lnTo>
                        <a:pt x="2804837" y="0"/>
                      </a:lnTo>
                      <a:cubicBezTo>
                        <a:pt x="2129523" y="0"/>
                        <a:pt x="1265120" y="0"/>
                        <a:pt x="158684" y="0"/>
                      </a:cubicBezTo>
                      <a:cubicBezTo>
                        <a:pt x="33935" y="0"/>
                        <a:pt x="-39780" y="130264"/>
                        <a:pt x="22594" y="237873"/>
                      </a:cubicBezTo>
                      <a:cubicBezTo>
                        <a:pt x="22594" y="237873"/>
                        <a:pt x="22594" y="237873"/>
                        <a:pt x="1292763" y="2441024"/>
                      </a:cubicBezTo>
                      <a:cubicBezTo>
                        <a:pt x="1321115" y="2491997"/>
                        <a:pt x="1377819" y="2520315"/>
                        <a:pt x="1434523" y="2520315"/>
                      </a:cubicBezTo>
                      <a:cubicBezTo>
                        <a:pt x="1434523" y="2520315"/>
                        <a:pt x="1434523" y="2520315"/>
                        <a:pt x="3030119" y="2520315"/>
                      </a:cubicBezTo>
                      <a:lnTo>
                        <a:pt x="3070379" y="2520315"/>
                      </a:lnTo>
                      <a:lnTo>
                        <a:pt x="3070379" y="0"/>
                      </a:lnTo>
                      <a:close/>
                    </a:path>
                  </a:pathLst>
                </a:custGeom>
                <a:solidFill>
                  <a:srgbClr val="5484BD"/>
                </a:solidFill>
                <a:ln>
                  <a:noFill/>
                </a:ln>
                <a:extLst>
                  <a:ext uri="{91240B29-F687-4F45-9708-019B960494DF}">
                    <a14:hiddenLine xmlns:a14="http://schemas.microsoft.com/office/drawing/2010/main" w="9525">
                      <a:solidFill>
                        <a:srgbClr val="000000"/>
                      </a:solidFill>
                      <a:round/>
                    </a14:hiddenLine>
                  </a:ext>
                </a:extLst>
              </p:spPr>
              <p:txBody>
                <a:bodyPr vert="horz" wrap="square" lIns="91392" tIns="45696" rIns="91392" bIns="45696" numCol="1" anchor="t" anchorCtr="0" compatLnSpc="1">
                  <a:noAutofit/>
                </a:bodyPr>
                <a:lstStyle/>
                <a:p>
                  <a:endParaRPr lang="zh-CN" altLang="en-US">
                    <a:cs typeface="+mn-ea"/>
                    <a:sym typeface="+mn-lt"/>
                  </a:endParaRPr>
                </a:p>
              </p:txBody>
            </p:sp>
          </p:grpSp>
          <p:sp>
            <p:nvSpPr>
              <p:cNvPr id="20" name="矩形 19"/>
              <p:cNvSpPr/>
              <p:nvPr/>
            </p:nvSpPr>
            <p:spPr>
              <a:xfrm>
                <a:off x="-63454" y="428612"/>
                <a:ext cx="409529" cy="368371"/>
              </a:xfrm>
              <a:prstGeom prst="rect">
                <a:avLst/>
              </a:prstGeom>
              <a:solidFill>
                <a:srgbClr val="5484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7" name="矩形 16"/>
            <p:cNvSpPr/>
            <p:nvPr/>
          </p:nvSpPr>
          <p:spPr>
            <a:xfrm>
              <a:off x="104775" y="419087"/>
              <a:ext cx="50800" cy="368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200025" y="419087"/>
              <a:ext cx="50800" cy="368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9701" name="组合 1"/>
          <p:cNvGrpSpPr/>
          <p:nvPr/>
        </p:nvGrpSpPr>
        <p:grpSpPr>
          <a:xfrm>
            <a:off x="8932338" y="121739"/>
            <a:ext cx="2981042" cy="618168"/>
            <a:chOff x="263" y="-120"/>
            <a:chExt cx="9475" cy="2198"/>
          </a:xfrm>
        </p:grpSpPr>
        <p:pic>
          <p:nvPicPr>
            <p:cNvPr id="29702" name="图片 5"/>
            <p:cNvPicPr>
              <a:picLocks noChangeAspect="1"/>
            </p:cNvPicPr>
            <p:nvPr/>
          </p:nvPicPr>
          <p:blipFill>
            <a:blip r:embed="rId4" cstate="print"/>
            <a:stretch>
              <a:fillRect/>
            </a:stretch>
          </p:blipFill>
          <p:spPr>
            <a:xfrm>
              <a:off x="2190" y="-120"/>
              <a:ext cx="7549" cy="2199"/>
            </a:xfrm>
            <a:prstGeom prst="rect">
              <a:avLst/>
            </a:prstGeom>
            <a:noFill/>
            <a:ln w="9525">
              <a:noFill/>
            </a:ln>
          </p:spPr>
        </p:pic>
        <p:pic>
          <p:nvPicPr>
            <p:cNvPr id="29703" name="图片 6" descr="u=1446500768,2742535849&amp;fm=21&amp;gp=0"/>
            <p:cNvPicPr>
              <a:picLocks noChangeAspect="1"/>
            </p:cNvPicPr>
            <p:nvPr/>
          </p:nvPicPr>
          <p:blipFill>
            <a:blip r:embed="rId5" cstate="print">
              <a:clrChange>
                <a:clrFrom>
                  <a:srgbClr val="FFFFFF"/>
                </a:clrFrom>
                <a:clrTo>
                  <a:srgbClr val="FFFFFF">
                    <a:alpha val="0"/>
                  </a:srgbClr>
                </a:clrTo>
              </a:clrChange>
            </a:blip>
            <a:stretch>
              <a:fillRect/>
            </a:stretch>
          </p:blipFill>
          <p:spPr>
            <a:xfrm>
              <a:off x="263" y="212"/>
              <a:ext cx="1758" cy="1439"/>
            </a:xfrm>
            <a:prstGeom prst="rect">
              <a:avLst/>
            </a:prstGeom>
            <a:noFill/>
            <a:ln w="9525">
              <a:noFill/>
            </a:ln>
          </p:spPr>
        </p:pic>
      </p:grpSp>
      <p:sp>
        <p:nvSpPr>
          <p:cNvPr id="3" name="object 9"/>
          <p:cNvSpPr txBox="1"/>
          <p:nvPr/>
        </p:nvSpPr>
        <p:spPr>
          <a:xfrm>
            <a:off x="1008380" y="1042670"/>
            <a:ext cx="5344795" cy="4779010"/>
          </a:xfrm>
          <a:prstGeom prst="rect">
            <a:avLst/>
          </a:prstGeom>
        </p:spPr>
        <p:txBody>
          <a:bodyPr vert="horz" wrap="square" lIns="0" tIns="12700" rIns="0" bIns="0" rtlCol="0">
            <a:spAutoFit/>
          </a:bodyPr>
          <a:lstStyle/>
          <a:p>
            <a:pPr marL="354965" indent="-342900">
              <a:lnSpc>
                <a:spcPct val="150000"/>
              </a:lnSpc>
              <a:spcBef>
                <a:spcPts val="100"/>
              </a:spcBef>
              <a:buSzPct val="95000"/>
              <a:buFont typeface="Wingdings" panose="05000000000000000000" charset="0"/>
              <a:buChar char="u"/>
              <a:tabLst>
                <a:tab pos="225425" algn="l"/>
              </a:tabLst>
            </a:pPr>
            <a:r>
              <a:rPr sz="2100" b="1" dirty="0">
                <a:latin typeface="微软雅黑" panose="020B0503020204020204" charset="-122"/>
                <a:ea typeface="微软雅黑" panose="020B0503020204020204" charset="-122"/>
                <a:cs typeface="微软雅黑" panose="020B0503020204020204" charset="-122"/>
              </a:rPr>
              <a:t>硬件装备</a:t>
            </a:r>
            <a:r>
              <a:rPr sz="2100" b="1" spc="-5" dirty="0">
                <a:latin typeface="微软雅黑" panose="020B0503020204020204" charset="-122"/>
                <a:ea typeface="微软雅黑" panose="020B0503020204020204" charset="-122"/>
                <a:cs typeface="微软雅黑" panose="020B0503020204020204" charset="-122"/>
              </a:rPr>
              <a:t>——</a:t>
            </a:r>
            <a:r>
              <a:rPr sz="2000" b="1" dirty="0">
                <a:solidFill>
                  <a:srgbClr val="FF0000"/>
                </a:solidFill>
                <a:latin typeface="微软雅黑" panose="020B0503020204020204" charset="-122"/>
                <a:ea typeface="微软雅黑" panose="020B0503020204020204" charset="-122"/>
                <a:cs typeface="微软雅黑" panose="020B0503020204020204" charset="-122"/>
              </a:rPr>
              <a:t>实验室布局与安全装备</a:t>
            </a:r>
          </a:p>
          <a:p>
            <a:pPr marL="354965" indent="-342900">
              <a:lnSpc>
                <a:spcPct val="150000"/>
              </a:lnSpc>
              <a:spcBef>
                <a:spcPts val="100"/>
              </a:spcBef>
              <a:buSzPct val="95000"/>
              <a:buFont typeface="Wingdings" panose="05000000000000000000" charset="0"/>
              <a:buChar char="ü"/>
              <a:tabLst>
                <a:tab pos="225425" algn="l"/>
              </a:tabLst>
            </a:pPr>
            <a:r>
              <a:rPr sz="2000" dirty="0">
                <a:latin typeface="微软雅黑" panose="020B0503020204020204" charset="-122"/>
                <a:ea typeface="微软雅黑" panose="020B0503020204020204" charset="-122"/>
                <a:cs typeface="微软雅黑" panose="020B0503020204020204" charset="-122"/>
              </a:rPr>
              <a:t>实验室建筑布局设施（</a:t>
            </a:r>
            <a:r>
              <a:rPr sz="2000" spc="-15" dirty="0">
                <a:latin typeface="微软雅黑" panose="020B0503020204020204" charset="-122"/>
                <a:ea typeface="微软雅黑" panose="020B0503020204020204" charset="-122"/>
                <a:cs typeface="微软雅黑" panose="020B0503020204020204" charset="-122"/>
              </a:rPr>
              <a:t>符</a:t>
            </a:r>
            <a:r>
              <a:rPr sz="2000" dirty="0">
                <a:latin typeface="微软雅黑" panose="020B0503020204020204" charset="-122"/>
                <a:ea typeface="微软雅黑" panose="020B0503020204020204" charset="-122"/>
                <a:cs typeface="微软雅黑" panose="020B0503020204020204" charset="-122"/>
              </a:rPr>
              <a:t>合国</a:t>
            </a:r>
            <a:r>
              <a:rPr sz="2000" spc="-15" dirty="0">
                <a:latin typeface="微软雅黑" panose="020B0503020204020204" charset="-122"/>
                <a:ea typeface="微软雅黑" panose="020B0503020204020204" charset="-122"/>
                <a:cs typeface="微软雅黑" panose="020B0503020204020204" charset="-122"/>
              </a:rPr>
              <a:t>家</a:t>
            </a:r>
            <a:r>
              <a:rPr sz="2000" dirty="0">
                <a:latin typeface="微软雅黑" panose="020B0503020204020204" charset="-122"/>
                <a:ea typeface="微软雅黑" panose="020B0503020204020204" charset="-122"/>
                <a:cs typeface="微软雅黑" panose="020B0503020204020204" charset="-122"/>
              </a:rPr>
              <a:t>微生物 实验室建筑要求及验收</a:t>
            </a:r>
            <a:r>
              <a:rPr sz="2000" spc="-15" dirty="0">
                <a:latin typeface="微软雅黑" panose="020B0503020204020204" charset="-122"/>
                <a:ea typeface="微软雅黑" panose="020B0503020204020204" charset="-122"/>
                <a:cs typeface="微软雅黑" panose="020B0503020204020204" charset="-122"/>
              </a:rPr>
              <a:t>标</a:t>
            </a:r>
            <a:r>
              <a:rPr sz="2000" dirty="0">
                <a:latin typeface="微软雅黑" panose="020B0503020204020204" charset="-122"/>
                <a:ea typeface="微软雅黑" panose="020B0503020204020204" charset="-122"/>
                <a:cs typeface="微软雅黑" panose="020B0503020204020204" charset="-122"/>
              </a:rPr>
              <a:t>准）</a:t>
            </a:r>
          </a:p>
          <a:p>
            <a:pPr marL="354965" indent="-342900">
              <a:lnSpc>
                <a:spcPct val="150000"/>
              </a:lnSpc>
              <a:spcBef>
                <a:spcPts val="100"/>
              </a:spcBef>
              <a:buSzPct val="95000"/>
              <a:buFont typeface="Wingdings" panose="05000000000000000000" charset="0"/>
              <a:buChar char="ü"/>
              <a:tabLst>
                <a:tab pos="225425" algn="l"/>
              </a:tabLst>
            </a:pPr>
            <a:r>
              <a:rPr sz="2000" dirty="0">
                <a:latin typeface="微软雅黑" panose="020B0503020204020204" charset="-122"/>
                <a:ea typeface="微软雅黑" panose="020B0503020204020204" charset="-122"/>
                <a:cs typeface="微软雅黑" panose="020B0503020204020204" charset="-122"/>
              </a:rPr>
              <a:t>设施设备</a:t>
            </a:r>
            <a:endParaRPr sz="2000">
              <a:latin typeface="微软雅黑" panose="020B0503020204020204" charset="-122"/>
              <a:ea typeface="微软雅黑" panose="020B0503020204020204" charset="-122"/>
              <a:cs typeface="微软雅黑" panose="020B0503020204020204" charset="-122"/>
            </a:endParaRPr>
          </a:p>
          <a:p>
            <a:pPr marL="631825" indent="-262890">
              <a:lnSpc>
                <a:spcPct val="100000"/>
              </a:lnSpc>
              <a:spcBef>
                <a:spcPts val="395"/>
              </a:spcBef>
              <a:buFont typeface="Wingdings" panose="05000000000000000000"/>
              <a:buChar char=""/>
              <a:tabLst>
                <a:tab pos="632460" algn="l"/>
              </a:tabLst>
            </a:pPr>
            <a:r>
              <a:rPr sz="2000" dirty="0">
                <a:latin typeface="微软雅黑" panose="020B0503020204020204" charset="-122"/>
                <a:ea typeface="微软雅黑" panose="020B0503020204020204" charset="-122"/>
                <a:cs typeface="微软雅黑" panose="020B0503020204020204" charset="-122"/>
              </a:rPr>
              <a:t>生物安全柜</a:t>
            </a:r>
            <a:endParaRPr sz="2000">
              <a:latin typeface="微软雅黑" panose="020B0503020204020204" charset="-122"/>
              <a:ea typeface="微软雅黑" panose="020B0503020204020204" charset="-122"/>
              <a:cs typeface="微软雅黑" panose="020B0503020204020204" charset="-122"/>
            </a:endParaRPr>
          </a:p>
          <a:p>
            <a:pPr marL="631825" indent="-262890">
              <a:lnSpc>
                <a:spcPct val="100000"/>
              </a:lnSpc>
              <a:spcBef>
                <a:spcPts val="395"/>
              </a:spcBef>
              <a:buFont typeface="Wingdings" panose="05000000000000000000"/>
              <a:buChar char=""/>
              <a:tabLst>
                <a:tab pos="632460" algn="l"/>
              </a:tabLst>
            </a:pPr>
            <a:r>
              <a:rPr sz="2000" dirty="0">
                <a:latin typeface="微软雅黑" panose="020B0503020204020204" charset="-122"/>
                <a:ea typeface="微软雅黑" panose="020B0503020204020204" charset="-122"/>
                <a:cs typeface="微软雅黑" panose="020B0503020204020204" charset="-122"/>
              </a:rPr>
              <a:t>高压灭菌器</a:t>
            </a:r>
            <a:endParaRPr sz="2000">
              <a:latin typeface="微软雅黑" panose="020B0503020204020204" charset="-122"/>
              <a:ea typeface="微软雅黑" panose="020B0503020204020204" charset="-122"/>
              <a:cs typeface="微软雅黑" panose="020B0503020204020204" charset="-122"/>
            </a:endParaRPr>
          </a:p>
          <a:p>
            <a:pPr marL="631825" indent="-262890">
              <a:lnSpc>
                <a:spcPct val="100000"/>
              </a:lnSpc>
              <a:spcBef>
                <a:spcPts val="410"/>
              </a:spcBef>
              <a:buFont typeface="Wingdings" panose="05000000000000000000"/>
              <a:buChar char=""/>
              <a:tabLst>
                <a:tab pos="632460" algn="l"/>
              </a:tabLst>
            </a:pPr>
            <a:r>
              <a:rPr sz="2000" dirty="0">
                <a:latin typeface="微软雅黑" panose="020B0503020204020204" charset="-122"/>
                <a:ea typeface="微软雅黑" panose="020B0503020204020204" charset="-122"/>
                <a:cs typeface="微软雅黑" panose="020B0503020204020204" charset="-122"/>
              </a:rPr>
              <a:t>超净台</a:t>
            </a:r>
            <a:endParaRPr sz="2000">
              <a:latin typeface="微软雅黑" panose="020B0503020204020204" charset="-122"/>
              <a:ea typeface="微软雅黑" panose="020B0503020204020204" charset="-122"/>
              <a:cs typeface="微软雅黑" panose="020B0503020204020204" charset="-122"/>
            </a:endParaRPr>
          </a:p>
          <a:p>
            <a:pPr marL="631825" indent="-262890">
              <a:lnSpc>
                <a:spcPct val="100000"/>
              </a:lnSpc>
              <a:spcBef>
                <a:spcPts val="395"/>
              </a:spcBef>
              <a:buFont typeface="Wingdings" panose="05000000000000000000"/>
              <a:buChar char=""/>
              <a:tabLst>
                <a:tab pos="632460" algn="l"/>
              </a:tabLst>
            </a:pPr>
            <a:r>
              <a:rPr sz="2000" dirty="0">
                <a:latin typeface="微软雅黑" panose="020B0503020204020204" charset="-122"/>
                <a:ea typeface="微软雅黑" panose="020B0503020204020204" charset="-122"/>
                <a:cs typeface="微软雅黑" panose="020B0503020204020204" charset="-122"/>
              </a:rPr>
              <a:t>移动紫外灯推车</a:t>
            </a:r>
            <a:endParaRPr sz="2000">
              <a:latin typeface="微软雅黑" panose="020B0503020204020204" charset="-122"/>
              <a:ea typeface="微软雅黑" panose="020B0503020204020204" charset="-122"/>
              <a:cs typeface="微软雅黑" panose="020B0503020204020204" charset="-122"/>
            </a:endParaRPr>
          </a:p>
          <a:p>
            <a:pPr marL="631825" indent="-262890">
              <a:lnSpc>
                <a:spcPct val="100000"/>
              </a:lnSpc>
              <a:spcBef>
                <a:spcPts val="395"/>
              </a:spcBef>
              <a:buFont typeface="Wingdings" panose="05000000000000000000"/>
              <a:buChar char=""/>
              <a:tabLst>
                <a:tab pos="632460" algn="l"/>
              </a:tabLst>
            </a:pPr>
            <a:r>
              <a:rPr sz="2000" dirty="0">
                <a:latin typeface="微软雅黑" panose="020B0503020204020204" charset="-122"/>
                <a:ea typeface="微软雅黑" panose="020B0503020204020204" charset="-122"/>
                <a:cs typeface="微软雅黑" panose="020B0503020204020204" charset="-122"/>
              </a:rPr>
              <a:t>洗眼装置</a:t>
            </a:r>
            <a:endParaRPr sz="2000">
              <a:latin typeface="微软雅黑" panose="020B0503020204020204" charset="-122"/>
              <a:ea typeface="微软雅黑" panose="020B0503020204020204" charset="-122"/>
              <a:cs typeface="微软雅黑" panose="020B0503020204020204" charset="-122"/>
            </a:endParaRPr>
          </a:p>
          <a:p>
            <a:pPr marL="631825" indent="-262890">
              <a:lnSpc>
                <a:spcPct val="100000"/>
              </a:lnSpc>
              <a:spcBef>
                <a:spcPts val="410"/>
              </a:spcBef>
              <a:buFont typeface="Wingdings" panose="05000000000000000000"/>
              <a:buChar char=""/>
              <a:tabLst>
                <a:tab pos="632460" algn="l"/>
              </a:tabLst>
            </a:pPr>
            <a:r>
              <a:rPr sz="2000" dirty="0">
                <a:latin typeface="微软雅黑" panose="020B0503020204020204" charset="-122"/>
                <a:ea typeface="微软雅黑" panose="020B0503020204020204" charset="-122"/>
                <a:cs typeface="微软雅黑" panose="020B0503020204020204" charset="-122"/>
              </a:rPr>
              <a:t>紧急冲淋装备</a:t>
            </a:r>
            <a:endParaRPr sz="2000">
              <a:latin typeface="微软雅黑" panose="020B0503020204020204" charset="-122"/>
              <a:ea typeface="微软雅黑" panose="020B0503020204020204" charset="-122"/>
              <a:cs typeface="微软雅黑" panose="020B0503020204020204" charset="-122"/>
            </a:endParaRPr>
          </a:p>
          <a:p>
            <a:pPr marL="631825" indent="-262890">
              <a:lnSpc>
                <a:spcPct val="100000"/>
              </a:lnSpc>
              <a:spcBef>
                <a:spcPts val="395"/>
              </a:spcBef>
              <a:buFont typeface="Wingdings" panose="05000000000000000000"/>
              <a:buChar char=""/>
              <a:tabLst>
                <a:tab pos="632460" algn="l"/>
              </a:tabLst>
            </a:pPr>
            <a:r>
              <a:rPr sz="2000" dirty="0">
                <a:latin typeface="微软雅黑" panose="020B0503020204020204" charset="-122"/>
                <a:ea typeface="微软雅黑" panose="020B0503020204020204" charset="-122"/>
                <a:cs typeface="微软雅黑" panose="020B0503020204020204" charset="-122"/>
              </a:rPr>
              <a:t>个人防护装备</a:t>
            </a:r>
            <a:endParaRPr sz="2000">
              <a:latin typeface="微软雅黑" panose="020B0503020204020204" charset="-122"/>
              <a:ea typeface="微软雅黑" panose="020B0503020204020204" charset="-122"/>
              <a:cs typeface="微软雅黑" panose="020B0503020204020204" charset="-122"/>
            </a:endParaRPr>
          </a:p>
          <a:p>
            <a:pPr marL="631825" indent="-262890">
              <a:lnSpc>
                <a:spcPct val="100000"/>
              </a:lnSpc>
              <a:spcBef>
                <a:spcPts val="395"/>
              </a:spcBef>
              <a:buFont typeface="Wingdings" panose="05000000000000000000"/>
              <a:buChar char=""/>
              <a:tabLst>
                <a:tab pos="632460" algn="l"/>
              </a:tabLst>
            </a:pPr>
            <a:r>
              <a:rPr sz="2000" dirty="0">
                <a:latin typeface="微软雅黑" panose="020B0503020204020204" charset="-122"/>
                <a:ea typeface="微软雅黑" panose="020B0503020204020204" charset="-122"/>
                <a:cs typeface="微软雅黑" panose="020B0503020204020204" charset="-122"/>
              </a:rPr>
              <a:t>噪音监测、防护装备</a:t>
            </a:r>
            <a:endParaRPr sz="2000">
              <a:latin typeface="微软雅黑" panose="020B0503020204020204" charset="-122"/>
              <a:ea typeface="微软雅黑" panose="020B0503020204020204" charset="-122"/>
              <a:cs typeface="微软雅黑" panose="020B0503020204020204" charset="-122"/>
            </a:endParaRPr>
          </a:p>
        </p:txBody>
      </p:sp>
      <p:sp>
        <p:nvSpPr>
          <p:cNvPr id="7" name="object 10"/>
          <p:cNvSpPr/>
          <p:nvPr/>
        </p:nvSpPr>
        <p:spPr>
          <a:xfrm>
            <a:off x="6629400" y="791845"/>
            <a:ext cx="4805045" cy="5234940"/>
          </a:xfrm>
          <a:prstGeom prst="rect">
            <a:avLst/>
          </a:prstGeom>
          <a:blipFill>
            <a:blip r:embed="rId6" cstate="print"/>
            <a:stretch>
              <a:fillRect/>
            </a:stretch>
          </a:blipFill>
          <a:effectLst>
            <a:outerShdw blurRad="63500" sx="102000" sy="102000" algn="ctr" rotWithShape="0">
              <a:prstClr val="black">
                <a:alpha val="40000"/>
              </a:prstClr>
            </a:outerShdw>
          </a:effectLst>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格 5"/>
          <p:cNvGraphicFramePr>
            <a:graphicFrameLocks noGrp="1"/>
          </p:cNvGraphicFramePr>
          <p:nvPr>
            <p:custDataLst>
              <p:tags r:id="rId1"/>
            </p:custDataLst>
          </p:nvPr>
        </p:nvGraphicFramePr>
        <p:xfrm>
          <a:off x="609600" y="3263900"/>
          <a:ext cx="11380470" cy="3487420"/>
        </p:xfrm>
        <a:graphic>
          <a:graphicData uri="http://schemas.openxmlformats.org/drawingml/2006/table">
            <a:tbl>
              <a:tblPr>
                <a:tableStyleId>{92035E39-A97B-4AD6-A3AF-86644779A598}</a:tableStyleId>
              </a:tblPr>
              <a:tblGrid>
                <a:gridCol w="1854835"/>
                <a:gridCol w="1180465"/>
                <a:gridCol w="8345170"/>
              </a:tblGrid>
              <a:tr h="645160">
                <a:tc>
                  <a:txBody>
                    <a:bodyPr/>
                    <a:lstStyle/>
                    <a:p>
                      <a:pPr indent="0" algn="ctr">
                        <a:lnSpc>
                          <a:spcPct val="120000"/>
                        </a:lnSpc>
                        <a:spcBef>
                          <a:spcPts val="0"/>
                        </a:spcBef>
                        <a:spcAft>
                          <a:spcPts val="0"/>
                        </a:spcAft>
                      </a:pPr>
                      <a:r>
                        <a:rPr lang="zh-TW" sz="1700" spc="130" dirty="0">
                          <a:latin typeface="微软雅黑" panose="020B0503020204020204" charset="-122"/>
                          <a:ea typeface="微软雅黑" panose="020B0503020204020204" charset="-122"/>
                        </a:rPr>
                        <a:t>一级实验室</a:t>
                      </a:r>
                    </a:p>
                  </a:txBody>
                  <a:tcPr marL="177800" marR="177800" marT="107950" marB="107950" anchor="ctr"/>
                </a:tc>
                <a:tc>
                  <a:txBody>
                    <a:bodyPr/>
                    <a:lstStyle/>
                    <a:p>
                      <a:pPr indent="0" algn="ctr">
                        <a:lnSpc>
                          <a:spcPct val="120000"/>
                        </a:lnSpc>
                        <a:spcBef>
                          <a:spcPts val="0"/>
                        </a:spcBef>
                        <a:spcAft>
                          <a:spcPts val="0"/>
                        </a:spcAft>
                      </a:pPr>
                      <a:r>
                        <a:rPr lang="en-US" sz="1700" spc="130">
                          <a:latin typeface="微软雅黑" panose="020B0503020204020204" charset="-122"/>
                          <a:ea typeface="微软雅黑" panose="020B0503020204020204" charset="-122"/>
                        </a:rPr>
                        <a:t>BSL-1</a:t>
                      </a:r>
                    </a:p>
                  </a:txBody>
                  <a:tcPr marL="177800" marR="177800" marT="107950" marB="107950" anchor="ctr"/>
                </a:tc>
                <a:tc>
                  <a:txBody>
                    <a:bodyPr/>
                    <a:lstStyle/>
                    <a:p>
                      <a:pPr indent="0" algn="ctr">
                        <a:lnSpc>
                          <a:spcPct val="120000"/>
                        </a:lnSpc>
                        <a:spcBef>
                          <a:spcPts val="0"/>
                        </a:spcBef>
                        <a:spcAft>
                          <a:spcPts val="0"/>
                        </a:spcAft>
                      </a:pPr>
                      <a:r>
                        <a:rPr sz="1500" spc="120" dirty="0" err="1">
                          <a:latin typeface="微软雅黑" panose="020B0503020204020204" charset="-122"/>
                          <a:ea typeface="微软雅黑" panose="020B0503020204020204" charset="-122"/>
                          <a:cs typeface="微软雅黑" panose="020B0503020204020204" charset="-122"/>
                        </a:rPr>
                        <a:t>适用于操作在通常情况下不会引起人类或者动物疾病的微生物</a:t>
                      </a:r>
                      <a:r>
                        <a:rPr sz="1500" spc="120" dirty="0">
                          <a:latin typeface="微软雅黑" panose="020B0503020204020204" charset="-122"/>
                          <a:ea typeface="微软雅黑" panose="020B0503020204020204" charset="-122"/>
                          <a:cs typeface="微软雅黑" panose="020B0503020204020204" charset="-122"/>
                        </a:rPr>
                        <a:t>。</a:t>
                      </a:r>
                    </a:p>
                  </a:txBody>
                  <a:tcPr marL="177800" marR="177800" marT="107950" marB="107950" anchor="ctr"/>
                </a:tc>
              </a:tr>
              <a:tr h="1052195">
                <a:tc>
                  <a:txBody>
                    <a:bodyPr/>
                    <a:lstStyle/>
                    <a:p>
                      <a:pPr indent="0" algn="l">
                        <a:lnSpc>
                          <a:spcPct val="120000"/>
                        </a:lnSpc>
                        <a:spcBef>
                          <a:spcPts val="0"/>
                        </a:spcBef>
                        <a:spcAft>
                          <a:spcPts val="0"/>
                        </a:spcAft>
                      </a:pPr>
                      <a:r>
                        <a:rPr lang="zh-TW" sz="1500" spc="120">
                          <a:latin typeface="微软雅黑" panose="020B0503020204020204" charset="-122"/>
                          <a:ea typeface="微软雅黑" panose="020B0503020204020204" charset="-122"/>
                          <a:cs typeface="微软雅黑" panose="020B0503020204020204" charset="-122"/>
                        </a:rPr>
                        <a:t>二级实验室（根据是否具备机械 通风系统分为普通型和加强型。）</a:t>
                      </a:r>
                    </a:p>
                  </a:txBody>
                  <a:tcPr marL="177800" marR="177800" marT="107950" marB="107950" anchor="ctr"/>
                </a:tc>
                <a:tc>
                  <a:txBody>
                    <a:bodyPr/>
                    <a:lstStyle/>
                    <a:p>
                      <a:pPr indent="0" algn="ctr">
                        <a:lnSpc>
                          <a:spcPct val="120000"/>
                        </a:lnSpc>
                        <a:spcBef>
                          <a:spcPts val="0"/>
                        </a:spcBef>
                        <a:spcAft>
                          <a:spcPts val="0"/>
                        </a:spcAft>
                      </a:pPr>
                      <a:r>
                        <a:rPr lang="en-US" sz="1500" spc="120">
                          <a:latin typeface="微软雅黑" panose="020B0503020204020204" charset="-122"/>
                          <a:ea typeface="微软雅黑" panose="020B0503020204020204" charset="-122"/>
                        </a:rPr>
                        <a:t>BSL-2</a:t>
                      </a:r>
                    </a:p>
                  </a:txBody>
                  <a:tcPr marL="177800" marR="177800" marT="107950" marB="107950" anchor="ctr"/>
                </a:tc>
                <a:tc>
                  <a:txBody>
                    <a:bodyPr/>
                    <a:lstStyle/>
                    <a:p>
                      <a:pPr indent="0" algn="l">
                        <a:lnSpc>
                          <a:spcPct val="120000"/>
                        </a:lnSpc>
                        <a:spcBef>
                          <a:spcPts val="0"/>
                        </a:spcBef>
                        <a:spcAft>
                          <a:spcPts val="0"/>
                        </a:spcAft>
                      </a:pPr>
                      <a:r>
                        <a:rPr sz="1500" spc="120">
                          <a:latin typeface="微软雅黑" panose="020B0503020204020204" charset="-122"/>
                          <a:ea typeface="微软雅黑" panose="020B0503020204020204" charset="-122"/>
                          <a:cs typeface="微软雅黑" panose="020B0503020204020204" charset="-122"/>
                        </a:rPr>
                        <a:t>适用于操作能够引起人类或者动物疾病，但一般情况下对人、动物或者环境不构成严重危害，传播风险有限，实验室感染后很少引起严重疾病，并且具备有效治疗和预防措施的微生物。</a:t>
                      </a:r>
                    </a:p>
                  </a:txBody>
                  <a:tcPr marL="177800" marR="177800" marT="107950" marB="107950" anchor="ctr"/>
                </a:tc>
              </a:tr>
              <a:tr h="628015">
                <a:tc>
                  <a:txBody>
                    <a:bodyPr/>
                    <a:lstStyle/>
                    <a:p>
                      <a:pPr indent="0" algn="l">
                        <a:lnSpc>
                          <a:spcPct val="120000"/>
                        </a:lnSpc>
                        <a:spcBef>
                          <a:spcPts val="0"/>
                        </a:spcBef>
                        <a:spcAft>
                          <a:spcPts val="0"/>
                        </a:spcAft>
                      </a:pPr>
                      <a:r>
                        <a:rPr lang="zh-TW" sz="1500" spc="120">
                          <a:latin typeface="微软雅黑" panose="020B0503020204020204" charset="-122"/>
                          <a:ea typeface="微软雅黑" panose="020B0503020204020204" charset="-122"/>
                        </a:rPr>
                        <a:t>三级实验室</a:t>
                      </a:r>
                    </a:p>
                  </a:txBody>
                  <a:tcPr marL="177800" marR="177800" marT="107950" marB="107950" anchor="ctr"/>
                </a:tc>
                <a:tc>
                  <a:txBody>
                    <a:bodyPr/>
                    <a:lstStyle/>
                    <a:p>
                      <a:pPr indent="0" algn="ctr">
                        <a:lnSpc>
                          <a:spcPct val="120000"/>
                        </a:lnSpc>
                        <a:spcBef>
                          <a:spcPts val="0"/>
                        </a:spcBef>
                        <a:spcAft>
                          <a:spcPts val="0"/>
                        </a:spcAft>
                      </a:pPr>
                      <a:r>
                        <a:rPr lang="en-US" sz="1500" spc="120">
                          <a:latin typeface="微软雅黑" panose="020B0503020204020204" charset="-122"/>
                          <a:ea typeface="微软雅黑" panose="020B0503020204020204" charset="-122"/>
                        </a:rPr>
                        <a:t>BSL-3</a:t>
                      </a:r>
                    </a:p>
                  </a:txBody>
                  <a:tcPr marL="177800" marR="177800" marT="107950" marB="107950" anchor="ctr"/>
                </a:tc>
                <a:tc>
                  <a:txBody>
                    <a:bodyPr/>
                    <a:lstStyle/>
                    <a:p>
                      <a:pPr indent="0" algn="l">
                        <a:lnSpc>
                          <a:spcPct val="120000"/>
                        </a:lnSpc>
                        <a:spcBef>
                          <a:spcPts val="0"/>
                        </a:spcBef>
                        <a:spcAft>
                          <a:spcPts val="0"/>
                        </a:spcAft>
                      </a:pPr>
                      <a:r>
                        <a:rPr lang="zh-TW" sz="1500" spc="120">
                          <a:latin typeface="微软雅黑" panose="020B0503020204020204" charset="-122"/>
                          <a:ea typeface="微软雅黑" panose="020B0503020204020204" charset="-122"/>
                          <a:cs typeface="微软雅黑" panose="020B0503020204020204" charset="-122"/>
                        </a:rPr>
                        <a:t>适用于操作能够引起人类或者动物严重疾病，比较容易直接或者间接在人与人、动物与人、动物与动物间传播的微生物。</a:t>
                      </a:r>
                    </a:p>
                  </a:txBody>
                  <a:tcPr marL="177800" marR="177800" marT="107950" marB="107950" anchor="ctr"/>
                </a:tc>
              </a:tr>
              <a:tr h="764540">
                <a:tc>
                  <a:txBody>
                    <a:bodyPr/>
                    <a:lstStyle/>
                    <a:p>
                      <a:pPr indent="0" algn="l">
                        <a:lnSpc>
                          <a:spcPct val="120000"/>
                        </a:lnSpc>
                        <a:spcBef>
                          <a:spcPts val="0"/>
                        </a:spcBef>
                        <a:spcAft>
                          <a:spcPts val="0"/>
                        </a:spcAft>
                      </a:pPr>
                      <a:r>
                        <a:rPr lang="zh-TW" sz="1500" spc="120">
                          <a:latin typeface="微软雅黑" panose="020B0503020204020204" charset="-122"/>
                          <a:ea typeface="微软雅黑" panose="020B0503020204020204" charset="-122"/>
                        </a:rPr>
                        <a:t>四级实验室</a:t>
                      </a:r>
                    </a:p>
                  </a:txBody>
                  <a:tcPr marL="177800" marR="177800" marT="107950" marB="107950" anchor="ctr"/>
                </a:tc>
                <a:tc>
                  <a:txBody>
                    <a:bodyPr/>
                    <a:lstStyle/>
                    <a:p>
                      <a:pPr indent="0" algn="ctr">
                        <a:lnSpc>
                          <a:spcPct val="120000"/>
                        </a:lnSpc>
                        <a:spcBef>
                          <a:spcPts val="0"/>
                        </a:spcBef>
                        <a:spcAft>
                          <a:spcPts val="0"/>
                        </a:spcAft>
                      </a:pPr>
                      <a:r>
                        <a:rPr lang="en-US" sz="1500" spc="120">
                          <a:latin typeface="微软雅黑" panose="020B0503020204020204" charset="-122"/>
                          <a:ea typeface="微软雅黑" panose="020B0503020204020204" charset="-122"/>
                        </a:rPr>
                        <a:t>BSL-4</a:t>
                      </a:r>
                    </a:p>
                  </a:txBody>
                  <a:tcPr marL="177800" marR="177800" marT="107950" marB="107950" anchor="ctr"/>
                </a:tc>
                <a:tc>
                  <a:txBody>
                    <a:bodyPr/>
                    <a:lstStyle/>
                    <a:p>
                      <a:pPr indent="0" algn="l">
                        <a:lnSpc>
                          <a:spcPct val="120000"/>
                        </a:lnSpc>
                        <a:spcBef>
                          <a:spcPts val="0"/>
                        </a:spcBef>
                        <a:spcAft>
                          <a:spcPts val="0"/>
                        </a:spcAft>
                      </a:pPr>
                      <a:r>
                        <a:rPr lang="zh-TW" sz="1500" spc="120">
                          <a:latin typeface="微软雅黑" panose="020B0503020204020204" charset="-122"/>
                          <a:ea typeface="微软雅黑" panose="020B0503020204020204" charset="-122"/>
                          <a:cs typeface="微软雅黑" panose="020B0503020204020204" charset="-122"/>
                        </a:rPr>
                        <a:t>适用于操作能够引起人类或者动物非常严重疾病的微生物，以及我国尚未发现或者已经宣布消灭的微生物。</a:t>
                      </a:r>
                    </a:p>
                  </a:txBody>
                  <a:tcPr marL="177800" marR="177800" marT="107950" marB="107950" anchor="ctr"/>
                </a:tc>
              </a:tr>
            </a:tbl>
          </a:graphicData>
        </a:graphic>
      </p:graphicFrame>
      <p:sp>
        <p:nvSpPr>
          <p:cNvPr id="14" name="文本框 13"/>
          <p:cNvSpPr txBox="1"/>
          <p:nvPr/>
        </p:nvSpPr>
        <p:spPr>
          <a:xfrm>
            <a:off x="990390" y="331504"/>
            <a:ext cx="3697605" cy="460375"/>
          </a:xfrm>
          <a:prstGeom prst="rect">
            <a:avLst/>
          </a:prstGeom>
          <a:noFill/>
        </p:spPr>
        <p:txBody>
          <a:bodyPr wrap="none" rtlCol="0">
            <a:spAutoFit/>
          </a:bodyPr>
          <a:lstStyle/>
          <a:p>
            <a:pPr marL="161925" algn="l">
              <a:lnSpc>
                <a:spcPct val="100000"/>
              </a:lnSpc>
              <a:spcBef>
                <a:spcPts val="100"/>
              </a:spcBef>
            </a:pPr>
            <a:r>
              <a:rPr lang="zh-CN" sz="2400" b="1" dirty="0">
                <a:latin typeface="微软雅黑" panose="020B0503020204020204" charset="-122"/>
                <a:ea typeface="微软雅黑" panose="020B0503020204020204" charset="-122"/>
                <a:cs typeface="宋体" panose="02010600030101010101" pitchFamily="2" charset="-122"/>
                <a:sym typeface="+mn-ea"/>
              </a:rPr>
              <a:t>三、</a:t>
            </a:r>
            <a:r>
              <a:rPr sz="2400" b="1" dirty="0">
                <a:latin typeface="微软雅黑" panose="020B0503020204020204" charset="-122"/>
                <a:ea typeface="微软雅黑" panose="020B0503020204020204" charset="-122"/>
                <a:cs typeface="宋体" panose="02010600030101010101" pitchFamily="2" charset="-122"/>
                <a:sym typeface="+mn-ea"/>
              </a:rPr>
              <a:t>实验室生物安全管理</a:t>
            </a:r>
            <a:endParaRPr lang="zh-CN" sz="2400" b="1" dirty="0">
              <a:latin typeface="微软雅黑" panose="020B0503020204020204" charset="-122"/>
              <a:ea typeface="微软雅黑" panose="020B0503020204020204" charset="-122"/>
              <a:cs typeface="宋体" panose="02010600030101010101" pitchFamily="2" charset="-122"/>
              <a:sym typeface="+mn-ea"/>
            </a:endParaRPr>
          </a:p>
        </p:txBody>
      </p:sp>
      <p:grpSp>
        <p:nvGrpSpPr>
          <p:cNvPr id="15" name="组合 14"/>
          <p:cNvGrpSpPr/>
          <p:nvPr/>
        </p:nvGrpSpPr>
        <p:grpSpPr>
          <a:xfrm>
            <a:off x="3173" y="334988"/>
            <a:ext cx="1012721" cy="587625"/>
            <a:chOff x="0" y="419087"/>
            <a:chExt cx="816284" cy="473644"/>
          </a:xfrm>
        </p:grpSpPr>
        <p:grpSp>
          <p:nvGrpSpPr>
            <p:cNvPr id="16" name="组合 15"/>
            <p:cNvGrpSpPr/>
            <p:nvPr/>
          </p:nvGrpSpPr>
          <p:grpSpPr>
            <a:xfrm>
              <a:off x="0" y="419087"/>
              <a:ext cx="816284" cy="473644"/>
              <a:chOff x="-63454" y="428612"/>
              <a:chExt cx="816284" cy="473644"/>
            </a:xfrm>
          </p:grpSpPr>
          <p:grpSp>
            <p:nvGrpSpPr>
              <p:cNvPr id="19" name="组合 18"/>
              <p:cNvGrpSpPr/>
              <p:nvPr/>
            </p:nvGrpSpPr>
            <p:grpSpPr>
              <a:xfrm>
                <a:off x="114300" y="428612"/>
                <a:ext cx="638530" cy="473644"/>
                <a:chOff x="1" y="1932152"/>
                <a:chExt cx="3100612" cy="3240569"/>
              </a:xfrm>
            </p:grpSpPr>
            <p:pic>
              <p:nvPicPr>
                <p:cNvPr id="21" name="图片 15"/>
                <p:cNvPicPr>
                  <a:picLocks noChangeAspect="1"/>
                </p:cNvPicPr>
                <p:nvPr>
                  <p:custDataLst>
                    <p:tags r:id="rId2"/>
                  </p:custDataLst>
                </p:nvPr>
              </p:nvPicPr>
              <p:blipFill>
                <a:blip r:embed="rId4" cstate="print">
                  <a:extLst>
                    <a:ext uri="{28A0092B-C50C-407E-A947-70E740481C1C}">
                      <a14:useLocalDpi xmlns:a14="http://schemas.microsoft.com/office/drawing/2010/main" val="0"/>
                    </a:ext>
                  </a:extLst>
                </a:blip>
                <a:stretch>
                  <a:fillRect/>
                </a:stretch>
              </p:blipFill>
              <p:spPr>
                <a:xfrm rot="2419665" flipH="1">
                  <a:off x="2273733" y="2150323"/>
                  <a:ext cx="826880" cy="3022398"/>
                </a:xfrm>
                <a:prstGeom prst="rect">
                  <a:avLst/>
                </a:prstGeom>
              </p:spPr>
            </p:pic>
            <p:sp>
              <p:nvSpPr>
                <p:cNvPr id="22" name="任意多边形 21"/>
                <p:cNvSpPr/>
                <p:nvPr/>
              </p:nvSpPr>
              <p:spPr bwMode="auto">
                <a:xfrm flipH="1">
                  <a:off x="1" y="1932152"/>
                  <a:ext cx="3070379" cy="2520315"/>
                </a:xfrm>
                <a:custGeom>
                  <a:avLst/>
                  <a:gdLst>
                    <a:gd name="connsiteX0" fmla="*/ 3070379 w 3070379"/>
                    <a:gd name="connsiteY0" fmla="*/ 0 h 2520315"/>
                    <a:gd name="connsiteX1" fmla="*/ 2804837 w 3070379"/>
                    <a:gd name="connsiteY1" fmla="*/ 0 h 2520315"/>
                    <a:gd name="connsiteX2" fmla="*/ 158684 w 3070379"/>
                    <a:gd name="connsiteY2" fmla="*/ 0 h 2520315"/>
                    <a:gd name="connsiteX3" fmla="*/ 22594 w 3070379"/>
                    <a:gd name="connsiteY3" fmla="*/ 237873 h 2520315"/>
                    <a:gd name="connsiteX4" fmla="*/ 1292763 w 3070379"/>
                    <a:gd name="connsiteY4" fmla="*/ 2441024 h 2520315"/>
                    <a:gd name="connsiteX5" fmla="*/ 1434523 w 3070379"/>
                    <a:gd name="connsiteY5" fmla="*/ 2520315 h 2520315"/>
                    <a:gd name="connsiteX6" fmla="*/ 3030119 w 3070379"/>
                    <a:gd name="connsiteY6" fmla="*/ 2520315 h 2520315"/>
                    <a:gd name="connsiteX7" fmla="*/ 3070379 w 3070379"/>
                    <a:gd name="connsiteY7" fmla="*/ 2520315 h 2520315"/>
                    <a:gd name="connsiteX8" fmla="*/ 3070379 w 3070379"/>
                    <a:gd name="connsiteY8" fmla="*/ 0 h 2520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70379" h="2520315">
                      <a:moveTo>
                        <a:pt x="3070379" y="0"/>
                      </a:moveTo>
                      <a:lnTo>
                        <a:pt x="2804837" y="0"/>
                      </a:lnTo>
                      <a:cubicBezTo>
                        <a:pt x="2129523" y="0"/>
                        <a:pt x="1265120" y="0"/>
                        <a:pt x="158684" y="0"/>
                      </a:cubicBezTo>
                      <a:cubicBezTo>
                        <a:pt x="33935" y="0"/>
                        <a:pt x="-39780" y="130264"/>
                        <a:pt x="22594" y="237873"/>
                      </a:cubicBezTo>
                      <a:cubicBezTo>
                        <a:pt x="22594" y="237873"/>
                        <a:pt x="22594" y="237873"/>
                        <a:pt x="1292763" y="2441024"/>
                      </a:cubicBezTo>
                      <a:cubicBezTo>
                        <a:pt x="1321115" y="2491997"/>
                        <a:pt x="1377819" y="2520315"/>
                        <a:pt x="1434523" y="2520315"/>
                      </a:cubicBezTo>
                      <a:cubicBezTo>
                        <a:pt x="1434523" y="2520315"/>
                        <a:pt x="1434523" y="2520315"/>
                        <a:pt x="3030119" y="2520315"/>
                      </a:cubicBezTo>
                      <a:lnTo>
                        <a:pt x="3070379" y="2520315"/>
                      </a:lnTo>
                      <a:lnTo>
                        <a:pt x="3070379" y="0"/>
                      </a:lnTo>
                      <a:close/>
                    </a:path>
                  </a:pathLst>
                </a:custGeom>
                <a:solidFill>
                  <a:srgbClr val="5484BD"/>
                </a:solidFill>
                <a:ln>
                  <a:noFill/>
                </a:ln>
                <a:extLst>
                  <a:ext uri="{91240B29-F687-4F45-9708-019B960494DF}">
                    <a14:hiddenLine xmlns:a14="http://schemas.microsoft.com/office/drawing/2010/main" w="9525">
                      <a:solidFill>
                        <a:srgbClr val="000000"/>
                      </a:solidFill>
                      <a:round/>
                    </a14:hiddenLine>
                  </a:ext>
                </a:extLst>
              </p:spPr>
              <p:txBody>
                <a:bodyPr vert="horz" wrap="square" lIns="91392" tIns="45696" rIns="91392" bIns="45696" numCol="1" anchor="t" anchorCtr="0" compatLnSpc="1">
                  <a:noAutofit/>
                </a:bodyPr>
                <a:lstStyle/>
                <a:p>
                  <a:endParaRPr lang="zh-CN" altLang="en-US">
                    <a:cs typeface="+mn-ea"/>
                    <a:sym typeface="+mn-lt"/>
                  </a:endParaRPr>
                </a:p>
              </p:txBody>
            </p:sp>
          </p:grpSp>
          <p:sp>
            <p:nvSpPr>
              <p:cNvPr id="20" name="矩形 19"/>
              <p:cNvSpPr/>
              <p:nvPr/>
            </p:nvSpPr>
            <p:spPr>
              <a:xfrm>
                <a:off x="-63454" y="428612"/>
                <a:ext cx="409529" cy="368371"/>
              </a:xfrm>
              <a:prstGeom prst="rect">
                <a:avLst/>
              </a:prstGeom>
              <a:solidFill>
                <a:srgbClr val="5484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7" name="矩形 16"/>
            <p:cNvSpPr/>
            <p:nvPr/>
          </p:nvSpPr>
          <p:spPr>
            <a:xfrm>
              <a:off x="104775" y="419087"/>
              <a:ext cx="50800" cy="368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200025" y="419087"/>
              <a:ext cx="50800" cy="368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9701" name="组合 1"/>
          <p:cNvGrpSpPr/>
          <p:nvPr/>
        </p:nvGrpSpPr>
        <p:grpSpPr>
          <a:xfrm>
            <a:off x="8932338" y="121739"/>
            <a:ext cx="2981042" cy="618168"/>
            <a:chOff x="263" y="-120"/>
            <a:chExt cx="9475" cy="2198"/>
          </a:xfrm>
        </p:grpSpPr>
        <p:pic>
          <p:nvPicPr>
            <p:cNvPr id="29702" name="图片 5"/>
            <p:cNvPicPr>
              <a:picLocks noChangeAspect="1"/>
            </p:cNvPicPr>
            <p:nvPr/>
          </p:nvPicPr>
          <p:blipFill>
            <a:blip r:embed="rId5" cstate="print"/>
            <a:stretch>
              <a:fillRect/>
            </a:stretch>
          </p:blipFill>
          <p:spPr>
            <a:xfrm>
              <a:off x="2190" y="-120"/>
              <a:ext cx="7549" cy="2199"/>
            </a:xfrm>
            <a:prstGeom prst="rect">
              <a:avLst/>
            </a:prstGeom>
            <a:noFill/>
            <a:ln w="9525">
              <a:noFill/>
            </a:ln>
          </p:spPr>
        </p:pic>
        <p:pic>
          <p:nvPicPr>
            <p:cNvPr id="29703" name="图片 6" descr="u=1446500768,2742535849&amp;fm=21&amp;gp=0"/>
            <p:cNvPicPr>
              <a:picLocks noChangeAspect="1"/>
            </p:cNvPicPr>
            <p:nvPr/>
          </p:nvPicPr>
          <p:blipFill>
            <a:blip r:embed="rId6" cstate="print">
              <a:clrChange>
                <a:clrFrom>
                  <a:srgbClr val="FFFFFF"/>
                </a:clrFrom>
                <a:clrTo>
                  <a:srgbClr val="FFFFFF">
                    <a:alpha val="0"/>
                  </a:srgbClr>
                </a:clrTo>
              </a:clrChange>
            </a:blip>
            <a:stretch>
              <a:fillRect/>
            </a:stretch>
          </p:blipFill>
          <p:spPr>
            <a:xfrm>
              <a:off x="263" y="212"/>
              <a:ext cx="1758" cy="1439"/>
            </a:xfrm>
            <a:prstGeom prst="rect">
              <a:avLst/>
            </a:prstGeom>
            <a:noFill/>
            <a:ln w="9525">
              <a:noFill/>
            </a:ln>
          </p:spPr>
        </p:pic>
      </p:grpSp>
      <p:sp>
        <p:nvSpPr>
          <p:cNvPr id="2" name="文本框 1"/>
          <p:cNvSpPr txBox="1"/>
          <p:nvPr/>
        </p:nvSpPr>
        <p:spPr>
          <a:xfrm>
            <a:off x="910262" y="1146175"/>
            <a:ext cx="10786110" cy="1323439"/>
          </a:xfrm>
          <a:prstGeom prst="rect">
            <a:avLst/>
          </a:prstGeom>
          <a:noFill/>
        </p:spPr>
        <p:txBody>
          <a:bodyPr wrap="square" rtlCol="0" anchor="t">
            <a:spAutoFit/>
          </a:bodyPr>
          <a:lstStyle/>
          <a:p>
            <a:pPr marL="342900" indent="-342900">
              <a:buFont typeface="Arial" panose="020B0604020202020204" pitchFamily="34" charset="0"/>
              <a:buChar char="•"/>
            </a:pPr>
            <a:r>
              <a:rPr sz="2000" dirty="0">
                <a:latin typeface="微软雅黑" panose="020B0503020204020204" charset="-122"/>
                <a:ea typeface="微软雅黑" panose="020B0503020204020204" charset="-122"/>
                <a:cs typeface="微软雅黑" panose="020B0503020204020204" charset="-122"/>
              </a:rPr>
              <a:t>根据对所操作生物因子采取的防护措施，将实验室生物安全防护水平分为一级、二级、三级和四级，一级防护水平最低，四级防护水平最高。</a:t>
            </a:r>
          </a:p>
          <a:p>
            <a:pPr marL="342900" indent="-342900">
              <a:buFont typeface="Arial" panose="020B0604020202020204" pitchFamily="34" charset="0"/>
              <a:buChar char="•"/>
            </a:pPr>
            <a:r>
              <a:rPr sz="2000" dirty="0">
                <a:latin typeface="微软雅黑" panose="020B0503020204020204" charset="-122"/>
                <a:ea typeface="微软雅黑" panose="020B0503020204020204" charset="-122"/>
                <a:cs typeface="微软雅黑" panose="020B0503020204020204" charset="-122"/>
              </a:rPr>
              <a:t>以BSL-1、BSL-2、BSL-3、BSL-4</a:t>
            </a:r>
            <a:r>
              <a:rPr sz="2000" b="1" dirty="0">
                <a:solidFill>
                  <a:srgbClr val="FF0000"/>
                </a:solidFill>
                <a:latin typeface="微软雅黑" panose="020B0503020204020204" charset="-122"/>
                <a:ea typeface="微软雅黑" panose="020B0503020204020204" charset="-122"/>
                <a:cs typeface="微软雅黑" panose="020B0503020204020204" charset="-122"/>
              </a:rPr>
              <a:t>（bio-safety </a:t>
            </a:r>
            <a:r>
              <a:rPr sz="2000" b="1" dirty="0" err="1">
                <a:solidFill>
                  <a:srgbClr val="FF0000"/>
                </a:solidFill>
                <a:latin typeface="微软雅黑" panose="020B0503020204020204" charset="-122"/>
                <a:ea typeface="微软雅黑" panose="020B0503020204020204" charset="-122"/>
                <a:cs typeface="微软雅黑" panose="020B0503020204020204" charset="-122"/>
              </a:rPr>
              <a:t>level,BSL）</a:t>
            </a:r>
            <a:r>
              <a:rPr sz="2000" dirty="0" err="1" smtClean="0">
                <a:latin typeface="微软雅黑" panose="020B0503020204020204" charset="-122"/>
                <a:ea typeface="微软雅黑" panose="020B0503020204020204" charset="-122"/>
                <a:cs typeface="微软雅黑" panose="020B0503020204020204" charset="-122"/>
              </a:rPr>
              <a:t>表示仅从事体外操作的实验室的相应生物安全防护水平</a:t>
            </a:r>
            <a:endParaRPr sz="2000" dirty="0" smtClean="0">
              <a:latin typeface="微软雅黑" panose="020B0503020204020204" charset="-122"/>
              <a:ea typeface="微软雅黑" panose="020B0503020204020204" charset="-122"/>
              <a:cs typeface="微软雅黑" panose="020B0503020204020204" charset="-122"/>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p:cNvSpPr txBox="1"/>
          <p:nvPr/>
        </p:nvSpPr>
        <p:spPr>
          <a:xfrm>
            <a:off x="990390" y="331504"/>
            <a:ext cx="3697605" cy="460375"/>
          </a:xfrm>
          <a:prstGeom prst="rect">
            <a:avLst/>
          </a:prstGeom>
          <a:noFill/>
        </p:spPr>
        <p:txBody>
          <a:bodyPr wrap="none" rtlCol="0">
            <a:spAutoFit/>
          </a:bodyPr>
          <a:lstStyle/>
          <a:p>
            <a:pPr marL="161925" algn="l">
              <a:lnSpc>
                <a:spcPct val="100000"/>
              </a:lnSpc>
              <a:spcBef>
                <a:spcPts val="100"/>
              </a:spcBef>
            </a:pPr>
            <a:r>
              <a:rPr lang="zh-CN" sz="2400" b="1" dirty="0">
                <a:latin typeface="微软雅黑" panose="020B0503020204020204" charset="-122"/>
                <a:ea typeface="微软雅黑" panose="020B0503020204020204" charset="-122"/>
                <a:cs typeface="宋体" panose="02010600030101010101" pitchFamily="2" charset="-122"/>
                <a:sym typeface="+mn-ea"/>
              </a:rPr>
              <a:t>三、</a:t>
            </a:r>
            <a:r>
              <a:rPr sz="2400" b="1" dirty="0">
                <a:latin typeface="微软雅黑" panose="020B0503020204020204" charset="-122"/>
                <a:ea typeface="微软雅黑" panose="020B0503020204020204" charset="-122"/>
                <a:cs typeface="宋体" panose="02010600030101010101" pitchFamily="2" charset="-122"/>
                <a:sym typeface="+mn-ea"/>
              </a:rPr>
              <a:t>实验室生物安全管理</a:t>
            </a:r>
            <a:endParaRPr lang="zh-CN" sz="2400" b="1" dirty="0">
              <a:latin typeface="微软雅黑" panose="020B0503020204020204" charset="-122"/>
              <a:ea typeface="微软雅黑" panose="020B0503020204020204" charset="-122"/>
              <a:cs typeface="宋体" panose="02010600030101010101" pitchFamily="2" charset="-122"/>
              <a:sym typeface="+mn-ea"/>
            </a:endParaRPr>
          </a:p>
        </p:txBody>
      </p:sp>
      <p:grpSp>
        <p:nvGrpSpPr>
          <p:cNvPr id="15" name="组合 14"/>
          <p:cNvGrpSpPr/>
          <p:nvPr/>
        </p:nvGrpSpPr>
        <p:grpSpPr>
          <a:xfrm>
            <a:off x="3173" y="334988"/>
            <a:ext cx="1012721" cy="587625"/>
            <a:chOff x="0" y="419087"/>
            <a:chExt cx="816284" cy="473644"/>
          </a:xfrm>
        </p:grpSpPr>
        <p:grpSp>
          <p:nvGrpSpPr>
            <p:cNvPr id="16" name="组合 15"/>
            <p:cNvGrpSpPr/>
            <p:nvPr/>
          </p:nvGrpSpPr>
          <p:grpSpPr>
            <a:xfrm>
              <a:off x="0" y="419087"/>
              <a:ext cx="816284" cy="473644"/>
              <a:chOff x="-63454" y="428612"/>
              <a:chExt cx="816284" cy="473644"/>
            </a:xfrm>
          </p:grpSpPr>
          <p:grpSp>
            <p:nvGrpSpPr>
              <p:cNvPr id="19" name="组合 18"/>
              <p:cNvGrpSpPr/>
              <p:nvPr/>
            </p:nvGrpSpPr>
            <p:grpSpPr>
              <a:xfrm>
                <a:off x="114300" y="428612"/>
                <a:ext cx="638530" cy="473644"/>
                <a:chOff x="1" y="1932152"/>
                <a:chExt cx="3100612" cy="3240569"/>
              </a:xfrm>
            </p:grpSpPr>
            <p:pic>
              <p:nvPicPr>
                <p:cNvPr id="21" name="图片 15"/>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rot="2419665" flipH="1">
                  <a:off x="2273733" y="2150323"/>
                  <a:ext cx="826880" cy="3022398"/>
                </a:xfrm>
                <a:prstGeom prst="rect">
                  <a:avLst/>
                </a:prstGeom>
              </p:spPr>
            </p:pic>
            <p:sp>
              <p:nvSpPr>
                <p:cNvPr id="22" name="任意多边形 21"/>
                <p:cNvSpPr/>
                <p:nvPr/>
              </p:nvSpPr>
              <p:spPr bwMode="auto">
                <a:xfrm flipH="1">
                  <a:off x="1" y="1932152"/>
                  <a:ext cx="3070379" cy="2520315"/>
                </a:xfrm>
                <a:custGeom>
                  <a:avLst/>
                  <a:gdLst>
                    <a:gd name="connsiteX0" fmla="*/ 3070379 w 3070379"/>
                    <a:gd name="connsiteY0" fmla="*/ 0 h 2520315"/>
                    <a:gd name="connsiteX1" fmla="*/ 2804837 w 3070379"/>
                    <a:gd name="connsiteY1" fmla="*/ 0 h 2520315"/>
                    <a:gd name="connsiteX2" fmla="*/ 158684 w 3070379"/>
                    <a:gd name="connsiteY2" fmla="*/ 0 h 2520315"/>
                    <a:gd name="connsiteX3" fmla="*/ 22594 w 3070379"/>
                    <a:gd name="connsiteY3" fmla="*/ 237873 h 2520315"/>
                    <a:gd name="connsiteX4" fmla="*/ 1292763 w 3070379"/>
                    <a:gd name="connsiteY4" fmla="*/ 2441024 h 2520315"/>
                    <a:gd name="connsiteX5" fmla="*/ 1434523 w 3070379"/>
                    <a:gd name="connsiteY5" fmla="*/ 2520315 h 2520315"/>
                    <a:gd name="connsiteX6" fmla="*/ 3030119 w 3070379"/>
                    <a:gd name="connsiteY6" fmla="*/ 2520315 h 2520315"/>
                    <a:gd name="connsiteX7" fmla="*/ 3070379 w 3070379"/>
                    <a:gd name="connsiteY7" fmla="*/ 2520315 h 2520315"/>
                    <a:gd name="connsiteX8" fmla="*/ 3070379 w 3070379"/>
                    <a:gd name="connsiteY8" fmla="*/ 0 h 2520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70379" h="2520315">
                      <a:moveTo>
                        <a:pt x="3070379" y="0"/>
                      </a:moveTo>
                      <a:lnTo>
                        <a:pt x="2804837" y="0"/>
                      </a:lnTo>
                      <a:cubicBezTo>
                        <a:pt x="2129523" y="0"/>
                        <a:pt x="1265120" y="0"/>
                        <a:pt x="158684" y="0"/>
                      </a:cubicBezTo>
                      <a:cubicBezTo>
                        <a:pt x="33935" y="0"/>
                        <a:pt x="-39780" y="130264"/>
                        <a:pt x="22594" y="237873"/>
                      </a:cubicBezTo>
                      <a:cubicBezTo>
                        <a:pt x="22594" y="237873"/>
                        <a:pt x="22594" y="237873"/>
                        <a:pt x="1292763" y="2441024"/>
                      </a:cubicBezTo>
                      <a:cubicBezTo>
                        <a:pt x="1321115" y="2491997"/>
                        <a:pt x="1377819" y="2520315"/>
                        <a:pt x="1434523" y="2520315"/>
                      </a:cubicBezTo>
                      <a:cubicBezTo>
                        <a:pt x="1434523" y="2520315"/>
                        <a:pt x="1434523" y="2520315"/>
                        <a:pt x="3030119" y="2520315"/>
                      </a:cubicBezTo>
                      <a:lnTo>
                        <a:pt x="3070379" y="2520315"/>
                      </a:lnTo>
                      <a:lnTo>
                        <a:pt x="3070379" y="0"/>
                      </a:lnTo>
                      <a:close/>
                    </a:path>
                  </a:pathLst>
                </a:custGeom>
                <a:solidFill>
                  <a:srgbClr val="5484BD"/>
                </a:solidFill>
                <a:ln>
                  <a:noFill/>
                </a:ln>
                <a:extLst>
                  <a:ext uri="{91240B29-F687-4F45-9708-019B960494DF}">
                    <a14:hiddenLine xmlns:a14="http://schemas.microsoft.com/office/drawing/2010/main" w="9525">
                      <a:solidFill>
                        <a:srgbClr val="000000"/>
                      </a:solidFill>
                      <a:round/>
                    </a14:hiddenLine>
                  </a:ext>
                </a:extLst>
              </p:spPr>
              <p:txBody>
                <a:bodyPr vert="horz" wrap="square" lIns="91392" tIns="45696" rIns="91392" bIns="45696" numCol="1" anchor="t" anchorCtr="0" compatLnSpc="1">
                  <a:noAutofit/>
                </a:bodyPr>
                <a:lstStyle/>
                <a:p>
                  <a:endParaRPr lang="zh-CN" altLang="en-US">
                    <a:cs typeface="+mn-ea"/>
                    <a:sym typeface="+mn-lt"/>
                  </a:endParaRPr>
                </a:p>
              </p:txBody>
            </p:sp>
          </p:grpSp>
          <p:sp>
            <p:nvSpPr>
              <p:cNvPr id="20" name="矩形 19"/>
              <p:cNvSpPr/>
              <p:nvPr/>
            </p:nvSpPr>
            <p:spPr>
              <a:xfrm>
                <a:off x="-63454" y="428612"/>
                <a:ext cx="409529" cy="368371"/>
              </a:xfrm>
              <a:prstGeom prst="rect">
                <a:avLst/>
              </a:prstGeom>
              <a:solidFill>
                <a:srgbClr val="5484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7" name="矩形 16"/>
            <p:cNvSpPr/>
            <p:nvPr/>
          </p:nvSpPr>
          <p:spPr>
            <a:xfrm>
              <a:off x="104775" y="419087"/>
              <a:ext cx="50800" cy="368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200025" y="419087"/>
              <a:ext cx="50800" cy="368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9701" name="组合 1"/>
          <p:cNvGrpSpPr/>
          <p:nvPr/>
        </p:nvGrpSpPr>
        <p:grpSpPr>
          <a:xfrm>
            <a:off x="8932338" y="121739"/>
            <a:ext cx="2981042" cy="618168"/>
            <a:chOff x="263" y="-120"/>
            <a:chExt cx="9475" cy="2198"/>
          </a:xfrm>
        </p:grpSpPr>
        <p:pic>
          <p:nvPicPr>
            <p:cNvPr id="29702" name="图片 5"/>
            <p:cNvPicPr>
              <a:picLocks noChangeAspect="1"/>
            </p:cNvPicPr>
            <p:nvPr/>
          </p:nvPicPr>
          <p:blipFill>
            <a:blip r:embed="rId4" cstate="print"/>
            <a:stretch>
              <a:fillRect/>
            </a:stretch>
          </p:blipFill>
          <p:spPr>
            <a:xfrm>
              <a:off x="2190" y="-120"/>
              <a:ext cx="7549" cy="2199"/>
            </a:xfrm>
            <a:prstGeom prst="rect">
              <a:avLst/>
            </a:prstGeom>
            <a:noFill/>
            <a:ln w="9525">
              <a:noFill/>
            </a:ln>
          </p:spPr>
        </p:pic>
        <p:pic>
          <p:nvPicPr>
            <p:cNvPr id="29703" name="图片 6" descr="u=1446500768,2742535849&amp;fm=21&amp;gp=0"/>
            <p:cNvPicPr>
              <a:picLocks noChangeAspect="1"/>
            </p:cNvPicPr>
            <p:nvPr/>
          </p:nvPicPr>
          <p:blipFill>
            <a:blip r:embed="rId5" cstate="print">
              <a:clrChange>
                <a:clrFrom>
                  <a:srgbClr val="FFFFFF"/>
                </a:clrFrom>
                <a:clrTo>
                  <a:srgbClr val="FFFFFF">
                    <a:alpha val="0"/>
                  </a:srgbClr>
                </a:clrTo>
              </a:clrChange>
            </a:blip>
            <a:stretch>
              <a:fillRect/>
            </a:stretch>
          </p:blipFill>
          <p:spPr>
            <a:xfrm>
              <a:off x="263" y="212"/>
              <a:ext cx="1758" cy="1439"/>
            </a:xfrm>
            <a:prstGeom prst="rect">
              <a:avLst/>
            </a:prstGeom>
            <a:noFill/>
            <a:ln w="9525">
              <a:noFill/>
            </a:ln>
          </p:spPr>
        </p:pic>
      </p:grpSp>
      <p:sp>
        <p:nvSpPr>
          <p:cNvPr id="9" name="object 9"/>
          <p:cNvSpPr txBox="1"/>
          <p:nvPr/>
        </p:nvSpPr>
        <p:spPr>
          <a:xfrm>
            <a:off x="685800" y="993775"/>
            <a:ext cx="10878820" cy="640715"/>
          </a:xfrm>
          <a:prstGeom prst="rect">
            <a:avLst/>
          </a:prstGeom>
        </p:spPr>
        <p:txBody>
          <a:bodyPr vert="horz" wrap="square" lIns="0" tIns="12700" rIns="0" bIns="0" rtlCol="0">
            <a:spAutoFit/>
          </a:bodyPr>
          <a:lstStyle/>
          <a:p>
            <a:pPr marL="354965" indent="-342900">
              <a:lnSpc>
                <a:spcPct val="100000"/>
              </a:lnSpc>
              <a:spcBef>
                <a:spcPts val="100"/>
              </a:spcBef>
              <a:buSzPct val="95000"/>
              <a:buFont typeface="Wingdings" panose="05000000000000000000" charset="0"/>
              <a:buChar char="u"/>
              <a:tabLst>
                <a:tab pos="225425" algn="l"/>
              </a:tabLst>
            </a:pPr>
            <a:r>
              <a:rPr sz="2000" b="1" dirty="0">
                <a:latin typeface="微软雅黑" panose="020B0503020204020204" charset="-122"/>
                <a:ea typeface="微软雅黑" panose="020B0503020204020204" charset="-122"/>
                <a:cs typeface="微软雅黑" panose="020B0503020204020204" charset="-122"/>
              </a:rPr>
              <a:t>硬件装备</a:t>
            </a:r>
            <a:r>
              <a:rPr sz="2000" b="1" spc="-5" dirty="0">
                <a:latin typeface="微软雅黑" panose="020B0503020204020204" charset="-122"/>
                <a:ea typeface="微软雅黑" panose="020B0503020204020204" charset="-122"/>
                <a:cs typeface="微软雅黑" panose="020B0503020204020204" charset="-122"/>
              </a:rPr>
              <a:t>——</a:t>
            </a:r>
            <a:r>
              <a:rPr sz="2000" b="1" dirty="0">
                <a:latin typeface="微软雅黑" panose="020B0503020204020204" charset="-122"/>
                <a:ea typeface="微软雅黑" panose="020B0503020204020204" charset="-122"/>
                <a:cs typeface="微软雅黑" panose="020B0503020204020204" charset="-122"/>
                <a:sym typeface="+mn-ea"/>
              </a:rPr>
              <a:t>BSL-1 实验室要求</a:t>
            </a:r>
            <a:endParaRPr sz="2000" b="1" dirty="0">
              <a:latin typeface="微软雅黑" panose="020B0503020204020204" charset="-122"/>
              <a:ea typeface="微软雅黑" panose="020B0503020204020204" charset="-122"/>
              <a:cs typeface="微软雅黑" panose="020B0503020204020204" charset="-122"/>
            </a:endParaRPr>
          </a:p>
          <a:p>
            <a:pPr marL="354965" indent="-342900">
              <a:lnSpc>
                <a:spcPct val="100000"/>
              </a:lnSpc>
              <a:spcBef>
                <a:spcPts val="100"/>
              </a:spcBef>
              <a:buSzPct val="95000"/>
              <a:buFont typeface="Wingdings" panose="05000000000000000000" charset="0"/>
              <a:buChar char="u"/>
              <a:tabLst>
                <a:tab pos="225425" algn="l"/>
              </a:tabLst>
            </a:pPr>
            <a:endParaRPr sz="2000">
              <a:latin typeface="微软雅黑" panose="020B0503020204020204" charset="-122"/>
              <a:ea typeface="微软雅黑" panose="020B0503020204020204" charset="-122"/>
              <a:cs typeface="微软雅黑" panose="020B0503020204020204" charset="-122"/>
            </a:endParaRPr>
          </a:p>
        </p:txBody>
      </p:sp>
      <p:sp>
        <p:nvSpPr>
          <p:cNvPr id="22530" name="Rectangle 3"/>
          <p:cNvSpPr>
            <a:spLocks noGrp="1"/>
          </p:cNvSpPr>
          <p:nvPr>
            <p:ph idx="1"/>
          </p:nvPr>
        </p:nvSpPr>
        <p:spPr>
          <a:xfrm>
            <a:off x="685800" y="1450975"/>
            <a:ext cx="4640580" cy="5022215"/>
          </a:xfrm>
        </p:spPr>
        <p:txBody>
          <a:bodyPr vert="horz" wrap="square" anchor="t" anchorCtr="0"/>
          <a:lstStyle/>
          <a:p>
            <a:pPr marL="342900" indent="-342900">
              <a:lnSpc>
                <a:spcPct val="150000"/>
              </a:lnSpc>
              <a:buFont typeface="Arial" panose="020B0604020202020204" pitchFamily="34" charset="0"/>
              <a:buChar char="•"/>
            </a:pPr>
            <a:r>
              <a:rPr lang="zh-CN" altLang="en-US" sz="2000" dirty="0">
                <a:latin typeface="微软雅黑" panose="020B0503020204020204" charset="-122"/>
                <a:ea typeface="微软雅黑" panose="020B0503020204020204" charset="-122"/>
                <a:cs typeface="微软雅黑" panose="020B0503020204020204" charset="-122"/>
              </a:rPr>
              <a:t>一级生物安全防护水平除需要洗手池外</a:t>
            </a:r>
            <a:r>
              <a:rPr lang="zh-CN" altLang="en-US" sz="2000" dirty="0">
                <a:solidFill>
                  <a:srgbClr val="CF0E30"/>
                </a:solidFill>
                <a:latin typeface="微软雅黑" panose="020B0503020204020204" charset="-122"/>
                <a:ea typeface="微软雅黑" panose="020B0503020204020204" charset="-122"/>
                <a:cs typeface="微软雅黑" panose="020B0503020204020204" charset="-122"/>
              </a:rPr>
              <a:t>不需要特殊的一级和二级屏障，</a:t>
            </a:r>
            <a:r>
              <a:rPr lang="zh-CN" altLang="en-US" sz="2000" dirty="0">
                <a:latin typeface="微软雅黑" panose="020B0503020204020204" charset="-122"/>
                <a:ea typeface="微软雅黑" panose="020B0503020204020204" charset="-122"/>
                <a:cs typeface="微软雅黑" panose="020B0503020204020204" charset="-122"/>
              </a:rPr>
              <a:t>依靠标准的微生物操作即可获得基本的防护水平。一级生物安全防护水平实验室适用于大学生、再教育培训的和教学用的实验室。</a:t>
            </a:r>
          </a:p>
          <a:p>
            <a:pPr marL="285750" indent="-285750">
              <a:lnSpc>
                <a:spcPct val="150000"/>
              </a:lnSpc>
              <a:buFont typeface="Arial" panose="020B0604020202020204" pitchFamily="34" charset="0"/>
              <a:buChar char="•"/>
            </a:pPr>
            <a:r>
              <a:rPr lang="zh-CN" altLang="en-US" sz="2000" dirty="0">
                <a:latin typeface="微软雅黑" panose="020B0503020204020204" charset="-122"/>
                <a:ea typeface="微软雅黑" panose="020B0503020204020204" charset="-122"/>
                <a:cs typeface="微软雅黑" panose="020B0503020204020204" charset="-122"/>
              </a:rPr>
              <a:t>BSL1 – 通常不会引起健康成人发病的微生物</a:t>
            </a:r>
          </a:p>
          <a:p>
            <a:pPr marL="1351280" lvl="1" indent="-285750">
              <a:lnSpc>
                <a:spcPct val="150000"/>
              </a:lnSpc>
            </a:pPr>
            <a:r>
              <a:rPr lang="en-US" altLang="zh-CN" sz="1600" b="1" i="1" dirty="0">
                <a:latin typeface="微软雅黑" panose="020B0503020204020204" charset="-122"/>
                <a:ea typeface="微软雅黑" panose="020B0503020204020204" charset="-122"/>
                <a:cs typeface="微软雅黑" panose="020B0503020204020204" charset="-122"/>
              </a:rPr>
              <a:t>E. coli</a:t>
            </a:r>
            <a:r>
              <a:rPr lang="en-US" altLang="zh-CN" sz="1600" b="1" dirty="0">
                <a:latin typeface="微软雅黑" panose="020B0503020204020204" charset="-122"/>
                <a:ea typeface="微软雅黑" panose="020B0503020204020204" charset="-122"/>
                <a:cs typeface="微软雅黑" panose="020B0503020204020204" charset="-122"/>
              </a:rPr>
              <a:t>  K12, </a:t>
            </a:r>
            <a:r>
              <a:rPr lang="zh-CN" altLang="en-US" sz="1600" b="1" i="1" dirty="0">
                <a:latin typeface="微软雅黑" panose="020B0503020204020204" charset="-122"/>
                <a:ea typeface="微软雅黑" panose="020B0503020204020204" charset="-122"/>
                <a:cs typeface="微软雅黑" panose="020B0503020204020204" charset="-122"/>
              </a:rPr>
              <a:t>多瘤病毒</a:t>
            </a:r>
            <a:r>
              <a:rPr lang="en-US" altLang="zh-CN" sz="1600" b="1" dirty="0">
                <a:latin typeface="微软雅黑" panose="020B0503020204020204" charset="-122"/>
                <a:ea typeface="微软雅黑" panose="020B0503020204020204" charset="-122"/>
                <a:cs typeface="微软雅黑" panose="020B0503020204020204" charset="-122"/>
              </a:rPr>
              <a:t>  </a:t>
            </a:r>
            <a:endParaRPr lang="en-US" altLang="zh-CN" sz="1600" b="1" u="sng" dirty="0">
              <a:latin typeface="微软雅黑" panose="020B0503020204020204" charset="-122"/>
              <a:ea typeface="微软雅黑" panose="020B0503020204020204" charset="-122"/>
              <a:cs typeface="微软雅黑" panose="020B0503020204020204" charset="-122"/>
            </a:endParaRPr>
          </a:p>
          <a:p>
            <a:pPr marL="1065530" lvl="1">
              <a:lnSpc>
                <a:spcPct val="150000"/>
              </a:lnSpc>
            </a:pPr>
            <a:r>
              <a:rPr lang="zh-CN" altLang="en-US" sz="1600" b="1" dirty="0">
                <a:solidFill>
                  <a:srgbClr val="FF0000"/>
                </a:solidFill>
                <a:latin typeface="微软雅黑" panose="020B0503020204020204" charset="-122"/>
                <a:ea typeface="微软雅黑" panose="020B0503020204020204" charset="-122"/>
                <a:cs typeface="微软雅黑" panose="020B0503020204020204" charset="-122"/>
              </a:rPr>
              <a:t>基础实验室</a:t>
            </a:r>
            <a:r>
              <a:rPr lang="en-US" altLang="zh-CN" sz="1600" b="1" dirty="0">
                <a:solidFill>
                  <a:srgbClr val="FF0000"/>
                </a:solidFill>
                <a:latin typeface="微软雅黑" panose="020B0503020204020204" charset="-122"/>
                <a:ea typeface="微软雅黑" panose="020B0503020204020204" charset="-122"/>
                <a:cs typeface="微软雅黑" panose="020B0503020204020204" charset="-122"/>
              </a:rPr>
              <a:t> </a:t>
            </a:r>
          </a:p>
          <a:p>
            <a:pPr marL="1065530" lvl="1">
              <a:lnSpc>
                <a:spcPct val="150000"/>
              </a:lnSpc>
            </a:pPr>
            <a:r>
              <a:rPr lang="zh-CN" altLang="en-US" sz="1600" b="1" dirty="0">
                <a:latin typeface="微软雅黑" panose="020B0503020204020204" charset="-122"/>
                <a:ea typeface="微软雅黑" panose="020B0503020204020204" charset="-122"/>
                <a:cs typeface="微软雅黑" panose="020B0503020204020204" charset="-122"/>
              </a:rPr>
              <a:t>标准微生物操作</a:t>
            </a:r>
            <a:endParaRPr lang="en-US" altLang="zh-CN" sz="1600" b="1" dirty="0">
              <a:latin typeface="微软雅黑" panose="020B0503020204020204" charset="-122"/>
              <a:ea typeface="微软雅黑" panose="020B0503020204020204" charset="-122"/>
              <a:cs typeface="微软雅黑" panose="020B0503020204020204" charset="-122"/>
            </a:endParaRPr>
          </a:p>
          <a:p>
            <a:pPr marL="0" indent="0">
              <a:lnSpc>
                <a:spcPct val="90000"/>
              </a:lnSpc>
              <a:buFont typeface="Wingdings" panose="05000000000000000000" pitchFamily="2" charset="2"/>
              <a:buNone/>
            </a:pPr>
            <a:endParaRPr lang="en-US" altLang="zh-CN" sz="1600" b="1" dirty="0">
              <a:latin typeface="微软雅黑" panose="020B0503020204020204" charset="-122"/>
              <a:ea typeface="微软雅黑" panose="020B0503020204020204" charset="-122"/>
              <a:cs typeface="微软雅黑" panose="020B0503020204020204" charset="-122"/>
            </a:endParaRPr>
          </a:p>
        </p:txBody>
      </p:sp>
      <p:pic>
        <p:nvPicPr>
          <p:cNvPr id="22532" name="Picture 4"/>
          <p:cNvPicPr>
            <a:picLocks noChangeAspect="1"/>
          </p:cNvPicPr>
          <p:nvPr/>
        </p:nvPicPr>
        <p:blipFill>
          <a:blip r:embed="rId6"/>
          <a:stretch>
            <a:fillRect/>
          </a:stretch>
        </p:blipFill>
        <p:spPr>
          <a:xfrm>
            <a:off x="5638800" y="993458"/>
            <a:ext cx="5829300" cy="5157787"/>
          </a:xfrm>
          <a:prstGeom prst="rect">
            <a:avLst/>
          </a:prstGeom>
          <a:noFill/>
          <a:ln w="9525">
            <a:noFill/>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p:cNvSpPr txBox="1"/>
          <p:nvPr/>
        </p:nvSpPr>
        <p:spPr>
          <a:xfrm>
            <a:off x="990390" y="331504"/>
            <a:ext cx="3697605" cy="460375"/>
          </a:xfrm>
          <a:prstGeom prst="rect">
            <a:avLst/>
          </a:prstGeom>
          <a:noFill/>
        </p:spPr>
        <p:txBody>
          <a:bodyPr wrap="none" rtlCol="0">
            <a:spAutoFit/>
          </a:bodyPr>
          <a:lstStyle/>
          <a:p>
            <a:pPr marL="161925" algn="l">
              <a:lnSpc>
                <a:spcPct val="100000"/>
              </a:lnSpc>
              <a:spcBef>
                <a:spcPts val="100"/>
              </a:spcBef>
            </a:pPr>
            <a:r>
              <a:rPr lang="zh-CN" sz="2400" b="1" dirty="0">
                <a:latin typeface="微软雅黑" panose="020B0503020204020204" charset="-122"/>
                <a:ea typeface="微软雅黑" panose="020B0503020204020204" charset="-122"/>
                <a:cs typeface="宋体" panose="02010600030101010101" pitchFamily="2" charset="-122"/>
                <a:sym typeface="+mn-ea"/>
              </a:rPr>
              <a:t>三、</a:t>
            </a:r>
            <a:r>
              <a:rPr sz="2400" b="1" dirty="0">
                <a:latin typeface="微软雅黑" panose="020B0503020204020204" charset="-122"/>
                <a:ea typeface="微软雅黑" panose="020B0503020204020204" charset="-122"/>
                <a:cs typeface="宋体" panose="02010600030101010101" pitchFamily="2" charset="-122"/>
                <a:sym typeface="+mn-ea"/>
              </a:rPr>
              <a:t>实验室生物安全管理</a:t>
            </a:r>
            <a:endParaRPr lang="zh-CN" sz="2400" b="1" dirty="0">
              <a:latin typeface="微软雅黑" panose="020B0503020204020204" charset="-122"/>
              <a:ea typeface="微软雅黑" panose="020B0503020204020204" charset="-122"/>
              <a:cs typeface="宋体" panose="02010600030101010101" pitchFamily="2" charset="-122"/>
              <a:sym typeface="+mn-ea"/>
            </a:endParaRPr>
          </a:p>
        </p:txBody>
      </p:sp>
      <p:grpSp>
        <p:nvGrpSpPr>
          <p:cNvPr id="15" name="组合 14"/>
          <p:cNvGrpSpPr/>
          <p:nvPr/>
        </p:nvGrpSpPr>
        <p:grpSpPr>
          <a:xfrm>
            <a:off x="3173" y="334988"/>
            <a:ext cx="1012721" cy="587625"/>
            <a:chOff x="0" y="419087"/>
            <a:chExt cx="816284" cy="473644"/>
          </a:xfrm>
        </p:grpSpPr>
        <p:grpSp>
          <p:nvGrpSpPr>
            <p:cNvPr id="16" name="组合 15"/>
            <p:cNvGrpSpPr/>
            <p:nvPr/>
          </p:nvGrpSpPr>
          <p:grpSpPr>
            <a:xfrm>
              <a:off x="0" y="419087"/>
              <a:ext cx="816284" cy="473644"/>
              <a:chOff x="-63454" y="428612"/>
              <a:chExt cx="816284" cy="473644"/>
            </a:xfrm>
          </p:grpSpPr>
          <p:grpSp>
            <p:nvGrpSpPr>
              <p:cNvPr id="19" name="组合 18"/>
              <p:cNvGrpSpPr/>
              <p:nvPr/>
            </p:nvGrpSpPr>
            <p:grpSpPr>
              <a:xfrm>
                <a:off x="114300" y="428612"/>
                <a:ext cx="638530" cy="473644"/>
                <a:chOff x="1" y="1932152"/>
                <a:chExt cx="3100612" cy="3240569"/>
              </a:xfrm>
            </p:grpSpPr>
            <p:pic>
              <p:nvPicPr>
                <p:cNvPr id="21" name="图片 15"/>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rot="2419665" flipH="1">
                  <a:off x="2273733" y="2150323"/>
                  <a:ext cx="826880" cy="3022398"/>
                </a:xfrm>
                <a:prstGeom prst="rect">
                  <a:avLst/>
                </a:prstGeom>
              </p:spPr>
            </p:pic>
            <p:sp>
              <p:nvSpPr>
                <p:cNvPr id="22" name="任意多边形 21"/>
                <p:cNvSpPr/>
                <p:nvPr/>
              </p:nvSpPr>
              <p:spPr bwMode="auto">
                <a:xfrm flipH="1">
                  <a:off x="1" y="1932152"/>
                  <a:ext cx="3070379" cy="2520315"/>
                </a:xfrm>
                <a:custGeom>
                  <a:avLst/>
                  <a:gdLst>
                    <a:gd name="connsiteX0" fmla="*/ 3070379 w 3070379"/>
                    <a:gd name="connsiteY0" fmla="*/ 0 h 2520315"/>
                    <a:gd name="connsiteX1" fmla="*/ 2804837 w 3070379"/>
                    <a:gd name="connsiteY1" fmla="*/ 0 h 2520315"/>
                    <a:gd name="connsiteX2" fmla="*/ 158684 w 3070379"/>
                    <a:gd name="connsiteY2" fmla="*/ 0 h 2520315"/>
                    <a:gd name="connsiteX3" fmla="*/ 22594 w 3070379"/>
                    <a:gd name="connsiteY3" fmla="*/ 237873 h 2520315"/>
                    <a:gd name="connsiteX4" fmla="*/ 1292763 w 3070379"/>
                    <a:gd name="connsiteY4" fmla="*/ 2441024 h 2520315"/>
                    <a:gd name="connsiteX5" fmla="*/ 1434523 w 3070379"/>
                    <a:gd name="connsiteY5" fmla="*/ 2520315 h 2520315"/>
                    <a:gd name="connsiteX6" fmla="*/ 3030119 w 3070379"/>
                    <a:gd name="connsiteY6" fmla="*/ 2520315 h 2520315"/>
                    <a:gd name="connsiteX7" fmla="*/ 3070379 w 3070379"/>
                    <a:gd name="connsiteY7" fmla="*/ 2520315 h 2520315"/>
                    <a:gd name="connsiteX8" fmla="*/ 3070379 w 3070379"/>
                    <a:gd name="connsiteY8" fmla="*/ 0 h 2520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70379" h="2520315">
                      <a:moveTo>
                        <a:pt x="3070379" y="0"/>
                      </a:moveTo>
                      <a:lnTo>
                        <a:pt x="2804837" y="0"/>
                      </a:lnTo>
                      <a:cubicBezTo>
                        <a:pt x="2129523" y="0"/>
                        <a:pt x="1265120" y="0"/>
                        <a:pt x="158684" y="0"/>
                      </a:cubicBezTo>
                      <a:cubicBezTo>
                        <a:pt x="33935" y="0"/>
                        <a:pt x="-39780" y="130264"/>
                        <a:pt x="22594" y="237873"/>
                      </a:cubicBezTo>
                      <a:cubicBezTo>
                        <a:pt x="22594" y="237873"/>
                        <a:pt x="22594" y="237873"/>
                        <a:pt x="1292763" y="2441024"/>
                      </a:cubicBezTo>
                      <a:cubicBezTo>
                        <a:pt x="1321115" y="2491997"/>
                        <a:pt x="1377819" y="2520315"/>
                        <a:pt x="1434523" y="2520315"/>
                      </a:cubicBezTo>
                      <a:cubicBezTo>
                        <a:pt x="1434523" y="2520315"/>
                        <a:pt x="1434523" y="2520315"/>
                        <a:pt x="3030119" y="2520315"/>
                      </a:cubicBezTo>
                      <a:lnTo>
                        <a:pt x="3070379" y="2520315"/>
                      </a:lnTo>
                      <a:lnTo>
                        <a:pt x="3070379" y="0"/>
                      </a:lnTo>
                      <a:close/>
                    </a:path>
                  </a:pathLst>
                </a:custGeom>
                <a:solidFill>
                  <a:srgbClr val="5484BD"/>
                </a:solidFill>
                <a:ln>
                  <a:noFill/>
                </a:ln>
                <a:extLst>
                  <a:ext uri="{91240B29-F687-4F45-9708-019B960494DF}">
                    <a14:hiddenLine xmlns:a14="http://schemas.microsoft.com/office/drawing/2010/main" w="9525">
                      <a:solidFill>
                        <a:srgbClr val="000000"/>
                      </a:solidFill>
                      <a:round/>
                    </a14:hiddenLine>
                  </a:ext>
                </a:extLst>
              </p:spPr>
              <p:txBody>
                <a:bodyPr vert="horz" wrap="square" lIns="91392" tIns="45696" rIns="91392" bIns="45696" numCol="1" anchor="t" anchorCtr="0" compatLnSpc="1">
                  <a:noAutofit/>
                </a:bodyPr>
                <a:lstStyle/>
                <a:p>
                  <a:endParaRPr lang="zh-CN" altLang="en-US">
                    <a:cs typeface="+mn-ea"/>
                    <a:sym typeface="+mn-lt"/>
                  </a:endParaRPr>
                </a:p>
              </p:txBody>
            </p:sp>
          </p:grpSp>
          <p:sp>
            <p:nvSpPr>
              <p:cNvPr id="20" name="矩形 19"/>
              <p:cNvSpPr/>
              <p:nvPr/>
            </p:nvSpPr>
            <p:spPr>
              <a:xfrm>
                <a:off x="-63454" y="428612"/>
                <a:ext cx="409529" cy="368371"/>
              </a:xfrm>
              <a:prstGeom prst="rect">
                <a:avLst/>
              </a:prstGeom>
              <a:solidFill>
                <a:srgbClr val="5484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7" name="矩形 16"/>
            <p:cNvSpPr/>
            <p:nvPr/>
          </p:nvSpPr>
          <p:spPr>
            <a:xfrm>
              <a:off x="104775" y="419087"/>
              <a:ext cx="50800" cy="368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200025" y="419087"/>
              <a:ext cx="50800" cy="368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9701" name="组合 1"/>
          <p:cNvGrpSpPr/>
          <p:nvPr/>
        </p:nvGrpSpPr>
        <p:grpSpPr>
          <a:xfrm>
            <a:off x="8932338" y="121739"/>
            <a:ext cx="2981042" cy="618168"/>
            <a:chOff x="263" y="-120"/>
            <a:chExt cx="9475" cy="2198"/>
          </a:xfrm>
        </p:grpSpPr>
        <p:pic>
          <p:nvPicPr>
            <p:cNvPr id="29702" name="图片 5"/>
            <p:cNvPicPr>
              <a:picLocks noChangeAspect="1"/>
            </p:cNvPicPr>
            <p:nvPr/>
          </p:nvPicPr>
          <p:blipFill>
            <a:blip r:embed="rId4" cstate="print"/>
            <a:stretch>
              <a:fillRect/>
            </a:stretch>
          </p:blipFill>
          <p:spPr>
            <a:xfrm>
              <a:off x="2190" y="-120"/>
              <a:ext cx="7549" cy="2199"/>
            </a:xfrm>
            <a:prstGeom prst="rect">
              <a:avLst/>
            </a:prstGeom>
            <a:noFill/>
            <a:ln w="9525">
              <a:noFill/>
            </a:ln>
          </p:spPr>
        </p:pic>
        <p:pic>
          <p:nvPicPr>
            <p:cNvPr id="29703" name="图片 6" descr="u=1446500768,2742535849&amp;fm=21&amp;gp=0"/>
            <p:cNvPicPr>
              <a:picLocks noChangeAspect="1"/>
            </p:cNvPicPr>
            <p:nvPr/>
          </p:nvPicPr>
          <p:blipFill>
            <a:blip r:embed="rId5" cstate="print">
              <a:clrChange>
                <a:clrFrom>
                  <a:srgbClr val="FFFFFF"/>
                </a:clrFrom>
                <a:clrTo>
                  <a:srgbClr val="FFFFFF">
                    <a:alpha val="0"/>
                  </a:srgbClr>
                </a:clrTo>
              </a:clrChange>
            </a:blip>
            <a:stretch>
              <a:fillRect/>
            </a:stretch>
          </p:blipFill>
          <p:spPr>
            <a:xfrm>
              <a:off x="263" y="212"/>
              <a:ext cx="1758" cy="1439"/>
            </a:xfrm>
            <a:prstGeom prst="rect">
              <a:avLst/>
            </a:prstGeom>
            <a:noFill/>
            <a:ln w="9525">
              <a:noFill/>
            </a:ln>
          </p:spPr>
        </p:pic>
      </p:grpSp>
      <p:sp>
        <p:nvSpPr>
          <p:cNvPr id="2" name="object 9"/>
          <p:cNvSpPr txBox="1"/>
          <p:nvPr/>
        </p:nvSpPr>
        <p:spPr>
          <a:xfrm>
            <a:off x="685800" y="993775"/>
            <a:ext cx="10878820" cy="640715"/>
          </a:xfrm>
          <a:prstGeom prst="rect">
            <a:avLst/>
          </a:prstGeom>
        </p:spPr>
        <p:txBody>
          <a:bodyPr vert="horz" wrap="square" lIns="0" tIns="12700" rIns="0" bIns="0" rtlCol="0">
            <a:spAutoFit/>
          </a:bodyPr>
          <a:lstStyle/>
          <a:p>
            <a:pPr marL="354965" indent="-342900">
              <a:lnSpc>
                <a:spcPct val="100000"/>
              </a:lnSpc>
              <a:spcBef>
                <a:spcPts val="100"/>
              </a:spcBef>
              <a:buSzPct val="95000"/>
              <a:buFont typeface="Wingdings" panose="05000000000000000000" charset="0"/>
              <a:buChar char="u"/>
              <a:tabLst>
                <a:tab pos="225425" algn="l"/>
              </a:tabLst>
            </a:pPr>
            <a:r>
              <a:rPr sz="2000" b="1" dirty="0">
                <a:latin typeface="微软雅黑" panose="020B0503020204020204" charset="-122"/>
                <a:ea typeface="微软雅黑" panose="020B0503020204020204" charset="-122"/>
                <a:cs typeface="微软雅黑" panose="020B0503020204020204" charset="-122"/>
              </a:rPr>
              <a:t>硬件装备</a:t>
            </a:r>
            <a:r>
              <a:rPr sz="2000" b="1" spc="-5" dirty="0">
                <a:latin typeface="微软雅黑" panose="020B0503020204020204" charset="-122"/>
                <a:ea typeface="微软雅黑" panose="020B0503020204020204" charset="-122"/>
                <a:cs typeface="微软雅黑" panose="020B0503020204020204" charset="-122"/>
              </a:rPr>
              <a:t>——</a:t>
            </a:r>
            <a:r>
              <a:rPr sz="2000" b="1" dirty="0">
                <a:latin typeface="微软雅黑" panose="020B0503020204020204" charset="-122"/>
                <a:ea typeface="微软雅黑" panose="020B0503020204020204" charset="-122"/>
                <a:cs typeface="微软雅黑" panose="020B0503020204020204" charset="-122"/>
                <a:sym typeface="+mn-ea"/>
              </a:rPr>
              <a:t>BSL-1 实验室要求</a:t>
            </a:r>
            <a:endParaRPr sz="2000" b="1" dirty="0">
              <a:latin typeface="微软雅黑" panose="020B0503020204020204" charset="-122"/>
              <a:ea typeface="微软雅黑" panose="020B0503020204020204" charset="-122"/>
              <a:cs typeface="微软雅黑" panose="020B0503020204020204" charset="-122"/>
            </a:endParaRPr>
          </a:p>
          <a:p>
            <a:pPr marL="354965" indent="-342900">
              <a:lnSpc>
                <a:spcPct val="100000"/>
              </a:lnSpc>
              <a:spcBef>
                <a:spcPts val="100"/>
              </a:spcBef>
              <a:buSzPct val="95000"/>
              <a:buFont typeface="Wingdings" panose="05000000000000000000" charset="0"/>
              <a:buChar char="u"/>
              <a:tabLst>
                <a:tab pos="225425" algn="l"/>
              </a:tabLst>
            </a:pPr>
            <a:endParaRPr sz="2000">
              <a:latin typeface="微软雅黑" panose="020B0503020204020204" charset="-122"/>
              <a:ea typeface="微软雅黑" panose="020B0503020204020204" charset="-122"/>
              <a:cs typeface="微软雅黑" panose="020B0503020204020204" charset="-122"/>
            </a:endParaRPr>
          </a:p>
        </p:txBody>
      </p:sp>
      <p:sp>
        <p:nvSpPr>
          <p:cNvPr id="3" name="文本框 2"/>
          <p:cNvSpPr txBox="1"/>
          <p:nvPr/>
        </p:nvSpPr>
        <p:spPr>
          <a:xfrm>
            <a:off x="838200" y="1527175"/>
            <a:ext cx="10847705" cy="4707890"/>
          </a:xfrm>
          <a:prstGeom prst="rect">
            <a:avLst/>
          </a:prstGeom>
          <a:noFill/>
        </p:spPr>
        <p:txBody>
          <a:bodyPr wrap="square" rtlCol="0" anchor="t">
            <a:spAutoFit/>
          </a:bodyPr>
          <a:lstStyle/>
          <a:p>
            <a:pPr marL="342900" indent="-342900" algn="l" fontAlgn="auto">
              <a:lnSpc>
                <a:spcPct val="150000"/>
              </a:lnSpc>
              <a:buFont typeface="Arial" panose="020B0604020202020204" pitchFamily="34" charset="0"/>
              <a:buChar char="•"/>
            </a:pPr>
            <a:r>
              <a:rPr lang="zh-CN" altLang="zh-TW" sz="2000" b="1" dirty="0">
                <a:latin typeface="微软雅黑" panose="020B0503020204020204" charset="-122"/>
                <a:ea typeface="微软雅黑" panose="020B0503020204020204" charset="-122"/>
                <a:cs typeface="微软雅黑" panose="020B0503020204020204" charset="-122"/>
                <a:sym typeface="+mn-ea"/>
              </a:rPr>
              <a:t>建设要求：</a:t>
            </a:r>
            <a:endParaRPr lang="zh-TW" sz="2000" b="1" dirty="0">
              <a:latin typeface="微软雅黑" panose="020B0503020204020204" charset="-122"/>
              <a:ea typeface="微软雅黑" panose="020B0503020204020204" charset="-122"/>
              <a:cs typeface="微软雅黑" panose="020B0503020204020204" charset="-122"/>
              <a:sym typeface="+mn-ea"/>
            </a:endParaRPr>
          </a:p>
          <a:p>
            <a:pPr marL="342900" indent="-342900" algn="l" fontAlgn="auto">
              <a:lnSpc>
                <a:spcPct val="150000"/>
              </a:lnSpc>
            </a:pPr>
            <a:r>
              <a:rPr lang="zh-TW" sz="2000" dirty="0">
                <a:latin typeface="微软雅黑" panose="020B0503020204020204" charset="-122"/>
                <a:ea typeface="微软雅黑" panose="020B0503020204020204" charset="-122"/>
                <a:cs typeface="微软雅黑" panose="020B0503020204020204" charset="-122"/>
                <a:sym typeface="+mn-ea"/>
              </a:rPr>
              <a:t>（1） 空间足够大，</a:t>
            </a:r>
            <a:r>
              <a:rPr lang="zh-TW" sz="2000" b="1" dirty="0">
                <a:solidFill>
                  <a:srgbClr val="FF0000"/>
                </a:solidFill>
                <a:latin typeface="微软雅黑" panose="020B0503020204020204" charset="-122"/>
                <a:ea typeface="微软雅黑" panose="020B0503020204020204" charset="-122"/>
                <a:cs typeface="微软雅黑" panose="020B0503020204020204" charset="-122"/>
                <a:sym typeface="+mn-ea"/>
              </a:rPr>
              <a:t>工作区和生活区要分开使用</a:t>
            </a:r>
            <a:r>
              <a:rPr lang="zh-TW" sz="2000" dirty="0">
                <a:latin typeface="微软雅黑" panose="020B0503020204020204" charset="-122"/>
                <a:ea typeface="微软雅黑" panose="020B0503020204020204" charset="-122"/>
                <a:cs typeface="微软雅黑" panose="020B0503020204020204" charset="-122"/>
                <a:sym typeface="+mn-ea"/>
              </a:rPr>
              <a:t>。</a:t>
            </a:r>
            <a:endParaRPr lang="zh-TW" sz="2000" dirty="0">
              <a:latin typeface="微软雅黑" panose="020B0503020204020204" charset="-122"/>
              <a:ea typeface="微软雅黑" panose="020B0503020204020204" charset="-122"/>
              <a:cs typeface="微软雅黑" panose="020B0503020204020204" charset="-122"/>
            </a:endParaRPr>
          </a:p>
          <a:p>
            <a:pPr algn="l" fontAlgn="auto">
              <a:lnSpc>
                <a:spcPct val="150000"/>
              </a:lnSpc>
              <a:buClrTx/>
              <a:buSzTx/>
              <a:buFontTx/>
            </a:pPr>
            <a:r>
              <a:rPr lang="zh-TW" sz="2000" dirty="0">
                <a:latin typeface="微软雅黑" panose="020B0503020204020204" charset="-122"/>
                <a:ea typeface="微软雅黑" panose="020B0503020204020204" charset="-122"/>
                <a:cs typeface="微软雅黑" panose="020B0503020204020204" charset="-122"/>
                <a:sym typeface="+mn-ea"/>
              </a:rPr>
              <a:t>（2） 墙壁、顶板和地板应光滑、易清洁，防渗透，耐化学腐蚀。</a:t>
            </a:r>
            <a:endParaRPr lang="zh-TW" sz="2000" dirty="0">
              <a:latin typeface="微软雅黑" panose="020B0503020204020204" charset="-122"/>
              <a:ea typeface="微软雅黑" panose="020B0503020204020204" charset="-122"/>
              <a:cs typeface="微软雅黑" panose="020B0503020204020204" charset="-122"/>
            </a:endParaRPr>
          </a:p>
          <a:p>
            <a:pPr algn="l" fontAlgn="auto">
              <a:lnSpc>
                <a:spcPct val="150000"/>
              </a:lnSpc>
              <a:buClrTx/>
              <a:buSzTx/>
              <a:buFontTx/>
            </a:pPr>
            <a:r>
              <a:rPr lang="zh-TW" sz="2000" dirty="0">
                <a:latin typeface="微软雅黑" panose="020B0503020204020204" charset="-122"/>
                <a:ea typeface="微软雅黑" panose="020B0503020204020204" charset="-122"/>
                <a:cs typeface="微软雅黑" panose="020B0503020204020204" charset="-122"/>
                <a:sym typeface="+mn-ea"/>
              </a:rPr>
              <a:t>（3） 实验室应设洗水池，配置</a:t>
            </a:r>
            <a:r>
              <a:rPr lang="zh-TW" sz="2000" dirty="0">
                <a:solidFill>
                  <a:srgbClr val="FF0000"/>
                </a:solidFill>
                <a:latin typeface="微软雅黑" panose="020B0503020204020204" charset="-122"/>
                <a:ea typeface="微软雅黑" panose="020B0503020204020204" charset="-122"/>
                <a:cs typeface="微软雅黑" panose="020B0503020204020204" charset="-122"/>
                <a:sym typeface="+mn-ea"/>
              </a:rPr>
              <a:t>非手触式水龙头</a:t>
            </a:r>
            <a:r>
              <a:rPr lang="zh-TW" sz="2000" dirty="0">
                <a:latin typeface="微软雅黑" panose="020B0503020204020204" charset="-122"/>
                <a:ea typeface="微软雅黑" panose="020B0503020204020204" charset="-122"/>
                <a:cs typeface="微软雅黑" panose="020B0503020204020204" charset="-122"/>
                <a:sym typeface="+mn-ea"/>
              </a:rPr>
              <a:t>，应设置在靠近出口处。</a:t>
            </a:r>
            <a:endParaRPr lang="zh-TW" sz="2000" dirty="0">
              <a:latin typeface="微软雅黑" panose="020B0503020204020204" charset="-122"/>
              <a:ea typeface="微软雅黑" panose="020B0503020204020204" charset="-122"/>
              <a:cs typeface="微软雅黑" panose="020B0503020204020204" charset="-122"/>
            </a:endParaRPr>
          </a:p>
          <a:p>
            <a:pPr algn="l" fontAlgn="auto">
              <a:lnSpc>
                <a:spcPct val="150000"/>
              </a:lnSpc>
              <a:buClrTx/>
              <a:buSzTx/>
              <a:buFontTx/>
            </a:pPr>
            <a:r>
              <a:rPr lang="zh-TW" sz="2000" dirty="0">
                <a:latin typeface="微软雅黑" panose="020B0503020204020204" charset="-122"/>
                <a:ea typeface="微软雅黑" panose="020B0503020204020204" charset="-122"/>
                <a:cs typeface="微软雅黑" panose="020B0503020204020204" charset="-122"/>
                <a:sym typeface="+mn-ea"/>
              </a:rPr>
              <a:t>（4） 实验室中的橱柜和实验台应牢固。橱柜、实验台彼此之冋应保持 一定距离，台面应易清洁、防水，耐腐蚀、耐热。</a:t>
            </a:r>
            <a:endParaRPr lang="zh-TW" sz="2000" dirty="0">
              <a:latin typeface="微软雅黑" panose="020B0503020204020204" charset="-122"/>
              <a:ea typeface="微软雅黑" panose="020B0503020204020204" charset="-122"/>
              <a:cs typeface="微软雅黑" panose="020B0503020204020204" charset="-122"/>
            </a:endParaRPr>
          </a:p>
          <a:p>
            <a:pPr algn="l" fontAlgn="auto">
              <a:lnSpc>
                <a:spcPct val="150000"/>
              </a:lnSpc>
              <a:buClrTx/>
              <a:buSzTx/>
              <a:buFontTx/>
            </a:pPr>
            <a:r>
              <a:rPr lang="zh-TW" sz="2000" dirty="0">
                <a:latin typeface="微软雅黑" panose="020B0503020204020204" charset="-122"/>
                <a:ea typeface="微软雅黑" panose="020B0503020204020204" charset="-122"/>
                <a:cs typeface="微软雅黑" panose="020B0503020204020204" charset="-122"/>
                <a:sym typeface="+mn-ea"/>
              </a:rPr>
              <a:t>（5）</a:t>
            </a:r>
            <a:r>
              <a:rPr lang="zh-TW" sz="2000" b="1" dirty="0">
                <a:solidFill>
                  <a:srgbClr val="FF0000"/>
                </a:solidFill>
                <a:latin typeface="微软雅黑" panose="020B0503020204020204" charset="-122"/>
                <a:ea typeface="微软雅黑" panose="020B0503020204020204" charset="-122"/>
                <a:cs typeface="微软雅黑" panose="020B0503020204020204" charset="-122"/>
                <a:sym typeface="+mn-ea"/>
              </a:rPr>
              <a:t> 实验室的门应有可视窗并可锁闭，</a:t>
            </a:r>
            <a:r>
              <a:rPr lang="zh-TW" sz="2000" dirty="0">
                <a:latin typeface="微软雅黑" panose="020B0503020204020204" charset="-122"/>
                <a:ea typeface="微软雅黑" panose="020B0503020204020204" charset="-122"/>
                <a:cs typeface="微软雅黑" panose="020B0503020204020204" charset="-122"/>
                <a:sym typeface="+mn-ea"/>
              </a:rPr>
              <a:t>室内应保证工作照明，避免不 必要的反光和强光。</a:t>
            </a:r>
            <a:endParaRPr lang="zh-TW" sz="2000" dirty="0">
              <a:latin typeface="微软雅黑" panose="020B0503020204020204" charset="-122"/>
              <a:ea typeface="微软雅黑" panose="020B0503020204020204" charset="-122"/>
              <a:cs typeface="微软雅黑" panose="020B0503020204020204" charset="-122"/>
            </a:endParaRPr>
          </a:p>
          <a:p>
            <a:pPr algn="l" fontAlgn="auto">
              <a:lnSpc>
                <a:spcPct val="150000"/>
              </a:lnSpc>
              <a:buClrTx/>
              <a:buSzTx/>
              <a:buFontTx/>
            </a:pPr>
            <a:r>
              <a:rPr lang="zh-TW" sz="2000" dirty="0">
                <a:latin typeface="微软雅黑" panose="020B0503020204020204" charset="-122"/>
                <a:ea typeface="微软雅黑" panose="020B0503020204020204" charset="-122"/>
                <a:cs typeface="微软雅黑" panose="020B0503020204020204" charset="-122"/>
                <a:sym typeface="+mn-ea"/>
              </a:rPr>
              <a:t>（6） 实验室可利用</a:t>
            </a:r>
            <a:r>
              <a:rPr lang="zh-TW" sz="2000" b="1" dirty="0">
                <a:solidFill>
                  <a:srgbClr val="FF0000"/>
                </a:solidFill>
                <a:latin typeface="微软雅黑" panose="020B0503020204020204" charset="-122"/>
                <a:ea typeface="微软雅黑" panose="020B0503020204020204" charset="-122"/>
                <a:cs typeface="微软雅黑" panose="020B0503020204020204" charset="-122"/>
                <a:sym typeface="+mn-ea"/>
              </a:rPr>
              <a:t>自然通风，</a:t>
            </a:r>
            <a:r>
              <a:rPr lang="zh-TW" sz="2000" dirty="0">
                <a:latin typeface="微软雅黑" panose="020B0503020204020204" charset="-122"/>
                <a:ea typeface="微软雅黑" panose="020B0503020204020204" charset="-122"/>
                <a:cs typeface="微软雅黑" panose="020B0503020204020204" charset="-122"/>
                <a:sym typeface="+mn-ea"/>
              </a:rPr>
              <a:t>窗子配置纱窗。如采用机械通风，应避免污染气流在实验室之冋或与其他区域之间交叉污染。</a:t>
            </a:r>
            <a:endParaRPr lang="zh-TW" sz="2000" dirty="0">
              <a:latin typeface="微软雅黑" panose="020B0503020204020204" charset="-122"/>
              <a:ea typeface="微软雅黑" panose="020B0503020204020204" charset="-122"/>
              <a:cs typeface="微软雅黑" panose="020B0503020204020204" charset="-122"/>
            </a:endParaRPr>
          </a:p>
          <a:p>
            <a:pPr algn="l" fontAlgn="auto">
              <a:lnSpc>
                <a:spcPct val="150000"/>
              </a:lnSpc>
              <a:buClrTx/>
              <a:buSzTx/>
              <a:buFontTx/>
            </a:pPr>
            <a:r>
              <a:rPr lang="zh-TW" sz="2000" dirty="0">
                <a:latin typeface="微软雅黑" panose="020B0503020204020204" charset="-122"/>
                <a:ea typeface="微软雅黑" panose="020B0503020204020204" charset="-122"/>
                <a:cs typeface="微软雅黑" panose="020B0503020204020204" charset="-122"/>
                <a:sym typeface="+mn-ea"/>
              </a:rPr>
              <a:t>（7） 必要时配置洗眼装置和淋浴装置。</a:t>
            </a:r>
            <a:endParaRPr lang="zh-CN" altLang="en-US" sz="2000" dirty="0">
              <a:latin typeface="微软雅黑" panose="020B0503020204020204" charset="-122"/>
              <a:ea typeface="微软雅黑" panose="020B0503020204020204" charset="-122"/>
              <a:cs typeface="微软雅黑" panose="020B0503020204020204" charset="-122"/>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p:cNvSpPr txBox="1"/>
          <p:nvPr/>
        </p:nvSpPr>
        <p:spPr>
          <a:xfrm>
            <a:off x="990390" y="331504"/>
            <a:ext cx="3697605" cy="460375"/>
          </a:xfrm>
          <a:prstGeom prst="rect">
            <a:avLst/>
          </a:prstGeom>
          <a:noFill/>
        </p:spPr>
        <p:txBody>
          <a:bodyPr wrap="none" rtlCol="0">
            <a:spAutoFit/>
          </a:bodyPr>
          <a:lstStyle/>
          <a:p>
            <a:pPr marL="161925" algn="l">
              <a:lnSpc>
                <a:spcPct val="100000"/>
              </a:lnSpc>
              <a:spcBef>
                <a:spcPts val="100"/>
              </a:spcBef>
            </a:pPr>
            <a:r>
              <a:rPr lang="zh-CN" sz="2400" b="1" dirty="0">
                <a:latin typeface="微软雅黑" panose="020B0503020204020204" charset="-122"/>
                <a:ea typeface="微软雅黑" panose="020B0503020204020204" charset="-122"/>
                <a:cs typeface="宋体" panose="02010600030101010101" pitchFamily="2" charset="-122"/>
                <a:sym typeface="+mn-ea"/>
              </a:rPr>
              <a:t>三、</a:t>
            </a:r>
            <a:r>
              <a:rPr sz="2400" b="1" dirty="0">
                <a:latin typeface="微软雅黑" panose="020B0503020204020204" charset="-122"/>
                <a:ea typeface="微软雅黑" panose="020B0503020204020204" charset="-122"/>
                <a:cs typeface="宋体" panose="02010600030101010101" pitchFamily="2" charset="-122"/>
                <a:sym typeface="+mn-ea"/>
              </a:rPr>
              <a:t>实验室生物安全管理</a:t>
            </a:r>
            <a:endParaRPr lang="zh-CN" sz="2400" b="1" dirty="0">
              <a:latin typeface="微软雅黑" panose="020B0503020204020204" charset="-122"/>
              <a:ea typeface="微软雅黑" panose="020B0503020204020204" charset="-122"/>
              <a:cs typeface="宋体" panose="02010600030101010101" pitchFamily="2" charset="-122"/>
              <a:sym typeface="+mn-ea"/>
            </a:endParaRPr>
          </a:p>
        </p:txBody>
      </p:sp>
      <p:grpSp>
        <p:nvGrpSpPr>
          <p:cNvPr id="15" name="组合 14"/>
          <p:cNvGrpSpPr/>
          <p:nvPr/>
        </p:nvGrpSpPr>
        <p:grpSpPr>
          <a:xfrm>
            <a:off x="3173" y="334988"/>
            <a:ext cx="1012721" cy="587625"/>
            <a:chOff x="0" y="419087"/>
            <a:chExt cx="816284" cy="473644"/>
          </a:xfrm>
        </p:grpSpPr>
        <p:grpSp>
          <p:nvGrpSpPr>
            <p:cNvPr id="16" name="组合 15"/>
            <p:cNvGrpSpPr/>
            <p:nvPr/>
          </p:nvGrpSpPr>
          <p:grpSpPr>
            <a:xfrm>
              <a:off x="0" y="419087"/>
              <a:ext cx="816284" cy="473644"/>
              <a:chOff x="-63454" y="428612"/>
              <a:chExt cx="816284" cy="473644"/>
            </a:xfrm>
          </p:grpSpPr>
          <p:grpSp>
            <p:nvGrpSpPr>
              <p:cNvPr id="19" name="组合 18"/>
              <p:cNvGrpSpPr/>
              <p:nvPr/>
            </p:nvGrpSpPr>
            <p:grpSpPr>
              <a:xfrm>
                <a:off x="114300" y="428612"/>
                <a:ext cx="638530" cy="473644"/>
                <a:chOff x="1" y="1932152"/>
                <a:chExt cx="3100612" cy="3240569"/>
              </a:xfrm>
            </p:grpSpPr>
            <p:pic>
              <p:nvPicPr>
                <p:cNvPr id="21" name="图片 15"/>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rot="2419665" flipH="1">
                  <a:off x="2273733" y="2150323"/>
                  <a:ext cx="826880" cy="3022398"/>
                </a:xfrm>
                <a:prstGeom prst="rect">
                  <a:avLst/>
                </a:prstGeom>
              </p:spPr>
            </p:pic>
            <p:sp>
              <p:nvSpPr>
                <p:cNvPr id="22" name="任意多边形 21"/>
                <p:cNvSpPr/>
                <p:nvPr/>
              </p:nvSpPr>
              <p:spPr bwMode="auto">
                <a:xfrm flipH="1">
                  <a:off x="1" y="1932152"/>
                  <a:ext cx="3070379" cy="2520315"/>
                </a:xfrm>
                <a:custGeom>
                  <a:avLst/>
                  <a:gdLst>
                    <a:gd name="connsiteX0" fmla="*/ 3070379 w 3070379"/>
                    <a:gd name="connsiteY0" fmla="*/ 0 h 2520315"/>
                    <a:gd name="connsiteX1" fmla="*/ 2804837 w 3070379"/>
                    <a:gd name="connsiteY1" fmla="*/ 0 h 2520315"/>
                    <a:gd name="connsiteX2" fmla="*/ 158684 w 3070379"/>
                    <a:gd name="connsiteY2" fmla="*/ 0 h 2520315"/>
                    <a:gd name="connsiteX3" fmla="*/ 22594 w 3070379"/>
                    <a:gd name="connsiteY3" fmla="*/ 237873 h 2520315"/>
                    <a:gd name="connsiteX4" fmla="*/ 1292763 w 3070379"/>
                    <a:gd name="connsiteY4" fmla="*/ 2441024 h 2520315"/>
                    <a:gd name="connsiteX5" fmla="*/ 1434523 w 3070379"/>
                    <a:gd name="connsiteY5" fmla="*/ 2520315 h 2520315"/>
                    <a:gd name="connsiteX6" fmla="*/ 3030119 w 3070379"/>
                    <a:gd name="connsiteY6" fmla="*/ 2520315 h 2520315"/>
                    <a:gd name="connsiteX7" fmla="*/ 3070379 w 3070379"/>
                    <a:gd name="connsiteY7" fmla="*/ 2520315 h 2520315"/>
                    <a:gd name="connsiteX8" fmla="*/ 3070379 w 3070379"/>
                    <a:gd name="connsiteY8" fmla="*/ 0 h 2520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70379" h="2520315">
                      <a:moveTo>
                        <a:pt x="3070379" y="0"/>
                      </a:moveTo>
                      <a:lnTo>
                        <a:pt x="2804837" y="0"/>
                      </a:lnTo>
                      <a:cubicBezTo>
                        <a:pt x="2129523" y="0"/>
                        <a:pt x="1265120" y="0"/>
                        <a:pt x="158684" y="0"/>
                      </a:cubicBezTo>
                      <a:cubicBezTo>
                        <a:pt x="33935" y="0"/>
                        <a:pt x="-39780" y="130264"/>
                        <a:pt x="22594" y="237873"/>
                      </a:cubicBezTo>
                      <a:cubicBezTo>
                        <a:pt x="22594" y="237873"/>
                        <a:pt x="22594" y="237873"/>
                        <a:pt x="1292763" y="2441024"/>
                      </a:cubicBezTo>
                      <a:cubicBezTo>
                        <a:pt x="1321115" y="2491997"/>
                        <a:pt x="1377819" y="2520315"/>
                        <a:pt x="1434523" y="2520315"/>
                      </a:cubicBezTo>
                      <a:cubicBezTo>
                        <a:pt x="1434523" y="2520315"/>
                        <a:pt x="1434523" y="2520315"/>
                        <a:pt x="3030119" y="2520315"/>
                      </a:cubicBezTo>
                      <a:lnTo>
                        <a:pt x="3070379" y="2520315"/>
                      </a:lnTo>
                      <a:lnTo>
                        <a:pt x="3070379" y="0"/>
                      </a:lnTo>
                      <a:close/>
                    </a:path>
                  </a:pathLst>
                </a:custGeom>
                <a:solidFill>
                  <a:srgbClr val="5484BD"/>
                </a:solidFill>
                <a:ln>
                  <a:noFill/>
                </a:ln>
                <a:extLst>
                  <a:ext uri="{91240B29-F687-4F45-9708-019B960494DF}">
                    <a14:hiddenLine xmlns:a14="http://schemas.microsoft.com/office/drawing/2010/main" w="9525">
                      <a:solidFill>
                        <a:srgbClr val="000000"/>
                      </a:solidFill>
                      <a:round/>
                    </a14:hiddenLine>
                  </a:ext>
                </a:extLst>
              </p:spPr>
              <p:txBody>
                <a:bodyPr vert="horz" wrap="square" lIns="91392" tIns="45696" rIns="91392" bIns="45696" numCol="1" anchor="t" anchorCtr="0" compatLnSpc="1">
                  <a:noAutofit/>
                </a:bodyPr>
                <a:lstStyle/>
                <a:p>
                  <a:endParaRPr lang="zh-CN" altLang="en-US">
                    <a:cs typeface="+mn-ea"/>
                    <a:sym typeface="+mn-lt"/>
                  </a:endParaRPr>
                </a:p>
              </p:txBody>
            </p:sp>
          </p:grpSp>
          <p:sp>
            <p:nvSpPr>
              <p:cNvPr id="20" name="矩形 19"/>
              <p:cNvSpPr/>
              <p:nvPr/>
            </p:nvSpPr>
            <p:spPr>
              <a:xfrm>
                <a:off x="-63454" y="428612"/>
                <a:ext cx="409529" cy="368371"/>
              </a:xfrm>
              <a:prstGeom prst="rect">
                <a:avLst/>
              </a:prstGeom>
              <a:solidFill>
                <a:srgbClr val="5484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7" name="矩形 16"/>
            <p:cNvSpPr/>
            <p:nvPr/>
          </p:nvSpPr>
          <p:spPr>
            <a:xfrm>
              <a:off x="104775" y="419087"/>
              <a:ext cx="50800" cy="368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200025" y="419087"/>
              <a:ext cx="50800" cy="368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9701" name="组合 1"/>
          <p:cNvGrpSpPr/>
          <p:nvPr/>
        </p:nvGrpSpPr>
        <p:grpSpPr>
          <a:xfrm>
            <a:off x="8932338" y="121739"/>
            <a:ext cx="2981042" cy="618168"/>
            <a:chOff x="263" y="-120"/>
            <a:chExt cx="9475" cy="2198"/>
          </a:xfrm>
        </p:grpSpPr>
        <p:pic>
          <p:nvPicPr>
            <p:cNvPr id="29702" name="图片 5"/>
            <p:cNvPicPr>
              <a:picLocks noChangeAspect="1"/>
            </p:cNvPicPr>
            <p:nvPr/>
          </p:nvPicPr>
          <p:blipFill>
            <a:blip r:embed="rId4" cstate="print"/>
            <a:stretch>
              <a:fillRect/>
            </a:stretch>
          </p:blipFill>
          <p:spPr>
            <a:xfrm>
              <a:off x="2190" y="-120"/>
              <a:ext cx="7549" cy="2199"/>
            </a:xfrm>
            <a:prstGeom prst="rect">
              <a:avLst/>
            </a:prstGeom>
            <a:noFill/>
            <a:ln w="9525">
              <a:noFill/>
            </a:ln>
          </p:spPr>
        </p:pic>
        <p:pic>
          <p:nvPicPr>
            <p:cNvPr id="29703" name="图片 6" descr="u=1446500768,2742535849&amp;fm=21&amp;gp=0"/>
            <p:cNvPicPr>
              <a:picLocks noChangeAspect="1"/>
            </p:cNvPicPr>
            <p:nvPr/>
          </p:nvPicPr>
          <p:blipFill>
            <a:blip r:embed="rId5" cstate="print">
              <a:clrChange>
                <a:clrFrom>
                  <a:srgbClr val="FFFFFF"/>
                </a:clrFrom>
                <a:clrTo>
                  <a:srgbClr val="FFFFFF">
                    <a:alpha val="0"/>
                  </a:srgbClr>
                </a:clrTo>
              </a:clrChange>
            </a:blip>
            <a:stretch>
              <a:fillRect/>
            </a:stretch>
          </p:blipFill>
          <p:spPr>
            <a:xfrm>
              <a:off x="263" y="212"/>
              <a:ext cx="1758" cy="1439"/>
            </a:xfrm>
            <a:prstGeom prst="rect">
              <a:avLst/>
            </a:prstGeom>
            <a:noFill/>
            <a:ln w="9525">
              <a:noFill/>
            </a:ln>
          </p:spPr>
        </p:pic>
      </p:grpSp>
      <p:sp>
        <p:nvSpPr>
          <p:cNvPr id="2" name="object 9"/>
          <p:cNvSpPr txBox="1"/>
          <p:nvPr/>
        </p:nvSpPr>
        <p:spPr>
          <a:xfrm>
            <a:off x="685800" y="993775"/>
            <a:ext cx="10878820" cy="640715"/>
          </a:xfrm>
          <a:prstGeom prst="rect">
            <a:avLst/>
          </a:prstGeom>
        </p:spPr>
        <p:txBody>
          <a:bodyPr vert="horz" wrap="square" lIns="0" tIns="12700" rIns="0" bIns="0" rtlCol="0">
            <a:spAutoFit/>
          </a:bodyPr>
          <a:lstStyle/>
          <a:p>
            <a:pPr marL="354965" indent="-342900">
              <a:lnSpc>
                <a:spcPct val="100000"/>
              </a:lnSpc>
              <a:spcBef>
                <a:spcPts val="100"/>
              </a:spcBef>
              <a:buSzPct val="95000"/>
              <a:buFont typeface="Wingdings" panose="05000000000000000000" charset="0"/>
              <a:buChar char="u"/>
              <a:tabLst>
                <a:tab pos="225425" algn="l"/>
              </a:tabLst>
            </a:pPr>
            <a:r>
              <a:rPr sz="2000" b="1" dirty="0">
                <a:latin typeface="微软雅黑" panose="020B0503020204020204" charset="-122"/>
                <a:ea typeface="微软雅黑" panose="020B0503020204020204" charset="-122"/>
                <a:cs typeface="微软雅黑" panose="020B0503020204020204" charset="-122"/>
              </a:rPr>
              <a:t>硬件装备</a:t>
            </a:r>
            <a:r>
              <a:rPr sz="2000" b="1" spc="-5" dirty="0">
                <a:latin typeface="微软雅黑" panose="020B0503020204020204" charset="-122"/>
                <a:ea typeface="微软雅黑" panose="020B0503020204020204" charset="-122"/>
                <a:cs typeface="微软雅黑" panose="020B0503020204020204" charset="-122"/>
              </a:rPr>
              <a:t>——</a:t>
            </a:r>
            <a:r>
              <a:rPr sz="2000" b="1" dirty="0">
                <a:latin typeface="微软雅黑" panose="020B0503020204020204" charset="-122"/>
                <a:ea typeface="微软雅黑" panose="020B0503020204020204" charset="-122"/>
                <a:cs typeface="微软雅黑" panose="020B0503020204020204" charset="-122"/>
                <a:sym typeface="+mn-ea"/>
              </a:rPr>
              <a:t>BSL-1 实验室要求</a:t>
            </a:r>
            <a:endParaRPr sz="2000" b="1" dirty="0">
              <a:latin typeface="微软雅黑" panose="020B0503020204020204" charset="-122"/>
              <a:ea typeface="微软雅黑" panose="020B0503020204020204" charset="-122"/>
              <a:cs typeface="微软雅黑" panose="020B0503020204020204" charset="-122"/>
            </a:endParaRPr>
          </a:p>
          <a:p>
            <a:pPr marL="354965" indent="-342900">
              <a:lnSpc>
                <a:spcPct val="100000"/>
              </a:lnSpc>
              <a:spcBef>
                <a:spcPts val="100"/>
              </a:spcBef>
              <a:buSzPct val="95000"/>
              <a:buFont typeface="Wingdings" panose="05000000000000000000" charset="0"/>
              <a:buChar char="u"/>
              <a:tabLst>
                <a:tab pos="225425" algn="l"/>
              </a:tabLst>
            </a:pPr>
            <a:endParaRPr sz="2000">
              <a:latin typeface="微软雅黑" panose="020B0503020204020204" charset="-122"/>
              <a:ea typeface="微软雅黑" panose="020B0503020204020204" charset="-122"/>
              <a:cs typeface="微软雅黑" panose="020B0503020204020204" charset="-122"/>
            </a:endParaRPr>
          </a:p>
        </p:txBody>
      </p:sp>
      <p:sp>
        <p:nvSpPr>
          <p:cNvPr id="23554" name="Rectangle 3"/>
          <p:cNvSpPr>
            <a:spLocks noGrp="1"/>
          </p:cNvSpPr>
          <p:nvPr>
            <p:ph idx="1"/>
          </p:nvPr>
        </p:nvSpPr>
        <p:spPr>
          <a:xfrm>
            <a:off x="762000" y="1548130"/>
            <a:ext cx="10311130" cy="923290"/>
          </a:xfrm>
        </p:spPr>
        <p:txBody>
          <a:bodyPr vert="horz" wrap="square" anchor="t" anchorCtr="0"/>
          <a:lstStyle/>
          <a:p>
            <a:pPr marL="342900" indent="-342900">
              <a:lnSpc>
                <a:spcPct val="150000"/>
              </a:lnSpc>
              <a:buFont typeface="Arial" panose="020B0604020202020204" pitchFamily="34" charset="0"/>
              <a:buChar char="•"/>
            </a:pPr>
            <a:r>
              <a:rPr lang="zh-CN" altLang="en-US" sz="2000" b="1" dirty="0">
                <a:latin typeface="微软雅黑" panose="020B0503020204020204" charset="-122"/>
                <a:ea typeface="微软雅黑" panose="020B0503020204020204" charset="-122"/>
              </a:rPr>
              <a:t>防护要求：</a:t>
            </a:r>
            <a:r>
              <a:rPr lang="zh-CN" altLang="en-US" sz="2000" dirty="0">
                <a:latin typeface="微软雅黑" panose="020B0503020204020204" charset="-122"/>
                <a:ea typeface="微软雅黑" panose="020B0503020204020204" charset="-122"/>
              </a:rPr>
              <a:t>工作人员进入实验室</a:t>
            </a:r>
            <a:r>
              <a:rPr lang="zh-CN" altLang="en-US" sz="2000" b="1" dirty="0">
                <a:solidFill>
                  <a:srgbClr val="FF0000"/>
                </a:solidFill>
                <a:latin typeface="微软雅黑" panose="020B0503020204020204" charset="-122"/>
                <a:ea typeface="微软雅黑" panose="020B0503020204020204" charset="-122"/>
              </a:rPr>
              <a:t>应穿工作服</a:t>
            </a:r>
            <a:r>
              <a:rPr lang="zh-CN" altLang="en-US" sz="2000" dirty="0">
                <a:latin typeface="微软雅黑" panose="020B0503020204020204" charset="-122"/>
                <a:ea typeface="微软雅黑" panose="020B0503020204020204" charset="-122"/>
              </a:rPr>
              <a:t>，实验时应</a:t>
            </a:r>
            <a:r>
              <a:rPr lang="zh-CN" altLang="en-US" sz="2000" b="1" dirty="0">
                <a:solidFill>
                  <a:srgbClr val="FF0000"/>
                </a:solidFill>
                <a:latin typeface="微软雅黑" panose="020B0503020204020204" charset="-122"/>
                <a:ea typeface="微软雅黑" panose="020B0503020204020204" charset="-122"/>
              </a:rPr>
              <a:t>戴手套</a:t>
            </a:r>
            <a:r>
              <a:rPr lang="zh-CN" altLang="en-US" sz="2000" dirty="0">
                <a:latin typeface="微软雅黑" panose="020B0503020204020204" charset="-122"/>
                <a:ea typeface="微软雅黑" panose="020B0503020204020204" charset="-122"/>
              </a:rPr>
              <a:t>，必要时应戴</a:t>
            </a:r>
            <a:r>
              <a:rPr lang="zh-CN" altLang="en-US" sz="2000" b="1" dirty="0">
                <a:solidFill>
                  <a:srgbClr val="FF0000"/>
                </a:solidFill>
                <a:latin typeface="微软雅黑" panose="020B0503020204020204" charset="-122"/>
                <a:ea typeface="微软雅黑" panose="020B0503020204020204" charset="-122"/>
              </a:rPr>
              <a:t>眼罩</a:t>
            </a:r>
            <a:r>
              <a:rPr lang="zh-CN" altLang="en-US" sz="2000" dirty="0">
                <a:latin typeface="微软雅黑" panose="020B0503020204020204" charset="-122"/>
                <a:ea typeface="微软雅黑" panose="020B0503020204020204" charset="-122"/>
              </a:rPr>
              <a:t>。离开实验室时，工作服必须脱下并留在实验区内，不得穿着进入办公区等清洁区域。</a:t>
            </a:r>
          </a:p>
        </p:txBody>
      </p:sp>
      <p:pic>
        <p:nvPicPr>
          <p:cNvPr id="23556" name="Picture 5" descr="083741410"/>
          <p:cNvPicPr>
            <a:picLocks noChangeAspect="1"/>
          </p:cNvPicPr>
          <p:nvPr/>
        </p:nvPicPr>
        <p:blipFill>
          <a:blip r:embed="rId6"/>
          <a:stretch>
            <a:fillRect/>
          </a:stretch>
        </p:blipFill>
        <p:spPr>
          <a:xfrm>
            <a:off x="7924800" y="3279775"/>
            <a:ext cx="3308350" cy="2485390"/>
          </a:xfrm>
          <a:prstGeom prst="rect">
            <a:avLst/>
          </a:prstGeom>
          <a:noFill/>
          <a:ln w="9525">
            <a:noFill/>
          </a:ln>
          <a:effectLst>
            <a:outerShdw blurRad="63500" sx="102000" sy="102000" algn="ctr" rotWithShape="0">
              <a:prstClr val="black">
                <a:alpha val="40000"/>
              </a:prstClr>
            </a:outerShdw>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Docer Falling Dust PPT demo 12"/>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rot="1973649" flipH="1">
            <a:off x="5401863" y="1164709"/>
            <a:ext cx="826449" cy="1991478"/>
          </a:xfrm>
          <a:prstGeom prst="rect">
            <a:avLst/>
          </a:prstGeom>
        </p:spPr>
      </p:pic>
      <p:pic>
        <p:nvPicPr>
          <p:cNvPr id="51" name="Docer Falling Dust PPT demo 12"/>
          <p:cNvPicPr>
            <a:picLocks noChangeAspect="1"/>
          </p:cNvPicPr>
          <p:nvPr>
            <p:custDataLst>
              <p:tags r:id="rId2"/>
            </p:custDataLst>
          </p:nvPr>
        </p:nvPicPr>
        <p:blipFill>
          <a:blip r:embed="rId5" cstate="print">
            <a:extLst>
              <a:ext uri="{28A0092B-C50C-407E-A947-70E740481C1C}">
                <a14:useLocalDpi xmlns:a14="http://schemas.microsoft.com/office/drawing/2010/main" val="0"/>
              </a:ext>
            </a:extLst>
          </a:blip>
          <a:stretch>
            <a:fillRect/>
          </a:stretch>
        </p:blipFill>
        <p:spPr>
          <a:xfrm rot="1784989" flipH="1">
            <a:off x="3936631" y="3360690"/>
            <a:ext cx="785523" cy="2500168"/>
          </a:xfrm>
          <a:prstGeom prst="rect">
            <a:avLst/>
          </a:prstGeom>
        </p:spPr>
      </p:pic>
      <p:pic>
        <p:nvPicPr>
          <p:cNvPr id="52" name="Docer Falling Dust PPT demo 12"/>
          <p:cNvPicPr>
            <a:picLocks noChangeAspect="1"/>
          </p:cNvPicPr>
          <p:nvPr>
            <p:custDataLst>
              <p:tags r:id="rId3"/>
            </p:custDataLst>
          </p:nvPr>
        </p:nvPicPr>
        <p:blipFill>
          <a:blip r:embed="rId5" cstate="print">
            <a:extLst>
              <a:ext uri="{28A0092B-C50C-407E-A947-70E740481C1C}">
                <a14:useLocalDpi xmlns:a14="http://schemas.microsoft.com/office/drawing/2010/main" val="0"/>
              </a:ext>
            </a:extLst>
          </a:blip>
          <a:stretch>
            <a:fillRect/>
          </a:stretch>
        </p:blipFill>
        <p:spPr>
          <a:xfrm rot="1784989" flipH="1">
            <a:off x="4005765" y="266125"/>
            <a:ext cx="826449" cy="6854430"/>
          </a:xfrm>
          <a:prstGeom prst="rect">
            <a:avLst/>
          </a:prstGeom>
        </p:spPr>
      </p:pic>
      <p:sp>
        <p:nvSpPr>
          <p:cNvPr id="54" name="Docer Falling Dust PPT demo 12"/>
          <p:cNvSpPr/>
          <p:nvPr/>
        </p:nvSpPr>
        <p:spPr bwMode="auto">
          <a:xfrm flipH="1">
            <a:off x="3172" y="5277"/>
            <a:ext cx="6199841" cy="6846089"/>
          </a:xfrm>
          <a:custGeom>
            <a:avLst/>
            <a:gdLst>
              <a:gd name="T0" fmla="*/ 949 w 1487"/>
              <a:gd name="T1" fmla="*/ 1642 h 1642"/>
              <a:gd name="T2" fmla="*/ 0 w 1487"/>
              <a:gd name="T3" fmla="*/ 0 h 1642"/>
              <a:gd name="T4" fmla="*/ 1487 w 1487"/>
              <a:gd name="T5" fmla="*/ 0 h 1642"/>
              <a:gd name="T6" fmla="*/ 1487 w 1487"/>
              <a:gd name="T7" fmla="*/ 1642 h 1642"/>
              <a:gd name="T8" fmla="*/ 949 w 1487"/>
              <a:gd name="T9" fmla="*/ 1642 h 1642"/>
            </a:gdLst>
            <a:ahLst/>
            <a:cxnLst>
              <a:cxn ang="0">
                <a:pos x="T0" y="T1"/>
              </a:cxn>
              <a:cxn ang="0">
                <a:pos x="T2" y="T3"/>
              </a:cxn>
              <a:cxn ang="0">
                <a:pos x="T4" y="T5"/>
              </a:cxn>
              <a:cxn ang="0">
                <a:pos x="T6" y="T7"/>
              </a:cxn>
              <a:cxn ang="0">
                <a:pos x="T8" y="T9"/>
              </a:cxn>
            </a:cxnLst>
            <a:rect l="0" t="0" r="r" b="b"/>
            <a:pathLst>
              <a:path w="1487" h="1642">
                <a:moveTo>
                  <a:pt x="949" y="1642"/>
                </a:moveTo>
                <a:lnTo>
                  <a:pt x="0" y="0"/>
                </a:lnTo>
                <a:lnTo>
                  <a:pt x="1487" y="0"/>
                </a:lnTo>
                <a:lnTo>
                  <a:pt x="1487" y="1642"/>
                </a:lnTo>
                <a:lnTo>
                  <a:pt x="949" y="1642"/>
                </a:lnTo>
                <a:close/>
              </a:path>
            </a:pathLst>
          </a:custGeom>
          <a:blipFill rotWithShape="1">
            <a:blip r:embed="rId6">
              <a:alphaModFix amt="99000"/>
            </a:blip>
            <a:tile flip="none"/>
          </a:blipFill>
          <a:ln>
            <a:noFill/>
          </a:ln>
        </p:spPr>
        <p:txBody>
          <a:bodyPr vert="horz" wrap="square" lIns="91392" tIns="45696" rIns="91392" bIns="45696" numCol="1" anchor="t" anchorCtr="0" compatLnSpc="1"/>
          <a:lstStyle/>
          <a:p>
            <a:endParaRPr lang="zh-CN" altLang="en-US">
              <a:cs typeface="+mn-ea"/>
              <a:sym typeface="+mn-lt"/>
            </a:endParaRPr>
          </a:p>
        </p:txBody>
      </p:sp>
      <p:sp>
        <p:nvSpPr>
          <p:cNvPr id="81" name="任意多边形 80"/>
          <p:cNvSpPr/>
          <p:nvPr/>
        </p:nvSpPr>
        <p:spPr>
          <a:xfrm>
            <a:off x="3173" y="891943"/>
            <a:ext cx="6068090" cy="1983192"/>
          </a:xfrm>
          <a:custGeom>
            <a:avLst/>
            <a:gdLst>
              <a:gd name="connsiteX0" fmla="*/ 0 w 6071250"/>
              <a:gd name="connsiteY0" fmla="*/ 0 h 1984225"/>
              <a:gd name="connsiteX1" fmla="*/ 121199 w 6071250"/>
              <a:gd name="connsiteY1" fmla="*/ 0 h 1984225"/>
              <a:gd name="connsiteX2" fmla="*/ 5893537 w 6071250"/>
              <a:gd name="connsiteY2" fmla="*/ 0 h 1984225"/>
              <a:gd name="connsiteX3" fmla="*/ 6046690 w 6071250"/>
              <a:gd name="connsiteY3" fmla="*/ 238107 h 1984225"/>
              <a:gd name="connsiteX4" fmla="*/ 4961862 w 6071250"/>
              <a:gd name="connsiteY4" fmla="*/ 1904856 h 1984225"/>
              <a:gd name="connsiteX5" fmla="*/ 4808710 w 6071250"/>
              <a:gd name="connsiteY5" fmla="*/ 1984225 h 1984225"/>
              <a:gd name="connsiteX6" fmla="*/ 70156 w 6071250"/>
              <a:gd name="connsiteY6" fmla="*/ 1984225 h 1984225"/>
              <a:gd name="connsiteX7" fmla="*/ 0 w 6071250"/>
              <a:gd name="connsiteY7" fmla="*/ 1984225 h 1984225"/>
              <a:gd name="connsiteX8" fmla="*/ 0 w 6071250"/>
              <a:gd name="connsiteY8" fmla="*/ 0 h 1984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71250" h="1984225">
                <a:moveTo>
                  <a:pt x="0" y="0"/>
                </a:moveTo>
                <a:lnTo>
                  <a:pt x="121199" y="0"/>
                </a:lnTo>
                <a:cubicBezTo>
                  <a:pt x="1384224" y="0"/>
                  <a:pt x="3221352" y="0"/>
                  <a:pt x="5893537" y="0"/>
                </a:cubicBezTo>
                <a:cubicBezTo>
                  <a:pt x="6027546" y="0"/>
                  <a:pt x="6116884" y="136061"/>
                  <a:pt x="6046690" y="238107"/>
                </a:cubicBezTo>
                <a:cubicBezTo>
                  <a:pt x="6046690" y="238107"/>
                  <a:pt x="6046690" y="238107"/>
                  <a:pt x="4961862" y="1904856"/>
                </a:cubicBezTo>
                <a:cubicBezTo>
                  <a:pt x="4929955" y="1955879"/>
                  <a:pt x="4872523" y="1984225"/>
                  <a:pt x="4808710" y="1984225"/>
                </a:cubicBezTo>
                <a:cubicBezTo>
                  <a:pt x="4808710" y="1984225"/>
                  <a:pt x="4808710" y="1984225"/>
                  <a:pt x="70156" y="1984225"/>
                </a:cubicBezTo>
                <a:lnTo>
                  <a:pt x="0" y="1984225"/>
                </a:lnTo>
                <a:lnTo>
                  <a:pt x="0" y="0"/>
                </a:lnTo>
                <a:close/>
              </a:path>
            </a:pathLst>
          </a:custGeom>
          <a:solidFill>
            <a:srgbClr val="5484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7" name="组合 56"/>
          <p:cNvGrpSpPr/>
          <p:nvPr/>
        </p:nvGrpSpPr>
        <p:grpSpPr>
          <a:xfrm>
            <a:off x="711386" y="1372874"/>
            <a:ext cx="4272379" cy="922020"/>
            <a:chOff x="2663803" y="2459390"/>
            <a:chExt cx="4274602" cy="922499"/>
          </a:xfrm>
        </p:grpSpPr>
        <p:sp>
          <p:nvSpPr>
            <p:cNvPr id="58" name="TextBox 26"/>
            <p:cNvSpPr txBox="1"/>
            <p:nvPr/>
          </p:nvSpPr>
          <p:spPr bwMode="auto">
            <a:xfrm>
              <a:off x="2663803" y="2459390"/>
              <a:ext cx="1759865" cy="922499"/>
            </a:xfrm>
            <a:prstGeom prst="rect">
              <a:avLst/>
            </a:prstGeom>
            <a:noFill/>
          </p:spPr>
          <p:txBody>
            <a:bodyPr wrap="none">
              <a:spAutoFit/>
            </a:bodyPr>
            <a:lstStyle/>
            <a:p>
              <a:pPr>
                <a:defRPr/>
              </a:pPr>
              <a:r>
                <a:rPr lang="zh-CN" altLang="en-US" sz="5395" b="1" kern="0" dirty="0" smtClean="0">
                  <a:solidFill>
                    <a:schemeClr val="bg1"/>
                  </a:solidFill>
                  <a:latin typeface="微软雅黑" panose="020B0503020204020204" charset="-122"/>
                  <a:ea typeface="微软雅黑" panose="020B0503020204020204" charset="-122"/>
                </a:rPr>
                <a:t>目 录</a:t>
              </a:r>
              <a:endParaRPr lang="zh-CN" altLang="en-US" sz="5395" b="1" kern="0" dirty="0">
                <a:solidFill>
                  <a:schemeClr val="bg1"/>
                </a:solidFill>
                <a:latin typeface="微软雅黑" panose="020B0503020204020204" charset="-122"/>
                <a:ea typeface="微软雅黑" panose="020B0503020204020204" charset="-122"/>
              </a:endParaRPr>
            </a:p>
          </p:txBody>
        </p:sp>
        <p:sp>
          <p:nvSpPr>
            <p:cNvPr id="59" name="TextBox 10"/>
            <p:cNvSpPr>
              <a:spLocks noChangeArrowheads="1"/>
            </p:cNvSpPr>
            <p:nvPr/>
          </p:nvSpPr>
          <p:spPr bwMode="auto">
            <a:xfrm rot="7939">
              <a:off x="4486721" y="2907935"/>
              <a:ext cx="2451684" cy="460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400" dirty="0">
                  <a:solidFill>
                    <a:schemeClr val="bg1"/>
                  </a:solidFill>
                  <a:latin typeface="微软雅黑" panose="020B0503020204020204" charset="-122"/>
                  <a:ea typeface="微软雅黑" panose="020B0503020204020204" charset="-122"/>
                  <a:cs typeface="Calibri" panose="020F0502020204030204" pitchFamily="34" charset="0"/>
                  <a:sym typeface="Calibri" panose="020F0502020204030204" pitchFamily="34" charset="0"/>
                </a:rPr>
                <a:t>CONTENTS</a:t>
              </a:r>
              <a:endParaRPr lang="zh-CN" altLang="en-US" sz="2400" dirty="0">
                <a:solidFill>
                  <a:schemeClr val="bg1"/>
                </a:solidFill>
                <a:latin typeface="微软雅黑" panose="020B0503020204020204" charset="-122"/>
                <a:ea typeface="微软雅黑" panose="020B0503020204020204" charset="-122"/>
                <a:sym typeface="宋体" panose="02010600030101010101" pitchFamily="2" charset="-122"/>
              </a:endParaRPr>
            </a:p>
          </p:txBody>
        </p:sp>
      </p:grpSp>
      <p:sp>
        <p:nvSpPr>
          <p:cNvPr id="4" name="object 4"/>
          <p:cNvSpPr/>
          <p:nvPr/>
        </p:nvSpPr>
        <p:spPr>
          <a:xfrm>
            <a:off x="6202680" y="2568701"/>
            <a:ext cx="570230" cy="570230"/>
          </a:xfrm>
          <a:custGeom>
            <a:avLst/>
            <a:gdLst/>
            <a:ahLst/>
            <a:cxnLst/>
            <a:rect l="l" t="t" r="r" b="b"/>
            <a:pathLst>
              <a:path w="570229" h="570230">
                <a:moveTo>
                  <a:pt x="284988" y="0"/>
                </a:moveTo>
                <a:lnTo>
                  <a:pt x="238771" y="3731"/>
                </a:lnTo>
                <a:lnTo>
                  <a:pt x="194925" y="14532"/>
                </a:lnTo>
                <a:lnTo>
                  <a:pt x="154037" y="31817"/>
                </a:lnTo>
                <a:lnTo>
                  <a:pt x="116695" y="54998"/>
                </a:lnTo>
                <a:lnTo>
                  <a:pt x="83486" y="83486"/>
                </a:lnTo>
                <a:lnTo>
                  <a:pt x="54998" y="116695"/>
                </a:lnTo>
                <a:lnTo>
                  <a:pt x="31817" y="154037"/>
                </a:lnTo>
                <a:lnTo>
                  <a:pt x="14532" y="194925"/>
                </a:lnTo>
                <a:lnTo>
                  <a:pt x="3731" y="238771"/>
                </a:lnTo>
                <a:lnTo>
                  <a:pt x="0" y="284988"/>
                </a:lnTo>
                <a:lnTo>
                  <a:pt x="3731" y="331204"/>
                </a:lnTo>
                <a:lnTo>
                  <a:pt x="14532" y="375050"/>
                </a:lnTo>
                <a:lnTo>
                  <a:pt x="31817" y="415938"/>
                </a:lnTo>
                <a:lnTo>
                  <a:pt x="54998" y="453280"/>
                </a:lnTo>
                <a:lnTo>
                  <a:pt x="83486" y="486489"/>
                </a:lnTo>
                <a:lnTo>
                  <a:pt x="116695" y="514977"/>
                </a:lnTo>
                <a:lnTo>
                  <a:pt x="154037" y="538158"/>
                </a:lnTo>
                <a:lnTo>
                  <a:pt x="194925" y="555443"/>
                </a:lnTo>
                <a:lnTo>
                  <a:pt x="238771" y="566244"/>
                </a:lnTo>
                <a:lnTo>
                  <a:pt x="284988" y="569976"/>
                </a:lnTo>
                <a:lnTo>
                  <a:pt x="331204" y="566244"/>
                </a:lnTo>
                <a:lnTo>
                  <a:pt x="375050" y="555443"/>
                </a:lnTo>
                <a:lnTo>
                  <a:pt x="415938" y="538158"/>
                </a:lnTo>
                <a:lnTo>
                  <a:pt x="453280" y="514977"/>
                </a:lnTo>
                <a:lnTo>
                  <a:pt x="486489" y="486489"/>
                </a:lnTo>
                <a:lnTo>
                  <a:pt x="514977" y="453280"/>
                </a:lnTo>
                <a:lnTo>
                  <a:pt x="538158" y="415938"/>
                </a:lnTo>
                <a:lnTo>
                  <a:pt x="555443" y="375050"/>
                </a:lnTo>
                <a:lnTo>
                  <a:pt x="566244" y="331204"/>
                </a:lnTo>
                <a:lnTo>
                  <a:pt x="569976" y="284988"/>
                </a:lnTo>
                <a:lnTo>
                  <a:pt x="566244" y="238771"/>
                </a:lnTo>
                <a:lnTo>
                  <a:pt x="555443" y="194925"/>
                </a:lnTo>
                <a:lnTo>
                  <a:pt x="538158" y="154037"/>
                </a:lnTo>
                <a:lnTo>
                  <a:pt x="514977" y="116695"/>
                </a:lnTo>
                <a:lnTo>
                  <a:pt x="486489" y="83486"/>
                </a:lnTo>
                <a:lnTo>
                  <a:pt x="453280" y="54998"/>
                </a:lnTo>
                <a:lnTo>
                  <a:pt x="415938" y="31817"/>
                </a:lnTo>
                <a:lnTo>
                  <a:pt x="375050" y="14532"/>
                </a:lnTo>
                <a:lnTo>
                  <a:pt x="331204" y="3731"/>
                </a:lnTo>
                <a:lnTo>
                  <a:pt x="284988" y="0"/>
                </a:lnTo>
                <a:close/>
              </a:path>
            </a:pathLst>
          </a:custGeom>
          <a:solidFill>
            <a:srgbClr val="548ED4"/>
          </a:solidFill>
        </p:spPr>
        <p:txBody>
          <a:bodyPr wrap="square" lIns="0" tIns="0" rIns="0" bIns="0" rtlCol="0"/>
          <a:lstStyle/>
          <a:p>
            <a:endParaRPr b="1">
              <a:latin typeface="微软雅黑" panose="020B0503020204020204" charset="-122"/>
              <a:ea typeface="微软雅黑" panose="020B0503020204020204" charset="-122"/>
            </a:endParaRPr>
          </a:p>
        </p:txBody>
      </p:sp>
      <p:sp>
        <p:nvSpPr>
          <p:cNvPr id="5" name="object 5"/>
          <p:cNvSpPr txBox="1"/>
          <p:nvPr/>
        </p:nvSpPr>
        <p:spPr>
          <a:xfrm>
            <a:off x="6376670" y="2647823"/>
            <a:ext cx="222885" cy="381635"/>
          </a:xfrm>
          <a:prstGeom prst="rect">
            <a:avLst/>
          </a:prstGeom>
        </p:spPr>
        <p:txBody>
          <a:bodyPr vert="horz" wrap="square" lIns="0" tIns="12700" rIns="0" bIns="0" rtlCol="0">
            <a:spAutoFit/>
          </a:bodyPr>
          <a:lstStyle/>
          <a:p>
            <a:pPr marL="12700">
              <a:lnSpc>
                <a:spcPct val="100000"/>
              </a:lnSpc>
              <a:spcBef>
                <a:spcPts val="100"/>
              </a:spcBef>
            </a:pPr>
            <a:r>
              <a:rPr sz="2400" b="1" dirty="0">
                <a:solidFill>
                  <a:srgbClr val="FFFFFF"/>
                </a:solidFill>
                <a:latin typeface="微软雅黑" panose="020B0503020204020204" charset="-122"/>
                <a:ea typeface="微软雅黑" panose="020B0503020204020204" charset="-122"/>
                <a:cs typeface="Broadway" panose="04040905080B02020502"/>
              </a:rPr>
              <a:t>1</a:t>
            </a:r>
          </a:p>
        </p:txBody>
      </p:sp>
      <p:sp>
        <p:nvSpPr>
          <p:cNvPr id="6" name="object 6"/>
          <p:cNvSpPr/>
          <p:nvPr/>
        </p:nvSpPr>
        <p:spPr>
          <a:xfrm>
            <a:off x="6224905" y="3441826"/>
            <a:ext cx="570230" cy="570230"/>
          </a:xfrm>
          <a:custGeom>
            <a:avLst/>
            <a:gdLst/>
            <a:ahLst/>
            <a:cxnLst/>
            <a:rect l="l" t="t" r="r" b="b"/>
            <a:pathLst>
              <a:path w="570229" h="570230">
                <a:moveTo>
                  <a:pt x="284988" y="0"/>
                </a:moveTo>
                <a:lnTo>
                  <a:pt x="238771" y="3731"/>
                </a:lnTo>
                <a:lnTo>
                  <a:pt x="194925" y="14532"/>
                </a:lnTo>
                <a:lnTo>
                  <a:pt x="154037" y="31817"/>
                </a:lnTo>
                <a:lnTo>
                  <a:pt x="116695" y="54998"/>
                </a:lnTo>
                <a:lnTo>
                  <a:pt x="83486" y="83486"/>
                </a:lnTo>
                <a:lnTo>
                  <a:pt x="54998" y="116695"/>
                </a:lnTo>
                <a:lnTo>
                  <a:pt x="31817" y="154037"/>
                </a:lnTo>
                <a:lnTo>
                  <a:pt x="14532" y="194925"/>
                </a:lnTo>
                <a:lnTo>
                  <a:pt x="3731" y="238771"/>
                </a:lnTo>
                <a:lnTo>
                  <a:pt x="0" y="284988"/>
                </a:lnTo>
                <a:lnTo>
                  <a:pt x="3731" y="331204"/>
                </a:lnTo>
                <a:lnTo>
                  <a:pt x="14532" y="375050"/>
                </a:lnTo>
                <a:lnTo>
                  <a:pt x="31817" y="415938"/>
                </a:lnTo>
                <a:lnTo>
                  <a:pt x="54998" y="453280"/>
                </a:lnTo>
                <a:lnTo>
                  <a:pt x="83486" y="486489"/>
                </a:lnTo>
                <a:lnTo>
                  <a:pt x="116695" y="514977"/>
                </a:lnTo>
                <a:lnTo>
                  <a:pt x="154037" y="538158"/>
                </a:lnTo>
                <a:lnTo>
                  <a:pt x="194925" y="555443"/>
                </a:lnTo>
                <a:lnTo>
                  <a:pt x="238771" y="566244"/>
                </a:lnTo>
                <a:lnTo>
                  <a:pt x="284988" y="569976"/>
                </a:lnTo>
                <a:lnTo>
                  <a:pt x="331204" y="566244"/>
                </a:lnTo>
                <a:lnTo>
                  <a:pt x="375050" y="555443"/>
                </a:lnTo>
                <a:lnTo>
                  <a:pt x="415938" y="538158"/>
                </a:lnTo>
                <a:lnTo>
                  <a:pt x="453280" y="514977"/>
                </a:lnTo>
                <a:lnTo>
                  <a:pt x="486489" y="486489"/>
                </a:lnTo>
                <a:lnTo>
                  <a:pt x="514977" y="453280"/>
                </a:lnTo>
                <a:lnTo>
                  <a:pt x="538158" y="415938"/>
                </a:lnTo>
                <a:lnTo>
                  <a:pt x="555443" y="375050"/>
                </a:lnTo>
                <a:lnTo>
                  <a:pt x="566244" y="331204"/>
                </a:lnTo>
                <a:lnTo>
                  <a:pt x="569976" y="284988"/>
                </a:lnTo>
                <a:lnTo>
                  <a:pt x="566244" y="238771"/>
                </a:lnTo>
                <a:lnTo>
                  <a:pt x="555443" y="194925"/>
                </a:lnTo>
                <a:lnTo>
                  <a:pt x="538158" y="154037"/>
                </a:lnTo>
                <a:lnTo>
                  <a:pt x="514977" y="116695"/>
                </a:lnTo>
                <a:lnTo>
                  <a:pt x="486489" y="83486"/>
                </a:lnTo>
                <a:lnTo>
                  <a:pt x="453280" y="54998"/>
                </a:lnTo>
                <a:lnTo>
                  <a:pt x="415938" y="31817"/>
                </a:lnTo>
                <a:lnTo>
                  <a:pt x="375050" y="14532"/>
                </a:lnTo>
                <a:lnTo>
                  <a:pt x="331204" y="3731"/>
                </a:lnTo>
                <a:lnTo>
                  <a:pt x="284988" y="0"/>
                </a:lnTo>
                <a:close/>
              </a:path>
            </a:pathLst>
          </a:custGeom>
          <a:solidFill>
            <a:srgbClr val="548ED4"/>
          </a:solidFill>
        </p:spPr>
        <p:txBody>
          <a:bodyPr wrap="square" lIns="0" tIns="0" rIns="0" bIns="0" rtlCol="0"/>
          <a:lstStyle/>
          <a:p>
            <a:endParaRPr b="1">
              <a:latin typeface="微软雅黑" panose="020B0503020204020204" charset="-122"/>
              <a:ea typeface="微软雅黑" panose="020B0503020204020204" charset="-122"/>
            </a:endParaRPr>
          </a:p>
        </p:txBody>
      </p:sp>
      <p:sp>
        <p:nvSpPr>
          <p:cNvPr id="7" name="object 7"/>
          <p:cNvSpPr txBox="1"/>
          <p:nvPr/>
        </p:nvSpPr>
        <p:spPr>
          <a:xfrm>
            <a:off x="6398895" y="3521074"/>
            <a:ext cx="222885" cy="381635"/>
          </a:xfrm>
          <a:prstGeom prst="rect">
            <a:avLst/>
          </a:prstGeom>
        </p:spPr>
        <p:txBody>
          <a:bodyPr vert="horz" wrap="square" lIns="0" tIns="12700" rIns="0" bIns="0" rtlCol="0">
            <a:spAutoFit/>
          </a:bodyPr>
          <a:lstStyle/>
          <a:p>
            <a:pPr marL="12700">
              <a:lnSpc>
                <a:spcPct val="100000"/>
              </a:lnSpc>
              <a:spcBef>
                <a:spcPts val="100"/>
              </a:spcBef>
            </a:pPr>
            <a:r>
              <a:rPr sz="2400" b="1" dirty="0">
                <a:solidFill>
                  <a:srgbClr val="FFFFFF"/>
                </a:solidFill>
                <a:latin typeface="微软雅黑" panose="020B0503020204020204" charset="-122"/>
                <a:ea typeface="微软雅黑" panose="020B0503020204020204" charset="-122"/>
                <a:cs typeface="Broadway" panose="04040905080B02020502"/>
              </a:rPr>
              <a:t>2</a:t>
            </a:r>
          </a:p>
        </p:txBody>
      </p:sp>
      <p:sp>
        <p:nvSpPr>
          <p:cNvPr id="2" name="object 8"/>
          <p:cNvSpPr/>
          <p:nvPr/>
        </p:nvSpPr>
        <p:spPr>
          <a:xfrm>
            <a:off x="6217031" y="4321301"/>
            <a:ext cx="570230" cy="573405"/>
          </a:xfrm>
          <a:custGeom>
            <a:avLst/>
            <a:gdLst/>
            <a:ahLst/>
            <a:cxnLst/>
            <a:rect l="l" t="t" r="r" b="b"/>
            <a:pathLst>
              <a:path w="570229" h="573404">
                <a:moveTo>
                  <a:pt x="284861" y="0"/>
                </a:moveTo>
                <a:lnTo>
                  <a:pt x="238648" y="3749"/>
                </a:lnTo>
                <a:lnTo>
                  <a:pt x="194811" y="14606"/>
                </a:lnTo>
                <a:lnTo>
                  <a:pt x="153938" y="31978"/>
                </a:lnTo>
                <a:lnTo>
                  <a:pt x="116613" y="55278"/>
                </a:lnTo>
                <a:lnTo>
                  <a:pt x="83423" y="83915"/>
                </a:lnTo>
                <a:lnTo>
                  <a:pt x="54953" y="117299"/>
                </a:lnTo>
                <a:lnTo>
                  <a:pt x="31790" y="154840"/>
                </a:lnTo>
                <a:lnTo>
                  <a:pt x="14519" y="195949"/>
                </a:lnTo>
                <a:lnTo>
                  <a:pt x="3727" y="240036"/>
                </a:lnTo>
                <a:lnTo>
                  <a:pt x="0" y="286512"/>
                </a:lnTo>
                <a:lnTo>
                  <a:pt x="3727" y="332990"/>
                </a:lnTo>
                <a:lnTo>
                  <a:pt x="14519" y="377087"/>
                </a:lnTo>
                <a:lnTo>
                  <a:pt x="31790" y="418210"/>
                </a:lnTo>
                <a:lnTo>
                  <a:pt x="54953" y="455769"/>
                </a:lnTo>
                <a:lnTo>
                  <a:pt x="83423" y="489172"/>
                </a:lnTo>
                <a:lnTo>
                  <a:pt x="116613" y="517827"/>
                </a:lnTo>
                <a:lnTo>
                  <a:pt x="153938" y="541144"/>
                </a:lnTo>
                <a:lnTo>
                  <a:pt x="194811" y="558531"/>
                </a:lnTo>
                <a:lnTo>
                  <a:pt x="238648" y="569397"/>
                </a:lnTo>
                <a:lnTo>
                  <a:pt x="284861" y="573151"/>
                </a:lnTo>
                <a:lnTo>
                  <a:pt x="331077" y="569397"/>
                </a:lnTo>
                <a:lnTo>
                  <a:pt x="374923" y="558531"/>
                </a:lnTo>
                <a:lnTo>
                  <a:pt x="415811" y="541144"/>
                </a:lnTo>
                <a:lnTo>
                  <a:pt x="453153" y="517827"/>
                </a:lnTo>
                <a:lnTo>
                  <a:pt x="486362" y="489172"/>
                </a:lnTo>
                <a:lnTo>
                  <a:pt x="514850" y="455769"/>
                </a:lnTo>
                <a:lnTo>
                  <a:pt x="538031" y="418210"/>
                </a:lnTo>
                <a:lnTo>
                  <a:pt x="555316" y="377087"/>
                </a:lnTo>
                <a:lnTo>
                  <a:pt x="566117" y="332990"/>
                </a:lnTo>
                <a:lnTo>
                  <a:pt x="569849" y="286512"/>
                </a:lnTo>
                <a:lnTo>
                  <a:pt x="566117" y="240036"/>
                </a:lnTo>
                <a:lnTo>
                  <a:pt x="555316" y="195949"/>
                </a:lnTo>
                <a:lnTo>
                  <a:pt x="538031" y="154840"/>
                </a:lnTo>
                <a:lnTo>
                  <a:pt x="514850" y="117299"/>
                </a:lnTo>
                <a:lnTo>
                  <a:pt x="486362" y="83915"/>
                </a:lnTo>
                <a:lnTo>
                  <a:pt x="453153" y="55278"/>
                </a:lnTo>
                <a:lnTo>
                  <a:pt x="415811" y="31978"/>
                </a:lnTo>
                <a:lnTo>
                  <a:pt x="374923" y="14606"/>
                </a:lnTo>
                <a:lnTo>
                  <a:pt x="331077" y="3749"/>
                </a:lnTo>
                <a:lnTo>
                  <a:pt x="284861" y="0"/>
                </a:lnTo>
                <a:close/>
              </a:path>
            </a:pathLst>
          </a:custGeom>
          <a:solidFill>
            <a:srgbClr val="548ED4"/>
          </a:solidFill>
        </p:spPr>
        <p:txBody>
          <a:bodyPr wrap="square" lIns="0" tIns="0" rIns="0" bIns="0" rtlCol="0"/>
          <a:lstStyle/>
          <a:p>
            <a:endParaRPr b="1">
              <a:latin typeface="微软雅黑" panose="020B0503020204020204" charset="-122"/>
              <a:ea typeface="微软雅黑" panose="020B0503020204020204" charset="-122"/>
            </a:endParaRPr>
          </a:p>
        </p:txBody>
      </p:sp>
      <p:sp>
        <p:nvSpPr>
          <p:cNvPr id="9" name="object 9"/>
          <p:cNvSpPr txBox="1"/>
          <p:nvPr/>
        </p:nvSpPr>
        <p:spPr>
          <a:xfrm>
            <a:off x="6391020" y="4402328"/>
            <a:ext cx="222885" cy="381635"/>
          </a:xfrm>
          <a:prstGeom prst="rect">
            <a:avLst/>
          </a:prstGeom>
        </p:spPr>
        <p:txBody>
          <a:bodyPr vert="horz" wrap="square" lIns="0" tIns="12700" rIns="0" bIns="0" rtlCol="0">
            <a:spAutoFit/>
          </a:bodyPr>
          <a:lstStyle/>
          <a:p>
            <a:pPr marL="12700">
              <a:lnSpc>
                <a:spcPct val="100000"/>
              </a:lnSpc>
              <a:spcBef>
                <a:spcPts val="100"/>
              </a:spcBef>
            </a:pPr>
            <a:r>
              <a:rPr sz="2400" b="1" dirty="0">
                <a:solidFill>
                  <a:srgbClr val="FFFFFF"/>
                </a:solidFill>
                <a:latin typeface="微软雅黑" panose="020B0503020204020204" charset="-122"/>
                <a:ea typeface="微软雅黑" panose="020B0503020204020204" charset="-122"/>
                <a:cs typeface="Broadway" panose="04040905080B02020502"/>
              </a:rPr>
              <a:t>3</a:t>
            </a:r>
          </a:p>
        </p:txBody>
      </p:sp>
      <p:sp>
        <p:nvSpPr>
          <p:cNvPr id="10" name="object 10"/>
          <p:cNvSpPr/>
          <p:nvPr/>
        </p:nvSpPr>
        <p:spPr>
          <a:xfrm>
            <a:off x="6210681" y="5203951"/>
            <a:ext cx="570230" cy="570230"/>
          </a:xfrm>
          <a:custGeom>
            <a:avLst/>
            <a:gdLst/>
            <a:ahLst/>
            <a:cxnLst/>
            <a:rect l="l" t="t" r="r" b="b"/>
            <a:pathLst>
              <a:path w="570229" h="570229">
                <a:moveTo>
                  <a:pt x="284861" y="0"/>
                </a:moveTo>
                <a:lnTo>
                  <a:pt x="238648" y="3731"/>
                </a:lnTo>
                <a:lnTo>
                  <a:pt x="194811" y="14532"/>
                </a:lnTo>
                <a:lnTo>
                  <a:pt x="153938" y="31817"/>
                </a:lnTo>
                <a:lnTo>
                  <a:pt x="116613" y="54998"/>
                </a:lnTo>
                <a:lnTo>
                  <a:pt x="83423" y="83486"/>
                </a:lnTo>
                <a:lnTo>
                  <a:pt x="54953" y="116695"/>
                </a:lnTo>
                <a:lnTo>
                  <a:pt x="31790" y="154037"/>
                </a:lnTo>
                <a:lnTo>
                  <a:pt x="14519" y="194925"/>
                </a:lnTo>
                <a:lnTo>
                  <a:pt x="3727" y="238771"/>
                </a:lnTo>
                <a:lnTo>
                  <a:pt x="0" y="284988"/>
                </a:lnTo>
                <a:lnTo>
                  <a:pt x="3727" y="331204"/>
                </a:lnTo>
                <a:lnTo>
                  <a:pt x="14519" y="375050"/>
                </a:lnTo>
                <a:lnTo>
                  <a:pt x="31790" y="415938"/>
                </a:lnTo>
                <a:lnTo>
                  <a:pt x="54953" y="453280"/>
                </a:lnTo>
                <a:lnTo>
                  <a:pt x="83423" y="486489"/>
                </a:lnTo>
                <a:lnTo>
                  <a:pt x="116613" y="514977"/>
                </a:lnTo>
                <a:lnTo>
                  <a:pt x="153938" y="538158"/>
                </a:lnTo>
                <a:lnTo>
                  <a:pt x="194811" y="555443"/>
                </a:lnTo>
                <a:lnTo>
                  <a:pt x="238648" y="566244"/>
                </a:lnTo>
                <a:lnTo>
                  <a:pt x="284861" y="569976"/>
                </a:lnTo>
                <a:lnTo>
                  <a:pt x="331077" y="566244"/>
                </a:lnTo>
                <a:lnTo>
                  <a:pt x="374923" y="555443"/>
                </a:lnTo>
                <a:lnTo>
                  <a:pt x="415811" y="538158"/>
                </a:lnTo>
                <a:lnTo>
                  <a:pt x="453153" y="514977"/>
                </a:lnTo>
                <a:lnTo>
                  <a:pt x="486362" y="486489"/>
                </a:lnTo>
                <a:lnTo>
                  <a:pt x="514850" y="453280"/>
                </a:lnTo>
                <a:lnTo>
                  <a:pt x="538031" y="415938"/>
                </a:lnTo>
                <a:lnTo>
                  <a:pt x="555316" y="375050"/>
                </a:lnTo>
                <a:lnTo>
                  <a:pt x="566117" y="331204"/>
                </a:lnTo>
                <a:lnTo>
                  <a:pt x="569849" y="284988"/>
                </a:lnTo>
                <a:lnTo>
                  <a:pt x="566117" y="238771"/>
                </a:lnTo>
                <a:lnTo>
                  <a:pt x="555316" y="194925"/>
                </a:lnTo>
                <a:lnTo>
                  <a:pt x="538031" y="154037"/>
                </a:lnTo>
                <a:lnTo>
                  <a:pt x="514850" y="116695"/>
                </a:lnTo>
                <a:lnTo>
                  <a:pt x="486362" y="83486"/>
                </a:lnTo>
                <a:lnTo>
                  <a:pt x="453153" y="54998"/>
                </a:lnTo>
                <a:lnTo>
                  <a:pt x="415811" y="31817"/>
                </a:lnTo>
                <a:lnTo>
                  <a:pt x="374923" y="14532"/>
                </a:lnTo>
                <a:lnTo>
                  <a:pt x="331077" y="3731"/>
                </a:lnTo>
                <a:lnTo>
                  <a:pt x="284861" y="0"/>
                </a:lnTo>
                <a:close/>
              </a:path>
            </a:pathLst>
          </a:custGeom>
          <a:solidFill>
            <a:srgbClr val="548ED4"/>
          </a:solidFill>
        </p:spPr>
        <p:txBody>
          <a:bodyPr wrap="square" lIns="0" tIns="0" rIns="0" bIns="0" rtlCol="0"/>
          <a:lstStyle/>
          <a:p>
            <a:endParaRPr b="1">
              <a:latin typeface="微软雅黑" panose="020B0503020204020204" charset="-122"/>
              <a:ea typeface="微软雅黑" panose="020B0503020204020204" charset="-122"/>
            </a:endParaRPr>
          </a:p>
        </p:txBody>
      </p:sp>
      <p:sp>
        <p:nvSpPr>
          <p:cNvPr id="11" name="object 11"/>
          <p:cNvSpPr txBox="1"/>
          <p:nvPr/>
        </p:nvSpPr>
        <p:spPr>
          <a:xfrm>
            <a:off x="6384670" y="5283454"/>
            <a:ext cx="222885" cy="381635"/>
          </a:xfrm>
          <a:prstGeom prst="rect">
            <a:avLst/>
          </a:prstGeom>
        </p:spPr>
        <p:txBody>
          <a:bodyPr vert="horz" wrap="square" lIns="0" tIns="12700" rIns="0" bIns="0" rtlCol="0">
            <a:spAutoFit/>
          </a:bodyPr>
          <a:lstStyle/>
          <a:p>
            <a:pPr marL="12700">
              <a:lnSpc>
                <a:spcPct val="100000"/>
              </a:lnSpc>
              <a:spcBef>
                <a:spcPts val="100"/>
              </a:spcBef>
            </a:pPr>
            <a:r>
              <a:rPr sz="2400" b="1" dirty="0">
                <a:solidFill>
                  <a:srgbClr val="FFFFFF"/>
                </a:solidFill>
                <a:latin typeface="微软雅黑" panose="020B0503020204020204" charset="-122"/>
                <a:ea typeface="微软雅黑" panose="020B0503020204020204" charset="-122"/>
                <a:cs typeface="Broadway" panose="04040905080B02020502"/>
              </a:rPr>
              <a:t>4</a:t>
            </a:r>
          </a:p>
        </p:txBody>
      </p:sp>
      <p:sp>
        <p:nvSpPr>
          <p:cNvPr id="12" name="object 12"/>
          <p:cNvSpPr/>
          <p:nvPr/>
        </p:nvSpPr>
        <p:spPr>
          <a:xfrm>
            <a:off x="6705981" y="2517901"/>
            <a:ext cx="4084320" cy="652780"/>
          </a:xfrm>
          <a:custGeom>
            <a:avLst/>
            <a:gdLst/>
            <a:ahLst/>
            <a:cxnLst/>
            <a:rect l="l" t="t" r="r" b="b"/>
            <a:pathLst>
              <a:path w="4084320" h="652780">
                <a:moveTo>
                  <a:pt x="3960622" y="0"/>
                </a:moveTo>
                <a:lnTo>
                  <a:pt x="0" y="0"/>
                </a:lnTo>
                <a:lnTo>
                  <a:pt x="47371" y="29210"/>
                </a:lnTo>
                <a:lnTo>
                  <a:pt x="81560" y="59447"/>
                </a:lnTo>
                <a:lnTo>
                  <a:pt x="111758" y="94621"/>
                </a:lnTo>
                <a:lnTo>
                  <a:pt x="137501" y="134209"/>
                </a:lnTo>
                <a:lnTo>
                  <a:pt x="158328" y="177689"/>
                </a:lnTo>
                <a:lnTo>
                  <a:pt x="173776" y="224540"/>
                </a:lnTo>
                <a:lnTo>
                  <a:pt x="183384" y="274238"/>
                </a:lnTo>
                <a:lnTo>
                  <a:pt x="186689" y="326263"/>
                </a:lnTo>
                <a:lnTo>
                  <a:pt x="183384" y="378287"/>
                </a:lnTo>
                <a:lnTo>
                  <a:pt x="173776" y="427985"/>
                </a:lnTo>
                <a:lnTo>
                  <a:pt x="158328" y="474836"/>
                </a:lnTo>
                <a:lnTo>
                  <a:pt x="137501" y="518316"/>
                </a:lnTo>
                <a:lnTo>
                  <a:pt x="111758" y="557904"/>
                </a:lnTo>
                <a:lnTo>
                  <a:pt x="81560" y="593078"/>
                </a:lnTo>
                <a:lnTo>
                  <a:pt x="47371" y="623315"/>
                </a:lnTo>
                <a:lnTo>
                  <a:pt x="0" y="652526"/>
                </a:lnTo>
                <a:lnTo>
                  <a:pt x="3960622" y="652526"/>
                </a:lnTo>
                <a:lnTo>
                  <a:pt x="4008588" y="643967"/>
                </a:lnTo>
                <a:lnTo>
                  <a:pt x="4047744" y="620633"/>
                </a:lnTo>
                <a:lnTo>
                  <a:pt x="4074136" y="586035"/>
                </a:lnTo>
                <a:lnTo>
                  <a:pt x="4083812" y="543687"/>
                </a:lnTo>
                <a:lnTo>
                  <a:pt x="4083812" y="108712"/>
                </a:lnTo>
                <a:lnTo>
                  <a:pt x="4074136" y="66436"/>
                </a:lnTo>
                <a:lnTo>
                  <a:pt x="4047744" y="31876"/>
                </a:lnTo>
                <a:lnTo>
                  <a:pt x="4008588" y="8556"/>
                </a:lnTo>
                <a:lnTo>
                  <a:pt x="3960622" y="0"/>
                </a:lnTo>
                <a:close/>
              </a:path>
            </a:pathLst>
          </a:custGeom>
          <a:solidFill>
            <a:srgbClr val="548ED4"/>
          </a:solidFill>
        </p:spPr>
        <p:txBody>
          <a:bodyPr wrap="square" lIns="0" tIns="0" rIns="0" bIns="0" rtlCol="0"/>
          <a:lstStyle/>
          <a:p>
            <a:endParaRPr b="1">
              <a:latin typeface="微软雅黑" panose="020B0503020204020204" charset="-122"/>
              <a:ea typeface="微软雅黑" panose="020B0503020204020204" charset="-122"/>
            </a:endParaRPr>
          </a:p>
        </p:txBody>
      </p:sp>
      <p:sp>
        <p:nvSpPr>
          <p:cNvPr id="3" name="object 13"/>
          <p:cNvSpPr txBox="1"/>
          <p:nvPr/>
        </p:nvSpPr>
        <p:spPr>
          <a:xfrm>
            <a:off x="6946011" y="2660979"/>
            <a:ext cx="3332479" cy="320675"/>
          </a:xfrm>
          <a:prstGeom prst="rect">
            <a:avLst/>
          </a:prstGeom>
        </p:spPr>
        <p:txBody>
          <a:bodyPr vert="horz" wrap="square" lIns="0" tIns="13335" rIns="0" bIns="0" rtlCol="0">
            <a:spAutoFit/>
          </a:bodyPr>
          <a:lstStyle/>
          <a:p>
            <a:pPr marL="12700">
              <a:lnSpc>
                <a:spcPct val="100000"/>
              </a:lnSpc>
              <a:spcBef>
                <a:spcPts val="105"/>
              </a:spcBef>
            </a:pPr>
            <a:r>
              <a:rPr sz="2000" b="1" dirty="0">
                <a:solidFill>
                  <a:srgbClr val="FFFFFF"/>
                </a:solidFill>
                <a:latin typeface="微软雅黑" panose="020B0503020204020204" charset="-122"/>
                <a:ea typeface="微软雅黑" panose="020B0503020204020204" charset="-122"/>
                <a:cs typeface="微软雅黑" panose="020B0503020204020204" charset="-122"/>
              </a:rPr>
              <a:t>实验室生物安全管理的</a:t>
            </a:r>
            <a:r>
              <a:rPr sz="2000" b="1" spc="-10" dirty="0">
                <a:solidFill>
                  <a:srgbClr val="FFFFFF"/>
                </a:solidFill>
                <a:latin typeface="微软雅黑" panose="020B0503020204020204" charset="-122"/>
                <a:ea typeface="微软雅黑" panose="020B0503020204020204" charset="-122"/>
                <a:cs typeface="微软雅黑" panose="020B0503020204020204" charset="-122"/>
              </a:rPr>
              <a:t>重</a:t>
            </a:r>
            <a:r>
              <a:rPr sz="2000" b="1" dirty="0">
                <a:solidFill>
                  <a:srgbClr val="FFFFFF"/>
                </a:solidFill>
                <a:latin typeface="微软雅黑" panose="020B0503020204020204" charset="-122"/>
                <a:ea typeface="微软雅黑" panose="020B0503020204020204" charset="-122"/>
                <a:cs typeface="微软雅黑" panose="020B0503020204020204" charset="-122"/>
              </a:rPr>
              <a:t>要性</a:t>
            </a:r>
            <a:endParaRPr sz="2000" b="1">
              <a:latin typeface="微软雅黑" panose="020B0503020204020204" charset="-122"/>
              <a:ea typeface="微软雅黑" panose="020B0503020204020204" charset="-122"/>
              <a:cs typeface="微软雅黑" panose="020B0503020204020204" charset="-122"/>
            </a:endParaRPr>
          </a:p>
        </p:txBody>
      </p:sp>
      <p:sp>
        <p:nvSpPr>
          <p:cNvPr id="17" name="object 14"/>
          <p:cNvSpPr/>
          <p:nvPr/>
        </p:nvSpPr>
        <p:spPr>
          <a:xfrm>
            <a:off x="6697980" y="3400551"/>
            <a:ext cx="4091940" cy="652780"/>
          </a:xfrm>
          <a:custGeom>
            <a:avLst/>
            <a:gdLst/>
            <a:ahLst/>
            <a:cxnLst/>
            <a:rect l="l" t="t" r="r" b="b"/>
            <a:pathLst>
              <a:path w="4091940" h="652780">
                <a:moveTo>
                  <a:pt x="3968369" y="0"/>
                </a:moveTo>
                <a:lnTo>
                  <a:pt x="0" y="0"/>
                </a:lnTo>
                <a:lnTo>
                  <a:pt x="47498" y="29210"/>
                </a:lnTo>
                <a:lnTo>
                  <a:pt x="81741" y="59447"/>
                </a:lnTo>
                <a:lnTo>
                  <a:pt x="111991" y="94621"/>
                </a:lnTo>
                <a:lnTo>
                  <a:pt x="137781" y="134209"/>
                </a:lnTo>
                <a:lnTo>
                  <a:pt x="158649" y="177689"/>
                </a:lnTo>
                <a:lnTo>
                  <a:pt x="174129" y="224540"/>
                </a:lnTo>
                <a:lnTo>
                  <a:pt x="183758" y="274238"/>
                </a:lnTo>
                <a:lnTo>
                  <a:pt x="187071" y="326263"/>
                </a:lnTo>
                <a:lnTo>
                  <a:pt x="183758" y="378287"/>
                </a:lnTo>
                <a:lnTo>
                  <a:pt x="174129" y="427985"/>
                </a:lnTo>
                <a:lnTo>
                  <a:pt x="158649" y="474836"/>
                </a:lnTo>
                <a:lnTo>
                  <a:pt x="137781" y="518316"/>
                </a:lnTo>
                <a:lnTo>
                  <a:pt x="111991" y="557904"/>
                </a:lnTo>
                <a:lnTo>
                  <a:pt x="81741" y="593078"/>
                </a:lnTo>
                <a:lnTo>
                  <a:pt x="47498" y="623315"/>
                </a:lnTo>
                <a:lnTo>
                  <a:pt x="0" y="652526"/>
                </a:lnTo>
                <a:lnTo>
                  <a:pt x="3968369" y="652526"/>
                </a:lnTo>
                <a:lnTo>
                  <a:pt x="4016428" y="643967"/>
                </a:lnTo>
                <a:lnTo>
                  <a:pt x="4055665" y="620633"/>
                </a:lnTo>
                <a:lnTo>
                  <a:pt x="4082115" y="586035"/>
                </a:lnTo>
                <a:lnTo>
                  <a:pt x="4091813" y="543687"/>
                </a:lnTo>
                <a:lnTo>
                  <a:pt x="4091813" y="108712"/>
                </a:lnTo>
                <a:lnTo>
                  <a:pt x="4082115" y="66436"/>
                </a:lnTo>
                <a:lnTo>
                  <a:pt x="4055665" y="31876"/>
                </a:lnTo>
                <a:lnTo>
                  <a:pt x="4016428" y="8556"/>
                </a:lnTo>
                <a:lnTo>
                  <a:pt x="3968369" y="0"/>
                </a:lnTo>
                <a:close/>
              </a:path>
            </a:pathLst>
          </a:custGeom>
          <a:solidFill>
            <a:srgbClr val="548ED4"/>
          </a:solidFill>
        </p:spPr>
        <p:txBody>
          <a:bodyPr wrap="square" lIns="0" tIns="0" rIns="0" bIns="0" rtlCol="0"/>
          <a:lstStyle/>
          <a:p>
            <a:endParaRPr b="1">
              <a:latin typeface="微软雅黑" panose="020B0503020204020204" charset="-122"/>
              <a:ea typeface="微软雅黑" panose="020B0503020204020204" charset="-122"/>
            </a:endParaRPr>
          </a:p>
        </p:txBody>
      </p:sp>
      <p:sp>
        <p:nvSpPr>
          <p:cNvPr id="18" name="object 15"/>
          <p:cNvSpPr txBox="1"/>
          <p:nvPr/>
        </p:nvSpPr>
        <p:spPr>
          <a:xfrm>
            <a:off x="6938010" y="3543935"/>
            <a:ext cx="3553460" cy="320675"/>
          </a:xfrm>
          <a:prstGeom prst="rect">
            <a:avLst/>
          </a:prstGeom>
        </p:spPr>
        <p:txBody>
          <a:bodyPr vert="horz" wrap="square" lIns="0" tIns="13335" rIns="0" bIns="0" rtlCol="0">
            <a:spAutoFit/>
          </a:bodyPr>
          <a:lstStyle/>
          <a:p>
            <a:pPr marL="12700">
              <a:lnSpc>
                <a:spcPct val="100000"/>
              </a:lnSpc>
              <a:spcBef>
                <a:spcPts val="105"/>
              </a:spcBef>
            </a:pPr>
            <a:r>
              <a:rPr sz="2000" b="1" dirty="0">
                <a:solidFill>
                  <a:srgbClr val="FFFFFF"/>
                </a:solidFill>
                <a:latin typeface="微软雅黑" panose="020B0503020204020204" charset="-122"/>
                <a:ea typeface="微软雅黑" panose="020B0503020204020204" charset="-122"/>
                <a:cs typeface="微软雅黑" panose="020B0503020204020204" charset="-122"/>
                <a:sym typeface="+mn-ea"/>
              </a:rPr>
              <a:t>实验室生物危害的定义及类型</a:t>
            </a:r>
            <a:endParaRPr sz="2000" b="1" dirty="0">
              <a:solidFill>
                <a:srgbClr val="FFFFFF"/>
              </a:solidFill>
              <a:latin typeface="微软雅黑" panose="020B0503020204020204" charset="-122"/>
              <a:ea typeface="微软雅黑" panose="020B0503020204020204" charset="-122"/>
              <a:cs typeface="微软雅黑" panose="020B0503020204020204" charset="-122"/>
            </a:endParaRPr>
          </a:p>
        </p:txBody>
      </p:sp>
      <p:sp>
        <p:nvSpPr>
          <p:cNvPr id="19" name="object 16"/>
          <p:cNvSpPr/>
          <p:nvPr/>
        </p:nvSpPr>
        <p:spPr>
          <a:xfrm>
            <a:off x="6690106" y="4281678"/>
            <a:ext cx="4100195" cy="652780"/>
          </a:xfrm>
          <a:custGeom>
            <a:avLst/>
            <a:gdLst/>
            <a:ahLst/>
            <a:cxnLst/>
            <a:rect l="l" t="t" r="r" b="b"/>
            <a:pathLst>
              <a:path w="4100195" h="652779">
                <a:moveTo>
                  <a:pt x="3975989" y="0"/>
                </a:moveTo>
                <a:lnTo>
                  <a:pt x="0" y="0"/>
                </a:lnTo>
                <a:lnTo>
                  <a:pt x="47498" y="29083"/>
                </a:lnTo>
                <a:lnTo>
                  <a:pt x="81842" y="59327"/>
                </a:lnTo>
                <a:lnTo>
                  <a:pt x="112177" y="94516"/>
                </a:lnTo>
                <a:lnTo>
                  <a:pt x="138038" y="134122"/>
                </a:lnTo>
                <a:lnTo>
                  <a:pt x="158960" y="177615"/>
                </a:lnTo>
                <a:lnTo>
                  <a:pt x="174479" y="224468"/>
                </a:lnTo>
                <a:lnTo>
                  <a:pt x="184131" y="274151"/>
                </a:lnTo>
                <a:lnTo>
                  <a:pt x="187451" y="326136"/>
                </a:lnTo>
                <a:lnTo>
                  <a:pt x="184131" y="378160"/>
                </a:lnTo>
                <a:lnTo>
                  <a:pt x="174479" y="427858"/>
                </a:lnTo>
                <a:lnTo>
                  <a:pt x="158960" y="474709"/>
                </a:lnTo>
                <a:lnTo>
                  <a:pt x="138038" y="518189"/>
                </a:lnTo>
                <a:lnTo>
                  <a:pt x="112177" y="557777"/>
                </a:lnTo>
                <a:lnTo>
                  <a:pt x="81842" y="592951"/>
                </a:lnTo>
                <a:lnTo>
                  <a:pt x="47498" y="623188"/>
                </a:lnTo>
                <a:lnTo>
                  <a:pt x="0" y="652399"/>
                </a:lnTo>
                <a:lnTo>
                  <a:pt x="3975989" y="652399"/>
                </a:lnTo>
                <a:lnTo>
                  <a:pt x="4024141" y="643860"/>
                </a:lnTo>
                <a:lnTo>
                  <a:pt x="4063460" y="620569"/>
                </a:lnTo>
                <a:lnTo>
                  <a:pt x="4089967" y="586015"/>
                </a:lnTo>
                <a:lnTo>
                  <a:pt x="4099687" y="543687"/>
                </a:lnTo>
                <a:lnTo>
                  <a:pt x="4099687" y="108712"/>
                </a:lnTo>
                <a:lnTo>
                  <a:pt x="4089967" y="66383"/>
                </a:lnTo>
                <a:lnTo>
                  <a:pt x="4063460" y="31829"/>
                </a:lnTo>
                <a:lnTo>
                  <a:pt x="4024141" y="8538"/>
                </a:lnTo>
                <a:lnTo>
                  <a:pt x="3975989" y="0"/>
                </a:lnTo>
                <a:close/>
              </a:path>
            </a:pathLst>
          </a:custGeom>
          <a:solidFill>
            <a:srgbClr val="548ED4"/>
          </a:solidFill>
        </p:spPr>
        <p:txBody>
          <a:bodyPr wrap="square" lIns="0" tIns="0" rIns="0" bIns="0" rtlCol="0"/>
          <a:lstStyle/>
          <a:p>
            <a:endParaRPr b="1">
              <a:latin typeface="微软雅黑" panose="020B0503020204020204" charset="-122"/>
              <a:ea typeface="微软雅黑" panose="020B0503020204020204" charset="-122"/>
            </a:endParaRPr>
          </a:p>
        </p:txBody>
      </p:sp>
      <p:sp>
        <p:nvSpPr>
          <p:cNvPr id="20" name="object 17"/>
          <p:cNvSpPr txBox="1"/>
          <p:nvPr/>
        </p:nvSpPr>
        <p:spPr>
          <a:xfrm>
            <a:off x="6930262" y="4432807"/>
            <a:ext cx="3078480" cy="320675"/>
          </a:xfrm>
          <a:prstGeom prst="rect">
            <a:avLst/>
          </a:prstGeom>
        </p:spPr>
        <p:txBody>
          <a:bodyPr vert="horz" wrap="square" lIns="0" tIns="13335" rIns="0" bIns="0" rtlCol="0">
            <a:spAutoFit/>
          </a:bodyPr>
          <a:lstStyle/>
          <a:p>
            <a:pPr marL="12700">
              <a:lnSpc>
                <a:spcPct val="100000"/>
              </a:lnSpc>
              <a:spcBef>
                <a:spcPts val="105"/>
              </a:spcBef>
            </a:pPr>
            <a:r>
              <a:rPr sz="2000" b="1" dirty="0">
                <a:solidFill>
                  <a:srgbClr val="FFFFFF"/>
                </a:solidFill>
                <a:latin typeface="微软雅黑" panose="020B0503020204020204" charset="-122"/>
                <a:ea typeface="微软雅黑" panose="020B0503020204020204" charset="-122"/>
                <a:cs typeface="微软雅黑" panose="020B0503020204020204" charset="-122"/>
              </a:rPr>
              <a:t>实验室</a:t>
            </a:r>
            <a:r>
              <a:rPr sz="2000" b="1" dirty="0">
                <a:solidFill>
                  <a:srgbClr val="FFFFFF"/>
                </a:solidFill>
                <a:latin typeface="微软雅黑" panose="020B0503020204020204" charset="-122"/>
                <a:ea typeface="微软雅黑" panose="020B0503020204020204" charset="-122"/>
                <a:cs typeface="微软雅黑" panose="020B0503020204020204" charset="-122"/>
                <a:sym typeface="+mn-ea"/>
              </a:rPr>
              <a:t>生物安全管理</a:t>
            </a:r>
            <a:endParaRPr sz="2000" b="1" dirty="0">
              <a:solidFill>
                <a:srgbClr val="FFFFFF"/>
              </a:solidFill>
              <a:latin typeface="微软雅黑" panose="020B0503020204020204" charset="-122"/>
              <a:ea typeface="微软雅黑" panose="020B0503020204020204" charset="-122"/>
              <a:cs typeface="微软雅黑" panose="020B0503020204020204" charset="-122"/>
            </a:endParaRPr>
          </a:p>
        </p:txBody>
      </p:sp>
      <p:sp>
        <p:nvSpPr>
          <p:cNvPr id="21" name="object 18"/>
          <p:cNvSpPr/>
          <p:nvPr/>
        </p:nvSpPr>
        <p:spPr>
          <a:xfrm>
            <a:off x="6683756" y="5162676"/>
            <a:ext cx="4106545" cy="652780"/>
          </a:xfrm>
          <a:custGeom>
            <a:avLst/>
            <a:gdLst/>
            <a:ahLst/>
            <a:cxnLst/>
            <a:rect l="l" t="t" r="r" b="b"/>
            <a:pathLst>
              <a:path w="4106545" h="652779">
                <a:moveTo>
                  <a:pt x="3982084" y="0"/>
                </a:moveTo>
                <a:lnTo>
                  <a:pt x="0" y="0"/>
                </a:lnTo>
                <a:lnTo>
                  <a:pt x="47625" y="29210"/>
                </a:lnTo>
                <a:lnTo>
                  <a:pt x="81976" y="59447"/>
                </a:lnTo>
                <a:lnTo>
                  <a:pt x="112329" y="94621"/>
                </a:lnTo>
                <a:lnTo>
                  <a:pt x="138215" y="134209"/>
                </a:lnTo>
                <a:lnTo>
                  <a:pt x="159164" y="177689"/>
                </a:lnTo>
                <a:lnTo>
                  <a:pt x="174708" y="224540"/>
                </a:lnTo>
                <a:lnTo>
                  <a:pt x="184378" y="274238"/>
                </a:lnTo>
                <a:lnTo>
                  <a:pt x="187706" y="326263"/>
                </a:lnTo>
                <a:lnTo>
                  <a:pt x="184378" y="378287"/>
                </a:lnTo>
                <a:lnTo>
                  <a:pt x="174708" y="427985"/>
                </a:lnTo>
                <a:lnTo>
                  <a:pt x="159164" y="474836"/>
                </a:lnTo>
                <a:lnTo>
                  <a:pt x="138215" y="518316"/>
                </a:lnTo>
                <a:lnTo>
                  <a:pt x="112329" y="557904"/>
                </a:lnTo>
                <a:lnTo>
                  <a:pt x="81976" y="593078"/>
                </a:lnTo>
                <a:lnTo>
                  <a:pt x="47625" y="623316"/>
                </a:lnTo>
                <a:lnTo>
                  <a:pt x="0" y="652526"/>
                </a:lnTo>
                <a:lnTo>
                  <a:pt x="3982084" y="652526"/>
                </a:lnTo>
                <a:lnTo>
                  <a:pt x="4030331" y="643967"/>
                </a:lnTo>
                <a:lnTo>
                  <a:pt x="4069730" y="620633"/>
                </a:lnTo>
                <a:lnTo>
                  <a:pt x="4096295" y="586035"/>
                </a:lnTo>
                <a:lnTo>
                  <a:pt x="4106037" y="543687"/>
                </a:lnTo>
                <a:lnTo>
                  <a:pt x="4106037" y="108712"/>
                </a:lnTo>
                <a:lnTo>
                  <a:pt x="4096295" y="66436"/>
                </a:lnTo>
                <a:lnTo>
                  <a:pt x="4069730" y="31877"/>
                </a:lnTo>
                <a:lnTo>
                  <a:pt x="4030331" y="8556"/>
                </a:lnTo>
                <a:lnTo>
                  <a:pt x="3982084" y="0"/>
                </a:lnTo>
                <a:close/>
              </a:path>
            </a:pathLst>
          </a:custGeom>
          <a:solidFill>
            <a:srgbClr val="548ED4"/>
          </a:solidFill>
        </p:spPr>
        <p:txBody>
          <a:bodyPr wrap="square" lIns="0" tIns="0" rIns="0" bIns="0" rtlCol="0"/>
          <a:lstStyle/>
          <a:p>
            <a:endParaRPr b="1">
              <a:latin typeface="微软雅黑" panose="020B0503020204020204" charset="-122"/>
              <a:ea typeface="微软雅黑" panose="020B0503020204020204" charset="-122"/>
            </a:endParaRPr>
          </a:p>
        </p:txBody>
      </p:sp>
      <p:sp>
        <p:nvSpPr>
          <p:cNvPr id="22" name="object 19"/>
          <p:cNvSpPr txBox="1"/>
          <p:nvPr/>
        </p:nvSpPr>
        <p:spPr>
          <a:xfrm>
            <a:off x="6923786" y="5313934"/>
            <a:ext cx="2825115" cy="320040"/>
          </a:xfrm>
          <a:prstGeom prst="rect">
            <a:avLst/>
          </a:prstGeom>
        </p:spPr>
        <p:txBody>
          <a:bodyPr vert="horz" wrap="square" lIns="0" tIns="12700" rIns="0" bIns="0" rtlCol="0">
            <a:spAutoFit/>
          </a:bodyPr>
          <a:lstStyle/>
          <a:p>
            <a:pPr marL="12700">
              <a:lnSpc>
                <a:spcPct val="100000"/>
              </a:lnSpc>
              <a:spcBef>
                <a:spcPts val="100"/>
              </a:spcBef>
            </a:pPr>
            <a:r>
              <a:rPr sz="2000" b="1" dirty="0">
                <a:solidFill>
                  <a:srgbClr val="FFFFFF"/>
                </a:solidFill>
                <a:latin typeface="微软雅黑" panose="020B0503020204020204" charset="-122"/>
                <a:ea typeface="微软雅黑" panose="020B0503020204020204" charset="-122"/>
                <a:cs typeface="微软雅黑" panose="020B0503020204020204" charset="-122"/>
                <a:sym typeface="+mn-ea"/>
              </a:rPr>
              <a:t>实验室生物安全技术</a:t>
            </a:r>
            <a:endParaRPr sz="2000" b="1" dirty="0">
              <a:solidFill>
                <a:srgbClr val="FFFFFF"/>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p:cNvSpPr txBox="1"/>
          <p:nvPr/>
        </p:nvSpPr>
        <p:spPr>
          <a:xfrm>
            <a:off x="990390" y="331504"/>
            <a:ext cx="3697605" cy="460375"/>
          </a:xfrm>
          <a:prstGeom prst="rect">
            <a:avLst/>
          </a:prstGeom>
          <a:noFill/>
        </p:spPr>
        <p:txBody>
          <a:bodyPr wrap="none" rtlCol="0">
            <a:spAutoFit/>
          </a:bodyPr>
          <a:lstStyle/>
          <a:p>
            <a:pPr marL="161925" algn="l">
              <a:lnSpc>
                <a:spcPct val="100000"/>
              </a:lnSpc>
              <a:spcBef>
                <a:spcPts val="100"/>
              </a:spcBef>
            </a:pPr>
            <a:r>
              <a:rPr lang="zh-CN" sz="2400" b="1" dirty="0">
                <a:latin typeface="微软雅黑" panose="020B0503020204020204" charset="-122"/>
                <a:ea typeface="微软雅黑" panose="020B0503020204020204" charset="-122"/>
                <a:cs typeface="宋体" panose="02010600030101010101" pitchFamily="2" charset="-122"/>
                <a:sym typeface="+mn-ea"/>
              </a:rPr>
              <a:t>三、</a:t>
            </a:r>
            <a:r>
              <a:rPr sz="2400" b="1" dirty="0">
                <a:latin typeface="微软雅黑" panose="020B0503020204020204" charset="-122"/>
                <a:ea typeface="微软雅黑" panose="020B0503020204020204" charset="-122"/>
                <a:cs typeface="宋体" panose="02010600030101010101" pitchFamily="2" charset="-122"/>
                <a:sym typeface="+mn-ea"/>
              </a:rPr>
              <a:t>实验室生物安全管理</a:t>
            </a:r>
            <a:endParaRPr lang="zh-CN" sz="2400" b="1" dirty="0">
              <a:latin typeface="微软雅黑" panose="020B0503020204020204" charset="-122"/>
              <a:ea typeface="微软雅黑" panose="020B0503020204020204" charset="-122"/>
              <a:cs typeface="宋体" panose="02010600030101010101" pitchFamily="2" charset="-122"/>
              <a:sym typeface="+mn-ea"/>
            </a:endParaRPr>
          </a:p>
        </p:txBody>
      </p:sp>
      <p:grpSp>
        <p:nvGrpSpPr>
          <p:cNvPr id="15" name="组合 14"/>
          <p:cNvGrpSpPr/>
          <p:nvPr/>
        </p:nvGrpSpPr>
        <p:grpSpPr>
          <a:xfrm>
            <a:off x="3173" y="334988"/>
            <a:ext cx="1012721" cy="587625"/>
            <a:chOff x="0" y="419087"/>
            <a:chExt cx="816284" cy="473644"/>
          </a:xfrm>
        </p:grpSpPr>
        <p:grpSp>
          <p:nvGrpSpPr>
            <p:cNvPr id="16" name="组合 15"/>
            <p:cNvGrpSpPr/>
            <p:nvPr/>
          </p:nvGrpSpPr>
          <p:grpSpPr>
            <a:xfrm>
              <a:off x="0" y="419087"/>
              <a:ext cx="816284" cy="473644"/>
              <a:chOff x="-63454" y="428612"/>
              <a:chExt cx="816284" cy="473644"/>
            </a:xfrm>
          </p:grpSpPr>
          <p:grpSp>
            <p:nvGrpSpPr>
              <p:cNvPr id="19" name="组合 18"/>
              <p:cNvGrpSpPr/>
              <p:nvPr/>
            </p:nvGrpSpPr>
            <p:grpSpPr>
              <a:xfrm>
                <a:off x="114300" y="428612"/>
                <a:ext cx="638530" cy="473644"/>
                <a:chOff x="1" y="1932152"/>
                <a:chExt cx="3100612" cy="3240569"/>
              </a:xfrm>
            </p:grpSpPr>
            <p:pic>
              <p:nvPicPr>
                <p:cNvPr id="21" name="图片 15"/>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rot="2419665" flipH="1">
                  <a:off x="2273733" y="2150323"/>
                  <a:ext cx="826880" cy="3022398"/>
                </a:xfrm>
                <a:prstGeom prst="rect">
                  <a:avLst/>
                </a:prstGeom>
              </p:spPr>
            </p:pic>
            <p:sp>
              <p:nvSpPr>
                <p:cNvPr id="22" name="任意多边形 21"/>
                <p:cNvSpPr/>
                <p:nvPr/>
              </p:nvSpPr>
              <p:spPr bwMode="auto">
                <a:xfrm flipH="1">
                  <a:off x="1" y="1932152"/>
                  <a:ext cx="3070379" cy="2520315"/>
                </a:xfrm>
                <a:custGeom>
                  <a:avLst/>
                  <a:gdLst>
                    <a:gd name="connsiteX0" fmla="*/ 3070379 w 3070379"/>
                    <a:gd name="connsiteY0" fmla="*/ 0 h 2520315"/>
                    <a:gd name="connsiteX1" fmla="*/ 2804837 w 3070379"/>
                    <a:gd name="connsiteY1" fmla="*/ 0 h 2520315"/>
                    <a:gd name="connsiteX2" fmla="*/ 158684 w 3070379"/>
                    <a:gd name="connsiteY2" fmla="*/ 0 h 2520315"/>
                    <a:gd name="connsiteX3" fmla="*/ 22594 w 3070379"/>
                    <a:gd name="connsiteY3" fmla="*/ 237873 h 2520315"/>
                    <a:gd name="connsiteX4" fmla="*/ 1292763 w 3070379"/>
                    <a:gd name="connsiteY4" fmla="*/ 2441024 h 2520315"/>
                    <a:gd name="connsiteX5" fmla="*/ 1434523 w 3070379"/>
                    <a:gd name="connsiteY5" fmla="*/ 2520315 h 2520315"/>
                    <a:gd name="connsiteX6" fmla="*/ 3030119 w 3070379"/>
                    <a:gd name="connsiteY6" fmla="*/ 2520315 h 2520315"/>
                    <a:gd name="connsiteX7" fmla="*/ 3070379 w 3070379"/>
                    <a:gd name="connsiteY7" fmla="*/ 2520315 h 2520315"/>
                    <a:gd name="connsiteX8" fmla="*/ 3070379 w 3070379"/>
                    <a:gd name="connsiteY8" fmla="*/ 0 h 2520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70379" h="2520315">
                      <a:moveTo>
                        <a:pt x="3070379" y="0"/>
                      </a:moveTo>
                      <a:lnTo>
                        <a:pt x="2804837" y="0"/>
                      </a:lnTo>
                      <a:cubicBezTo>
                        <a:pt x="2129523" y="0"/>
                        <a:pt x="1265120" y="0"/>
                        <a:pt x="158684" y="0"/>
                      </a:cubicBezTo>
                      <a:cubicBezTo>
                        <a:pt x="33935" y="0"/>
                        <a:pt x="-39780" y="130264"/>
                        <a:pt x="22594" y="237873"/>
                      </a:cubicBezTo>
                      <a:cubicBezTo>
                        <a:pt x="22594" y="237873"/>
                        <a:pt x="22594" y="237873"/>
                        <a:pt x="1292763" y="2441024"/>
                      </a:cubicBezTo>
                      <a:cubicBezTo>
                        <a:pt x="1321115" y="2491997"/>
                        <a:pt x="1377819" y="2520315"/>
                        <a:pt x="1434523" y="2520315"/>
                      </a:cubicBezTo>
                      <a:cubicBezTo>
                        <a:pt x="1434523" y="2520315"/>
                        <a:pt x="1434523" y="2520315"/>
                        <a:pt x="3030119" y="2520315"/>
                      </a:cubicBezTo>
                      <a:lnTo>
                        <a:pt x="3070379" y="2520315"/>
                      </a:lnTo>
                      <a:lnTo>
                        <a:pt x="3070379" y="0"/>
                      </a:lnTo>
                      <a:close/>
                    </a:path>
                  </a:pathLst>
                </a:custGeom>
                <a:solidFill>
                  <a:srgbClr val="5484BD"/>
                </a:solidFill>
                <a:ln>
                  <a:noFill/>
                </a:ln>
                <a:extLst>
                  <a:ext uri="{91240B29-F687-4F45-9708-019B960494DF}">
                    <a14:hiddenLine xmlns:a14="http://schemas.microsoft.com/office/drawing/2010/main" w="9525">
                      <a:solidFill>
                        <a:srgbClr val="000000"/>
                      </a:solidFill>
                      <a:round/>
                    </a14:hiddenLine>
                  </a:ext>
                </a:extLst>
              </p:spPr>
              <p:txBody>
                <a:bodyPr vert="horz" wrap="square" lIns="91392" tIns="45696" rIns="91392" bIns="45696" numCol="1" anchor="t" anchorCtr="0" compatLnSpc="1">
                  <a:noAutofit/>
                </a:bodyPr>
                <a:lstStyle/>
                <a:p>
                  <a:endParaRPr lang="zh-CN" altLang="en-US">
                    <a:cs typeface="+mn-ea"/>
                    <a:sym typeface="+mn-lt"/>
                  </a:endParaRPr>
                </a:p>
              </p:txBody>
            </p:sp>
          </p:grpSp>
          <p:sp>
            <p:nvSpPr>
              <p:cNvPr id="20" name="矩形 19"/>
              <p:cNvSpPr/>
              <p:nvPr/>
            </p:nvSpPr>
            <p:spPr>
              <a:xfrm>
                <a:off x="-63454" y="428612"/>
                <a:ext cx="409529" cy="368371"/>
              </a:xfrm>
              <a:prstGeom prst="rect">
                <a:avLst/>
              </a:prstGeom>
              <a:solidFill>
                <a:srgbClr val="5484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7" name="矩形 16"/>
            <p:cNvSpPr/>
            <p:nvPr/>
          </p:nvSpPr>
          <p:spPr>
            <a:xfrm>
              <a:off x="104775" y="419087"/>
              <a:ext cx="50800" cy="368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200025" y="419087"/>
              <a:ext cx="50800" cy="368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9701" name="组合 1"/>
          <p:cNvGrpSpPr/>
          <p:nvPr/>
        </p:nvGrpSpPr>
        <p:grpSpPr>
          <a:xfrm>
            <a:off x="8932338" y="121739"/>
            <a:ext cx="2981042" cy="618168"/>
            <a:chOff x="263" y="-120"/>
            <a:chExt cx="9475" cy="2198"/>
          </a:xfrm>
        </p:grpSpPr>
        <p:pic>
          <p:nvPicPr>
            <p:cNvPr id="29702" name="图片 5"/>
            <p:cNvPicPr>
              <a:picLocks noChangeAspect="1"/>
            </p:cNvPicPr>
            <p:nvPr/>
          </p:nvPicPr>
          <p:blipFill>
            <a:blip r:embed="rId4" cstate="print"/>
            <a:stretch>
              <a:fillRect/>
            </a:stretch>
          </p:blipFill>
          <p:spPr>
            <a:xfrm>
              <a:off x="2190" y="-120"/>
              <a:ext cx="7549" cy="2199"/>
            </a:xfrm>
            <a:prstGeom prst="rect">
              <a:avLst/>
            </a:prstGeom>
            <a:noFill/>
            <a:ln w="9525">
              <a:noFill/>
            </a:ln>
          </p:spPr>
        </p:pic>
        <p:pic>
          <p:nvPicPr>
            <p:cNvPr id="29703" name="图片 6" descr="u=1446500768,2742535849&amp;fm=21&amp;gp=0"/>
            <p:cNvPicPr>
              <a:picLocks noChangeAspect="1"/>
            </p:cNvPicPr>
            <p:nvPr/>
          </p:nvPicPr>
          <p:blipFill>
            <a:blip r:embed="rId5" cstate="print">
              <a:clrChange>
                <a:clrFrom>
                  <a:srgbClr val="FFFFFF"/>
                </a:clrFrom>
                <a:clrTo>
                  <a:srgbClr val="FFFFFF">
                    <a:alpha val="0"/>
                  </a:srgbClr>
                </a:clrTo>
              </a:clrChange>
            </a:blip>
            <a:stretch>
              <a:fillRect/>
            </a:stretch>
          </p:blipFill>
          <p:spPr>
            <a:xfrm>
              <a:off x="263" y="212"/>
              <a:ext cx="1758" cy="1439"/>
            </a:xfrm>
            <a:prstGeom prst="rect">
              <a:avLst/>
            </a:prstGeom>
            <a:noFill/>
            <a:ln w="9525">
              <a:noFill/>
            </a:ln>
          </p:spPr>
        </p:pic>
      </p:grpSp>
      <p:sp>
        <p:nvSpPr>
          <p:cNvPr id="9" name="object 9"/>
          <p:cNvSpPr txBox="1"/>
          <p:nvPr/>
        </p:nvSpPr>
        <p:spPr>
          <a:xfrm>
            <a:off x="685800" y="993775"/>
            <a:ext cx="10878820" cy="640715"/>
          </a:xfrm>
          <a:prstGeom prst="rect">
            <a:avLst/>
          </a:prstGeom>
        </p:spPr>
        <p:txBody>
          <a:bodyPr vert="horz" wrap="square" lIns="0" tIns="12700" rIns="0" bIns="0" rtlCol="0">
            <a:spAutoFit/>
          </a:bodyPr>
          <a:lstStyle/>
          <a:p>
            <a:pPr marL="354965" indent="-342900">
              <a:lnSpc>
                <a:spcPct val="100000"/>
              </a:lnSpc>
              <a:spcBef>
                <a:spcPts val="100"/>
              </a:spcBef>
              <a:buSzPct val="95000"/>
              <a:buFont typeface="Wingdings" panose="05000000000000000000" charset="0"/>
              <a:buChar char="u"/>
              <a:tabLst>
                <a:tab pos="225425" algn="l"/>
              </a:tabLst>
            </a:pPr>
            <a:r>
              <a:rPr sz="2000" b="1" dirty="0">
                <a:latin typeface="微软雅黑" panose="020B0503020204020204" charset="-122"/>
                <a:ea typeface="微软雅黑" panose="020B0503020204020204" charset="-122"/>
                <a:cs typeface="微软雅黑" panose="020B0503020204020204" charset="-122"/>
              </a:rPr>
              <a:t>硬件装备</a:t>
            </a:r>
            <a:r>
              <a:rPr sz="2000" b="1" spc="-5" dirty="0">
                <a:latin typeface="微软雅黑" panose="020B0503020204020204" charset="-122"/>
                <a:ea typeface="微软雅黑" panose="020B0503020204020204" charset="-122"/>
                <a:cs typeface="微软雅黑" panose="020B0503020204020204" charset="-122"/>
              </a:rPr>
              <a:t>——</a:t>
            </a:r>
            <a:r>
              <a:rPr sz="2000" b="1" dirty="0">
                <a:latin typeface="微软雅黑" panose="020B0503020204020204" charset="-122"/>
                <a:ea typeface="微软雅黑" panose="020B0503020204020204" charset="-122"/>
                <a:cs typeface="微软雅黑" panose="020B0503020204020204" charset="-122"/>
                <a:sym typeface="+mn-ea"/>
              </a:rPr>
              <a:t>BSL-</a:t>
            </a:r>
            <a:r>
              <a:rPr lang="en-US" sz="2000" b="1" dirty="0">
                <a:latin typeface="微软雅黑" panose="020B0503020204020204" charset="-122"/>
                <a:ea typeface="微软雅黑" panose="020B0503020204020204" charset="-122"/>
                <a:cs typeface="微软雅黑" panose="020B0503020204020204" charset="-122"/>
                <a:sym typeface="+mn-ea"/>
              </a:rPr>
              <a:t>2</a:t>
            </a:r>
            <a:r>
              <a:rPr sz="2000" b="1" dirty="0">
                <a:latin typeface="微软雅黑" panose="020B0503020204020204" charset="-122"/>
                <a:ea typeface="微软雅黑" panose="020B0503020204020204" charset="-122"/>
                <a:cs typeface="微软雅黑" panose="020B0503020204020204" charset="-122"/>
                <a:sym typeface="+mn-ea"/>
              </a:rPr>
              <a:t> 实验室要求</a:t>
            </a:r>
            <a:endParaRPr sz="2000" b="1" dirty="0">
              <a:latin typeface="微软雅黑" panose="020B0503020204020204" charset="-122"/>
              <a:ea typeface="微软雅黑" panose="020B0503020204020204" charset="-122"/>
              <a:cs typeface="微软雅黑" panose="020B0503020204020204" charset="-122"/>
            </a:endParaRPr>
          </a:p>
          <a:p>
            <a:pPr marL="354965" indent="-342900">
              <a:lnSpc>
                <a:spcPct val="100000"/>
              </a:lnSpc>
              <a:spcBef>
                <a:spcPts val="100"/>
              </a:spcBef>
              <a:buSzPct val="95000"/>
              <a:buFont typeface="Wingdings" panose="05000000000000000000" charset="0"/>
              <a:buChar char="u"/>
              <a:tabLst>
                <a:tab pos="225425" algn="l"/>
              </a:tabLst>
            </a:pPr>
            <a:endParaRPr sz="2000">
              <a:latin typeface="微软雅黑" panose="020B0503020204020204" charset="-122"/>
              <a:ea typeface="微软雅黑" panose="020B0503020204020204" charset="-122"/>
              <a:cs typeface="微软雅黑" panose="020B0503020204020204" charset="-122"/>
            </a:endParaRPr>
          </a:p>
        </p:txBody>
      </p:sp>
      <p:pic>
        <p:nvPicPr>
          <p:cNvPr id="2" name="图片 1"/>
          <p:cNvPicPr>
            <a:picLocks noChangeAspect="1"/>
          </p:cNvPicPr>
          <p:nvPr/>
        </p:nvPicPr>
        <p:blipFill>
          <a:blip r:embed="rId6"/>
          <a:stretch>
            <a:fillRect/>
          </a:stretch>
        </p:blipFill>
        <p:spPr>
          <a:xfrm>
            <a:off x="6858000" y="1527175"/>
            <a:ext cx="4901565" cy="4419600"/>
          </a:xfrm>
          <a:prstGeom prst="rect">
            <a:avLst/>
          </a:prstGeom>
        </p:spPr>
      </p:pic>
      <p:sp>
        <p:nvSpPr>
          <p:cNvPr id="3" name="文本框 2"/>
          <p:cNvSpPr txBox="1"/>
          <p:nvPr/>
        </p:nvSpPr>
        <p:spPr>
          <a:xfrm>
            <a:off x="685800" y="1527175"/>
            <a:ext cx="6096000" cy="1476375"/>
          </a:xfrm>
          <a:prstGeom prst="rect">
            <a:avLst/>
          </a:prstGeom>
          <a:noFill/>
        </p:spPr>
        <p:txBody>
          <a:bodyPr wrap="square" rtlCol="0" anchor="t">
            <a:spAutoFit/>
          </a:bodyPr>
          <a:lstStyle/>
          <a:p>
            <a:pPr marL="285750" indent="-285750">
              <a:lnSpc>
                <a:spcPct val="150000"/>
              </a:lnSpc>
              <a:buFont typeface="Arial" panose="020B0604020202020204" pitchFamily="34" charset="0"/>
              <a:buChar char="•"/>
            </a:pPr>
            <a:r>
              <a:rPr lang="zh-CN" altLang="en-US" sz="2000" dirty="0">
                <a:latin typeface="微软雅黑" panose="020B0503020204020204" charset="-122"/>
                <a:ea typeface="微软雅黑" panose="020B0503020204020204" charset="-122"/>
                <a:cs typeface="微软雅黑" panose="020B0503020204020204" charset="-122"/>
                <a:sym typeface="+mn-ea"/>
              </a:rPr>
              <a:t>中等潜在危害</a:t>
            </a:r>
            <a:r>
              <a:rPr lang="en-US" altLang="zh-CN" sz="2000" dirty="0">
                <a:latin typeface="微软雅黑" panose="020B0503020204020204" charset="-122"/>
                <a:ea typeface="微软雅黑" panose="020B0503020204020204" charset="-122"/>
                <a:cs typeface="微软雅黑" panose="020B0503020204020204" charset="-122"/>
                <a:sym typeface="+mn-ea"/>
              </a:rPr>
              <a:t>, </a:t>
            </a:r>
            <a:r>
              <a:rPr lang="zh-CN" altLang="en-US" sz="2000" dirty="0">
                <a:latin typeface="微软雅黑" panose="020B0503020204020204" charset="-122"/>
                <a:ea typeface="微软雅黑" panose="020B0503020204020204" charset="-122"/>
                <a:cs typeface="微软雅黑" panose="020B0503020204020204" charset="-122"/>
                <a:sym typeface="+mn-ea"/>
              </a:rPr>
              <a:t>通过接触、食入、刺伤感染的微生物；沙门菌</a:t>
            </a:r>
            <a:r>
              <a:rPr lang="en-US" altLang="zh-CN" sz="2000" dirty="0">
                <a:latin typeface="微软雅黑" panose="020B0503020204020204" charset="-122"/>
                <a:ea typeface="微软雅黑" panose="020B0503020204020204" charset="-122"/>
                <a:cs typeface="微软雅黑" panose="020B0503020204020204" charset="-122"/>
                <a:sym typeface="+mn-ea"/>
              </a:rPr>
              <a:t>, </a:t>
            </a:r>
            <a:r>
              <a:rPr lang="zh-CN" altLang="en-US" sz="2000" dirty="0">
                <a:latin typeface="微软雅黑" panose="020B0503020204020204" charset="-122"/>
                <a:ea typeface="微软雅黑" panose="020B0503020204020204" charset="-122"/>
                <a:cs typeface="微软雅黑" panose="020B0503020204020204" charset="-122"/>
                <a:sym typeface="+mn-ea"/>
              </a:rPr>
              <a:t>疱疹病毒</a:t>
            </a:r>
            <a:r>
              <a:rPr lang="en-US" altLang="zh-CN" sz="2000" dirty="0">
                <a:latin typeface="微软雅黑" panose="020B0503020204020204" charset="-122"/>
                <a:ea typeface="微软雅黑" panose="020B0503020204020204" charset="-122"/>
                <a:cs typeface="微软雅黑" panose="020B0503020204020204" charset="-122"/>
                <a:sym typeface="+mn-ea"/>
              </a:rPr>
              <a:t>, </a:t>
            </a:r>
            <a:r>
              <a:rPr lang="zh-CN" altLang="en-US" sz="2000" dirty="0">
                <a:latin typeface="微软雅黑" panose="020B0503020204020204" charset="-122"/>
                <a:ea typeface="微软雅黑" panose="020B0503020204020204" charset="-122"/>
                <a:cs typeface="微软雅黑" panose="020B0503020204020204" charset="-122"/>
                <a:sym typeface="+mn-ea"/>
              </a:rPr>
              <a:t>人类血液基础实验室增强标准操作</a:t>
            </a:r>
            <a:endParaRPr lang="zh-CN" altLang="en-US" sz="2000">
              <a:latin typeface="微软雅黑" panose="020B0503020204020204" charset="-122"/>
              <a:ea typeface="微软雅黑" panose="020B0503020204020204" charset="-122"/>
              <a:cs typeface="微软雅黑" panose="020B0503020204020204" charset="-122"/>
            </a:endParaRPr>
          </a:p>
        </p:txBody>
      </p:sp>
      <p:pic>
        <p:nvPicPr>
          <p:cNvPr id="512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90799" y="3003550"/>
            <a:ext cx="2409825" cy="3573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p:cNvSpPr txBox="1"/>
          <p:nvPr/>
        </p:nvSpPr>
        <p:spPr>
          <a:xfrm>
            <a:off x="990390" y="331504"/>
            <a:ext cx="3697605" cy="460375"/>
          </a:xfrm>
          <a:prstGeom prst="rect">
            <a:avLst/>
          </a:prstGeom>
          <a:noFill/>
        </p:spPr>
        <p:txBody>
          <a:bodyPr wrap="none" rtlCol="0">
            <a:spAutoFit/>
          </a:bodyPr>
          <a:lstStyle/>
          <a:p>
            <a:pPr marL="161925" algn="l">
              <a:lnSpc>
                <a:spcPct val="100000"/>
              </a:lnSpc>
              <a:spcBef>
                <a:spcPts val="100"/>
              </a:spcBef>
            </a:pPr>
            <a:r>
              <a:rPr lang="zh-CN" sz="2400" b="1" dirty="0">
                <a:latin typeface="微软雅黑" panose="020B0503020204020204" charset="-122"/>
                <a:ea typeface="微软雅黑" panose="020B0503020204020204" charset="-122"/>
                <a:cs typeface="宋体" panose="02010600030101010101" pitchFamily="2" charset="-122"/>
                <a:sym typeface="+mn-ea"/>
              </a:rPr>
              <a:t>三、</a:t>
            </a:r>
            <a:r>
              <a:rPr sz="2400" b="1" dirty="0">
                <a:latin typeface="微软雅黑" panose="020B0503020204020204" charset="-122"/>
                <a:ea typeface="微软雅黑" panose="020B0503020204020204" charset="-122"/>
                <a:cs typeface="宋体" panose="02010600030101010101" pitchFamily="2" charset="-122"/>
                <a:sym typeface="+mn-ea"/>
              </a:rPr>
              <a:t>实验室生物安全管理</a:t>
            </a:r>
            <a:endParaRPr lang="zh-CN" sz="2400" b="1" dirty="0">
              <a:latin typeface="微软雅黑" panose="020B0503020204020204" charset="-122"/>
              <a:ea typeface="微软雅黑" panose="020B0503020204020204" charset="-122"/>
              <a:cs typeface="宋体" panose="02010600030101010101" pitchFamily="2" charset="-122"/>
              <a:sym typeface="+mn-ea"/>
            </a:endParaRPr>
          </a:p>
        </p:txBody>
      </p:sp>
      <p:grpSp>
        <p:nvGrpSpPr>
          <p:cNvPr id="15" name="组合 14"/>
          <p:cNvGrpSpPr/>
          <p:nvPr/>
        </p:nvGrpSpPr>
        <p:grpSpPr>
          <a:xfrm>
            <a:off x="3173" y="334988"/>
            <a:ext cx="1012721" cy="587625"/>
            <a:chOff x="0" y="419087"/>
            <a:chExt cx="816284" cy="473644"/>
          </a:xfrm>
        </p:grpSpPr>
        <p:grpSp>
          <p:nvGrpSpPr>
            <p:cNvPr id="16" name="组合 15"/>
            <p:cNvGrpSpPr/>
            <p:nvPr/>
          </p:nvGrpSpPr>
          <p:grpSpPr>
            <a:xfrm>
              <a:off x="0" y="419087"/>
              <a:ext cx="816284" cy="473644"/>
              <a:chOff x="-63454" y="428612"/>
              <a:chExt cx="816284" cy="473644"/>
            </a:xfrm>
          </p:grpSpPr>
          <p:grpSp>
            <p:nvGrpSpPr>
              <p:cNvPr id="19" name="组合 18"/>
              <p:cNvGrpSpPr/>
              <p:nvPr/>
            </p:nvGrpSpPr>
            <p:grpSpPr>
              <a:xfrm>
                <a:off x="114300" y="428612"/>
                <a:ext cx="638530" cy="473644"/>
                <a:chOff x="1" y="1932152"/>
                <a:chExt cx="3100612" cy="3240569"/>
              </a:xfrm>
            </p:grpSpPr>
            <p:pic>
              <p:nvPicPr>
                <p:cNvPr id="21" name="图片 15"/>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rot="2419665" flipH="1">
                  <a:off x="2273733" y="2150323"/>
                  <a:ext cx="826880" cy="3022398"/>
                </a:xfrm>
                <a:prstGeom prst="rect">
                  <a:avLst/>
                </a:prstGeom>
              </p:spPr>
            </p:pic>
            <p:sp>
              <p:nvSpPr>
                <p:cNvPr id="22" name="任意多边形 21"/>
                <p:cNvSpPr/>
                <p:nvPr/>
              </p:nvSpPr>
              <p:spPr bwMode="auto">
                <a:xfrm flipH="1">
                  <a:off x="1" y="1932152"/>
                  <a:ext cx="3070379" cy="2520315"/>
                </a:xfrm>
                <a:custGeom>
                  <a:avLst/>
                  <a:gdLst>
                    <a:gd name="connsiteX0" fmla="*/ 3070379 w 3070379"/>
                    <a:gd name="connsiteY0" fmla="*/ 0 h 2520315"/>
                    <a:gd name="connsiteX1" fmla="*/ 2804837 w 3070379"/>
                    <a:gd name="connsiteY1" fmla="*/ 0 h 2520315"/>
                    <a:gd name="connsiteX2" fmla="*/ 158684 w 3070379"/>
                    <a:gd name="connsiteY2" fmla="*/ 0 h 2520315"/>
                    <a:gd name="connsiteX3" fmla="*/ 22594 w 3070379"/>
                    <a:gd name="connsiteY3" fmla="*/ 237873 h 2520315"/>
                    <a:gd name="connsiteX4" fmla="*/ 1292763 w 3070379"/>
                    <a:gd name="connsiteY4" fmla="*/ 2441024 h 2520315"/>
                    <a:gd name="connsiteX5" fmla="*/ 1434523 w 3070379"/>
                    <a:gd name="connsiteY5" fmla="*/ 2520315 h 2520315"/>
                    <a:gd name="connsiteX6" fmla="*/ 3030119 w 3070379"/>
                    <a:gd name="connsiteY6" fmla="*/ 2520315 h 2520315"/>
                    <a:gd name="connsiteX7" fmla="*/ 3070379 w 3070379"/>
                    <a:gd name="connsiteY7" fmla="*/ 2520315 h 2520315"/>
                    <a:gd name="connsiteX8" fmla="*/ 3070379 w 3070379"/>
                    <a:gd name="connsiteY8" fmla="*/ 0 h 2520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70379" h="2520315">
                      <a:moveTo>
                        <a:pt x="3070379" y="0"/>
                      </a:moveTo>
                      <a:lnTo>
                        <a:pt x="2804837" y="0"/>
                      </a:lnTo>
                      <a:cubicBezTo>
                        <a:pt x="2129523" y="0"/>
                        <a:pt x="1265120" y="0"/>
                        <a:pt x="158684" y="0"/>
                      </a:cubicBezTo>
                      <a:cubicBezTo>
                        <a:pt x="33935" y="0"/>
                        <a:pt x="-39780" y="130264"/>
                        <a:pt x="22594" y="237873"/>
                      </a:cubicBezTo>
                      <a:cubicBezTo>
                        <a:pt x="22594" y="237873"/>
                        <a:pt x="22594" y="237873"/>
                        <a:pt x="1292763" y="2441024"/>
                      </a:cubicBezTo>
                      <a:cubicBezTo>
                        <a:pt x="1321115" y="2491997"/>
                        <a:pt x="1377819" y="2520315"/>
                        <a:pt x="1434523" y="2520315"/>
                      </a:cubicBezTo>
                      <a:cubicBezTo>
                        <a:pt x="1434523" y="2520315"/>
                        <a:pt x="1434523" y="2520315"/>
                        <a:pt x="3030119" y="2520315"/>
                      </a:cubicBezTo>
                      <a:lnTo>
                        <a:pt x="3070379" y="2520315"/>
                      </a:lnTo>
                      <a:lnTo>
                        <a:pt x="3070379" y="0"/>
                      </a:lnTo>
                      <a:close/>
                    </a:path>
                  </a:pathLst>
                </a:custGeom>
                <a:solidFill>
                  <a:srgbClr val="5484BD"/>
                </a:solidFill>
                <a:ln>
                  <a:noFill/>
                </a:ln>
                <a:extLst>
                  <a:ext uri="{91240B29-F687-4F45-9708-019B960494DF}">
                    <a14:hiddenLine xmlns:a14="http://schemas.microsoft.com/office/drawing/2010/main" w="9525">
                      <a:solidFill>
                        <a:srgbClr val="000000"/>
                      </a:solidFill>
                      <a:round/>
                    </a14:hiddenLine>
                  </a:ext>
                </a:extLst>
              </p:spPr>
              <p:txBody>
                <a:bodyPr vert="horz" wrap="square" lIns="91392" tIns="45696" rIns="91392" bIns="45696" numCol="1" anchor="t" anchorCtr="0" compatLnSpc="1">
                  <a:noAutofit/>
                </a:bodyPr>
                <a:lstStyle/>
                <a:p>
                  <a:endParaRPr lang="zh-CN" altLang="en-US">
                    <a:cs typeface="+mn-ea"/>
                    <a:sym typeface="+mn-lt"/>
                  </a:endParaRPr>
                </a:p>
              </p:txBody>
            </p:sp>
          </p:grpSp>
          <p:sp>
            <p:nvSpPr>
              <p:cNvPr id="20" name="矩形 19"/>
              <p:cNvSpPr/>
              <p:nvPr/>
            </p:nvSpPr>
            <p:spPr>
              <a:xfrm>
                <a:off x="-63454" y="428612"/>
                <a:ext cx="409529" cy="368371"/>
              </a:xfrm>
              <a:prstGeom prst="rect">
                <a:avLst/>
              </a:prstGeom>
              <a:solidFill>
                <a:srgbClr val="5484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7" name="矩形 16"/>
            <p:cNvSpPr/>
            <p:nvPr/>
          </p:nvSpPr>
          <p:spPr>
            <a:xfrm>
              <a:off x="104775" y="419087"/>
              <a:ext cx="50800" cy="368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200025" y="419087"/>
              <a:ext cx="50800" cy="368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9701" name="组合 1"/>
          <p:cNvGrpSpPr/>
          <p:nvPr/>
        </p:nvGrpSpPr>
        <p:grpSpPr>
          <a:xfrm>
            <a:off x="8932338" y="121739"/>
            <a:ext cx="2981042" cy="618168"/>
            <a:chOff x="263" y="-120"/>
            <a:chExt cx="9475" cy="2198"/>
          </a:xfrm>
        </p:grpSpPr>
        <p:pic>
          <p:nvPicPr>
            <p:cNvPr id="29702" name="图片 5"/>
            <p:cNvPicPr>
              <a:picLocks noChangeAspect="1"/>
            </p:cNvPicPr>
            <p:nvPr/>
          </p:nvPicPr>
          <p:blipFill>
            <a:blip r:embed="rId4" cstate="print"/>
            <a:stretch>
              <a:fillRect/>
            </a:stretch>
          </p:blipFill>
          <p:spPr>
            <a:xfrm>
              <a:off x="2190" y="-120"/>
              <a:ext cx="7549" cy="2199"/>
            </a:xfrm>
            <a:prstGeom prst="rect">
              <a:avLst/>
            </a:prstGeom>
            <a:noFill/>
            <a:ln w="9525">
              <a:noFill/>
            </a:ln>
          </p:spPr>
        </p:pic>
        <p:pic>
          <p:nvPicPr>
            <p:cNvPr id="29703" name="图片 6" descr="u=1446500768,2742535849&amp;fm=21&amp;gp=0"/>
            <p:cNvPicPr>
              <a:picLocks noChangeAspect="1"/>
            </p:cNvPicPr>
            <p:nvPr/>
          </p:nvPicPr>
          <p:blipFill>
            <a:blip r:embed="rId5" cstate="print">
              <a:clrChange>
                <a:clrFrom>
                  <a:srgbClr val="FFFFFF"/>
                </a:clrFrom>
                <a:clrTo>
                  <a:srgbClr val="FFFFFF">
                    <a:alpha val="0"/>
                  </a:srgbClr>
                </a:clrTo>
              </a:clrChange>
            </a:blip>
            <a:stretch>
              <a:fillRect/>
            </a:stretch>
          </p:blipFill>
          <p:spPr>
            <a:xfrm>
              <a:off x="263" y="212"/>
              <a:ext cx="1758" cy="1439"/>
            </a:xfrm>
            <a:prstGeom prst="rect">
              <a:avLst/>
            </a:prstGeom>
            <a:noFill/>
            <a:ln w="9525">
              <a:noFill/>
            </a:ln>
          </p:spPr>
        </p:pic>
      </p:grpSp>
      <p:sp>
        <p:nvSpPr>
          <p:cNvPr id="9" name="object 9"/>
          <p:cNvSpPr txBox="1"/>
          <p:nvPr/>
        </p:nvSpPr>
        <p:spPr>
          <a:xfrm>
            <a:off x="685800" y="993775"/>
            <a:ext cx="10878820" cy="640715"/>
          </a:xfrm>
          <a:prstGeom prst="rect">
            <a:avLst/>
          </a:prstGeom>
        </p:spPr>
        <p:txBody>
          <a:bodyPr vert="horz" wrap="square" lIns="0" tIns="12700" rIns="0" bIns="0" rtlCol="0">
            <a:spAutoFit/>
          </a:bodyPr>
          <a:lstStyle/>
          <a:p>
            <a:pPr marL="354965" indent="-342900">
              <a:lnSpc>
                <a:spcPct val="100000"/>
              </a:lnSpc>
              <a:spcBef>
                <a:spcPts val="100"/>
              </a:spcBef>
              <a:buSzPct val="95000"/>
              <a:buFont typeface="Wingdings" panose="05000000000000000000" charset="0"/>
              <a:buChar char="u"/>
              <a:tabLst>
                <a:tab pos="225425" algn="l"/>
              </a:tabLst>
            </a:pPr>
            <a:r>
              <a:rPr sz="2000" b="1" dirty="0">
                <a:latin typeface="微软雅黑" panose="020B0503020204020204" charset="-122"/>
                <a:ea typeface="微软雅黑" panose="020B0503020204020204" charset="-122"/>
                <a:cs typeface="微软雅黑" panose="020B0503020204020204" charset="-122"/>
              </a:rPr>
              <a:t>硬件装备</a:t>
            </a:r>
            <a:r>
              <a:rPr sz="2000" b="1" spc="-5" dirty="0">
                <a:latin typeface="微软雅黑" panose="020B0503020204020204" charset="-122"/>
                <a:ea typeface="微软雅黑" panose="020B0503020204020204" charset="-122"/>
                <a:cs typeface="微软雅黑" panose="020B0503020204020204" charset="-122"/>
              </a:rPr>
              <a:t>——</a:t>
            </a:r>
            <a:r>
              <a:rPr sz="2000" b="1" dirty="0">
                <a:latin typeface="微软雅黑" panose="020B0503020204020204" charset="-122"/>
                <a:ea typeface="微软雅黑" panose="020B0503020204020204" charset="-122"/>
                <a:cs typeface="微软雅黑" panose="020B0503020204020204" charset="-122"/>
                <a:sym typeface="+mn-ea"/>
              </a:rPr>
              <a:t>BSL-</a:t>
            </a:r>
            <a:r>
              <a:rPr lang="en-US" sz="2000" b="1" dirty="0">
                <a:latin typeface="微软雅黑" panose="020B0503020204020204" charset="-122"/>
                <a:ea typeface="微软雅黑" panose="020B0503020204020204" charset="-122"/>
                <a:cs typeface="微软雅黑" panose="020B0503020204020204" charset="-122"/>
                <a:sym typeface="+mn-ea"/>
              </a:rPr>
              <a:t>2</a:t>
            </a:r>
            <a:r>
              <a:rPr sz="2000" b="1" dirty="0">
                <a:latin typeface="微软雅黑" panose="020B0503020204020204" charset="-122"/>
                <a:ea typeface="微软雅黑" panose="020B0503020204020204" charset="-122"/>
                <a:cs typeface="微软雅黑" panose="020B0503020204020204" charset="-122"/>
                <a:sym typeface="+mn-ea"/>
              </a:rPr>
              <a:t> 实验室要求</a:t>
            </a:r>
            <a:endParaRPr sz="2000" b="1" dirty="0">
              <a:latin typeface="微软雅黑" panose="020B0503020204020204" charset="-122"/>
              <a:ea typeface="微软雅黑" panose="020B0503020204020204" charset="-122"/>
              <a:cs typeface="微软雅黑" panose="020B0503020204020204" charset="-122"/>
            </a:endParaRPr>
          </a:p>
          <a:p>
            <a:pPr marL="354965" indent="-342900">
              <a:lnSpc>
                <a:spcPct val="100000"/>
              </a:lnSpc>
              <a:spcBef>
                <a:spcPts val="100"/>
              </a:spcBef>
              <a:buSzPct val="95000"/>
              <a:buFont typeface="Wingdings" panose="05000000000000000000" charset="0"/>
              <a:buChar char="u"/>
              <a:tabLst>
                <a:tab pos="225425" algn="l"/>
              </a:tabLst>
            </a:pPr>
            <a:endParaRPr sz="2000">
              <a:latin typeface="微软雅黑" panose="020B0503020204020204" charset="-122"/>
              <a:ea typeface="微软雅黑" panose="020B0503020204020204" charset="-122"/>
              <a:cs typeface="微软雅黑" panose="020B0503020204020204" charset="-122"/>
            </a:endParaRPr>
          </a:p>
        </p:txBody>
      </p:sp>
      <p:sp>
        <p:nvSpPr>
          <p:cNvPr id="4" name="文本框 3"/>
          <p:cNvSpPr txBox="1"/>
          <p:nvPr/>
        </p:nvSpPr>
        <p:spPr>
          <a:xfrm>
            <a:off x="990600" y="1374775"/>
            <a:ext cx="10326370" cy="4502785"/>
          </a:xfrm>
          <a:prstGeom prst="rect">
            <a:avLst/>
          </a:prstGeom>
          <a:noFill/>
        </p:spPr>
        <p:txBody>
          <a:bodyPr wrap="square" rtlCol="0" anchor="t">
            <a:spAutoFit/>
          </a:bodyPr>
          <a:lstStyle/>
          <a:p>
            <a:pPr marL="342900" indent="-342900" fontAlgn="auto">
              <a:lnSpc>
                <a:spcPct val="150000"/>
              </a:lnSpc>
              <a:buFont typeface="Arial" panose="020B0604020202020204" pitchFamily="34" charset="0"/>
              <a:buChar char="•"/>
            </a:pPr>
            <a:r>
              <a:rPr lang="zh-CN" altLang="zh-TW" sz="2000" b="1" dirty="0">
                <a:latin typeface="微软雅黑" panose="020B0503020204020204" charset="-122"/>
                <a:ea typeface="微软雅黑" panose="020B0503020204020204" charset="-122"/>
                <a:cs typeface="微软雅黑" panose="020B0503020204020204" charset="-122"/>
                <a:sym typeface="+mn-ea"/>
              </a:rPr>
              <a:t>普通型BSL-2实验室 建设要求：</a:t>
            </a:r>
          </a:p>
          <a:p>
            <a:pPr marL="342900" indent="-342900" fontAlgn="auto">
              <a:lnSpc>
                <a:spcPts val="2800"/>
              </a:lnSpc>
            </a:pPr>
            <a:r>
              <a:rPr lang="en-US" altLang="zh-TW" sz="2000" dirty="0">
                <a:latin typeface="微软雅黑" panose="020B0503020204020204" charset="-122"/>
                <a:ea typeface="微软雅黑" panose="020B0503020204020204" charset="-122"/>
                <a:cs typeface="微软雅黑" panose="020B0503020204020204" charset="-122"/>
                <a:sym typeface="+mn-ea"/>
              </a:rPr>
              <a:t>1</a:t>
            </a:r>
            <a:r>
              <a:rPr lang="zh-TW" sz="2000" dirty="0">
                <a:latin typeface="微软雅黑" panose="020B0503020204020204" charset="-122"/>
                <a:ea typeface="微软雅黑" panose="020B0503020204020204" charset="-122"/>
                <a:cs typeface="微软雅黑" panose="020B0503020204020204" charset="-122"/>
                <a:sym typeface="+mn-ea"/>
              </a:rPr>
              <a:t> 在满足</a:t>
            </a:r>
            <a:r>
              <a:rPr lang="en-US" sz="2000" dirty="0">
                <a:latin typeface="微软雅黑" panose="020B0503020204020204" charset="-122"/>
                <a:ea typeface="微软雅黑" panose="020B0503020204020204" charset="-122"/>
                <a:cs typeface="微软雅黑" panose="020B0503020204020204" charset="-122"/>
                <a:sym typeface="+mn-ea"/>
              </a:rPr>
              <a:t>BSL-1</a:t>
            </a:r>
            <a:r>
              <a:rPr lang="zh-TW" sz="2000" dirty="0">
                <a:latin typeface="微软雅黑" panose="020B0503020204020204" charset="-122"/>
                <a:ea typeface="微软雅黑" panose="020B0503020204020204" charset="-122"/>
                <a:cs typeface="微软雅黑" panose="020B0503020204020204" charset="-122"/>
                <a:sym typeface="+mn-ea"/>
              </a:rPr>
              <a:t>实验室要求基础上。</a:t>
            </a:r>
            <a:endParaRPr lang="zh-TW" sz="2000" dirty="0">
              <a:latin typeface="微软雅黑" panose="020B0503020204020204" charset="-122"/>
              <a:ea typeface="微软雅黑" panose="020B0503020204020204" charset="-122"/>
              <a:cs typeface="微软雅黑" panose="020B0503020204020204" charset="-122"/>
            </a:endParaRPr>
          </a:p>
          <a:p>
            <a:pPr marL="0" indent="0" fontAlgn="auto">
              <a:lnSpc>
                <a:spcPts val="2800"/>
              </a:lnSpc>
              <a:spcBef>
                <a:spcPct val="0"/>
              </a:spcBef>
              <a:buFont typeface="Wingdings" panose="05000000000000000000" pitchFamily="2" charset="2"/>
              <a:buNone/>
            </a:pPr>
            <a:r>
              <a:rPr lang="en-US" altLang="zh-CN" sz="2000" dirty="0">
                <a:latin typeface="微软雅黑" panose="020B0503020204020204" charset="-122"/>
                <a:ea typeface="微软雅黑" panose="020B0503020204020204" charset="-122"/>
                <a:cs typeface="微软雅黑" panose="020B0503020204020204" charset="-122"/>
                <a:sym typeface="+mn-ea"/>
              </a:rPr>
              <a:t>2 </a:t>
            </a:r>
            <a:r>
              <a:rPr lang="zh-CN" altLang="en-US" sz="2000" dirty="0">
                <a:latin typeface="微软雅黑" panose="020B0503020204020204" charset="-122"/>
                <a:ea typeface="微软雅黑" panose="020B0503020204020204" charset="-122"/>
                <a:cs typeface="微软雅黑" panose="020B0503020204020204" charset="-122"/>
                <a:sym typeface="+mn-ea"/>
              </a:rPr>
              <a:t>实验室主入口的门、放置生物安全柜实验间的</a:t>
            </a:r>
            <a:r>
              <a:rPr lang="zh-CN" altLang="en-US" sz="2000" dirty="0">
                <a:solidFill>
                  <a:srgbClr val="FF0000"/>
                </a:solidFill>
                <a:latin typeface="微软雅黑" panose="020B0503020204020204" charset="-122"/>
                <a:ea typeface="微软雅黑" panose="020B0503020204020204" charset="-122"/>
                <a:cs typeface="微软雅黑" panose="020B0503020204020204" charset="-122"/>
                <a:sym typeface="+mn-ea"/>
              </a:rPr>
              <a:t>门应可自动关闭</a:t>
            </a:r>
            <a:r>
              <a:rPr lang="zh-CN" altLang="en-US" sz="2000" dirty="0">
                <a:latin typeface="微软雅黑" panose="020B0503020204020204" charset="-122"/>
                <a:ea typeface="微软雅黑" panose="020B0503020204020204" charset="-122"/>
                <a:cs typeface="微软雅黑" panose="020B0503020204020204" charset="-122"/>
                <a:sym typeface="+mn-ea"/>
              </a:rPr>
              <a:t>；实验室主入口的门应有进入控制措施。 </a:t>
            </a:r>
            <a:endParaRPr lang="zh-CN" altLang="en-US" sz="2000" dirty="0">
              <a:latin typeface="微软雅黑" panose="020B0503020204020204" charset="-122"/>
              <a:ea typeface="微软雅黑" panose="020B0503020204020204" charset="-122"/>
              <a:cs typeface="微软雅黑" panose="020B0503020204020204" charset="-122"/>
            </a:endParaRPr>
          </a:p>
          <a:p>
            <a:pPr marL="0" indent="0" fontAlgn="auto">
              <a:lnSpc>
                <a:spcPts val="2800"/>
              </a:lnSpc>
              <a:spcBef>
                <a:spcPct val="0"/>
              </a:spcBef>
              <a:buFont typeface="Wingdings" panose="05000000000000000000" pitchFamily="2" charset="2"/>
              <a:buNone/>
            </a:pPr>
            <a:r>
              <a:rPr lang="en-US" altLang="zh-CN" sz="2000" dirty="0">
                <a:latin typeface="微软雅黑" panose="020B0503020204020204" charset="-122"/>
                <a:ea typeface="微软雅黑" panose="020B0503020204020204" charset="-122"/>
                <a:cs typeface="微软雅黑" panose="020B0503020204020204" charset="-122"/>
                <a:sym typeface="+mn-ea"/>
              </a:rPr>
              <a:t>3 </a:t>
            </a:r>
            <a:r>
              <a:rPr lang="zh-CN" altLang="en-US" sz="2000" dirty="0">
                <a:latin typeface="微软雅黑" panose="020B0503020204020204" charset="-122"/>
                <a:ea typeface="微软雅黑" panose="020B0503020204020204" charset="-122"/>
                <a:cs typeface="微软雅黑" panose="020B0503020204020204" charset="-122"/>
                <a:sym typeface="+mn-ea"/>
              </a:rPr>
              <a:t>实验室工作区域外应有存放备用物品的条件。 </a:t>
            </a:r>
            <a:endParaRPr lang="zh-CN" altLang="en-US" sz="2000" dirty="0">
              <a:latin typeface="微软雅黑" panose="020B0503020204020204" charset="-122"/>
              <a:ea typeface="微软雅黑" panose="020B0503020204020204" charset="-122"/>
              <a:cs typeface="微软雅黑" panose="020B0503020204020204" charset="-122"/>
            </a:endParaRPr>
          </a:p>
          <a:p>
            <a:pPr marL="0" indent="0" fontAlgn="auto">
              <a:lnSpc>
                <a:spcPts val="2800"/>
              </a:lnSpc>
              <a:spcBef>
                <a:spcPct val="0"/>
              </a:spcBef>
              <a:buFont typeface="Wingdings" panose="05000000000000000000" pitchFamily="2" charset="2"/>
              <a:buNone/>
            </a:pPr>
            <a:r>
              <a:rPr lang="en-US" altLang="zh-CN" sz="2000" dirty="0">
                <a:latin typeface="微软雅黑" panose="020B0503020204020204" charset="-122"/>
                <a:ea typeface="微软雅黑" panose="020B0503020204020204" charset="-122"/>
                <a:cs typeface="微软雅黑" panose="020B0503020204020204" charset="-122"/>
                <a:sym typeface="+mn-ea"/>
              </a:rPr>
              <a:t>4 </a:t>
            </a:r>
            <a:r>
              <a:rPr lang="zh-CN" altLang="en-US" sz="2000" dirty="0">
                <a:latin typeface="微软雅黑" panose="020B0503020204020204" charset="-122"/>
                <a:ea typeface="微软雅黑" panose="020B0503020204020204" charset="-122"/>
                <a:cs typeface="微软雅黑" panose="020B0503020204020204" charset="-122"/>
                <a:sym typeface="+mn-ea"/>
              </a:rPr>
              <a:t>应在实验室或其所在的建筑内</a:t>
            </a:r>
            <a:r>
              <a:rPr lang="zh-CN" altLang="en-US" sz="2000" dirty="0">
                <a:solidFill>
                  <a:srgbClr val="FF0000"/>
                </a:solidFill>
                <a:latin typeface="微软雅黑" panose="020B0503020204020204" charset="-122"/>
                <a:ea typeface="微软雅黑" panose="020B0503020204020204" charset="-122"/>
                <a:cs typeface="微软雅黑" panose="020B0503020204020204" charset="-122"/>
                <a:sym typeface="+mn-ea"/>
              </a:rPr>
              <a:t>配备压力蒸汽灭菌器</a:t>
            </a:r>
            <a:r>
              <a:rPr lang="zh-CN" altLang="en-US" sz="2000" dirty="0">
                <a:latin typeface="微软雅黑" panose="020B0503020204020204" charset="-122"/>
                <a:ea typeface="微软雅黑" panose="020B0503020204020204" charset="-122"/>
                <a:cs typeface="微软雅黑" panose="020B0503020204020204" charset="-122"/>
                <a:sym typeface="+mn-ea"/>
              </a:rPr>
              <a:t>或其他适当的消毒、灭菌设备，所配备的消毒、灭菌设备应以风险评估为依据。 </a:t>
            </a:r>
            <a:endParaRPr lang="zh-CN" altLang="en-US" sz="2000" dirty="0">
              <a:latin typeface="微软雅黑" panose="020B0503020204020204" charset="-122"/>
              <a:ea typeface="微软雅黑" panose="020B0503020204020204" charset="-122"/>
              <a:cs typeface="微软雅黑" panose="020B0503020204020204" charset="-122"/>
            </a:endParaRPr>
          </a:p>
          <a:p>
            <a:pPr marL="0" indent="0" fontAlgn="auto">
              <a:lnSpc>
                <a:spcPts val="2800"/>
              </a:lnSpc>
              <a:spcBef>
                <a:spcPct val="0"/>
              </a:spcBef>
              <a:buFont typeface="Wingdings" panose="05000000000000000000" pitchFamily="2" charset="2"/>
              <a:buNone/>
            </a:pPr>
            <a:r>
              <a:rPr lang="en-US" altLang="zh-CN" sz="2000" dirty="0">
                <a:latin typeface="微软雅黑" panose="020B0503020204020204" charset="-122"/>
                <a:ea typeface="微软雅黑" panose="020B0503020204020204" charset="-122"/>
                <a:cs typeface="微软雅黑" panose="020B0503020204020204" charset="-122"/>
                <a:sym typeface="+mn-ea"/>
              </a:rPr>
              <a:t>5 </a:t>
            </a:r>
            <a:r>
              <a:rPr lang="zh-CN" altLang="en-US" sz="2000" dirty="0">
                <a:latin typeface="微软雅黑" panose="020B0503020204020204" charset="-122"/>
                <a:ea typeface="微软雅黑" panose="020B0503020204020204" charset="-122"/>
                <a:cs typeface="微软雅黑" panose="020B0503020204020204" charset="-122"/>
                <a:sym typeface="+mn-ea"/>
              </a:rPr>
              <a:t>应在实验室</a:t>
            </a:r>
            <a:r>
              <a:rPr lang="zh-CN" altLang="en-US" sz="2000" dirty="0">
                <a:solidFill>
                  <a:srgbClr val="FF0000"/>
                </a:solidFill>
                <a:latin typeface="微软雅黑" panose="020B0503020204020204" charset="-122"/>
                <a:ea typeface="微软雅黑" panose="020B0503020204020204" charset="-122"/>
                <a:cs typeface="微软雅黑" panose="020B0503020204020204" charset="-122"/>
                <a:sym typeface="+mn-ea"/>
              </a:rPr>
              <a:t>工作区配备洗眼装置</a:t>
            </a:r>
            <a:r>
              <a:rPr lang="zh-CN" altLang="en-US" sz="2000" dirty="0">
                <a:latin typeface="微软雅黑" panose="020B0503020204020204" charset="-122"/>
                <a:ea typeface="微软雅黑" panose="020B0503020204020204" charset="-122"/>
                <a:cs typeface="微软雅黑" panose="020B0503020204020204" charset="-122"/>
                <a:sym typeface="+mn-ea"/>
              </a:rPr>
              <a:t>，必要时，应在每个工作间配备洗眼装置。 </a:t>
            </a:r>
            <a:endParaRPr lang="zh-CN" altLang="en-US" sz="2000" dirty="0">
              <a:latin typeface="微软雅黑" panose="020B0503020204020204" charset="-122"/>
              <a:ea typeface="微软雅黑" panose="020B0503020204020204" charset="-122"/>
              <a:cs typeface="微软雅黑" panose="020B0503020204020204" charset="-122"/>
            </a:endParaRPr>
          </a:p>
          <a:p>
            <a:pPr marL="0" indent="0" fontAlgn="auto">
              <a:lnSpc>
                <a:spcPts val="2800"/>
              </a:lnSpc>
              <a:spcBef>
                <a:spcPct val="0"/>
              </a:spcBef>
              <a:buFont typeface="Wingdings" panose="05000000000000000000" pitchFamily="2" charset="2"/>
              <a:buNone/>
            </a:pPr>
            <a:r>
              <a:rPr lang="en-US" altLang="zh-CN" sz="2000" dirty="0">
                <a:latin typeface="微软雅黑" panose="020B0503020204020204" charset="-122"/>
                <a:ea typeface="微软雅黑" panose="020B0503020204020204" charset="-122"/>
                <a:cs typeface="微软雅黑" panose="020B0503020204020204" charset="-122"/>
                <a:sym typeface="+mn-ea"/>
              </a:rPr>
              <a:t>6 </a:t>
            </a:r>
            <a:r>
              <a:rPr lang="zh-CN" altLang="en-US" sz="2000" dirty="0">
                <a:latin typeface="微软雅黑" panose="020B0503020204020204" charset="-122"/>
                <a:ea typeface="微软雅黑" panose="020B0503020204020204" charset="-122"/>
                <a:cs typeface="微软雅黑" panose="020B0503020204020204" charset="-122"/>
                <a:sym typeface="+mn-ea"/>
              </a:rPr>
              <a:t>应在操作病原微生物及样本的实验区内配备</a:t>
            </a:r>
            <a:r>
              <a:rPr lang="zh-CN" altLang="en-US" sz="2000" dirty="0">
                <a:solidFill>
                  <a:srgbClr val="FF0000"/>
                </a:solidFill>
                <a:latin typeface="微软雅黑" panose="020B0503020204020204" charset="-122"/>
                <a:ea typeface="微软雅黑" panose="020B0503020204020204" charset="-122"/>
                <a:cs typeface="微软雅黑" panose="020B0503020204020204" charset="-122"/>
                <a:sym typeface="+mn-ea"/>
              </a:rPr>
              <a:t>二级生物安全柜</a:t>
            </a:r>
            <a:r>
              <a:rPr lang="zh-CN" altLang="en-US" sz="2000" dirty="0">
                <a:latin typeface="微软雅黑" panose="020B0503020204020204" charset="-122"/>
                <a:ea typeface="微软雅黑" panose="020B0503020204020204" charset="-122"/>
                <a:cs typeface="微软雅黑" panose="020B0503020204020204" charset="-122"/>
                <a:sym typeface="+mn-ea"/>
              </a:rPr>
              <a:t>。 </a:t>
            </a:r>
            <a:endParaRPr lang="zh-CN" altLang="en-US" sz="2000" dirty="0">
              <a:latin typeface="微软雅黑" panose="020B0503020204020204" charset="-122"/>
              <a:ea typeface="微软雅黑" panose="020B0503020204020204" charset="-122"/>
              <a:cs typeface="微软雅黑" panose="020B0503020204020204" charset="-122"/>
            </a:endParaRPr>
          </a:p>
          <a:p>
            <a:pPr marL="0" indent="0" fontAlgn="auto">
              <a:lnSpc>
                <a:spcPts val="2800"/>
              </a:lnSpc>
              <a:spcBef>
                <a:spcPct val="0"/>
              </a:spcBef>
              <a:buFont typeface="Wingdings" panose="05000000000000000000" pitchFamily="2" charset="2"/>
              <a:buNone/>
            </a:pPr>
            <a:r>
              <a:rPr lang="en-US" altLang="zh-CN" sz="2000" dirty="0">
                <a:latin typeface="微软雅黑" panose="020B0503020204020204" charset="-122"/>
                <a:ea typeface="微软雅黑" panose="020B0503020204020204" charset="-122"/>
                <a:cs typeface="微软雅黑" panose="020B0503020204020204" charset="-122"/>
                <a:sym typeface="+mn-ea"/>
              </a:rPr>
              <a:t>7 </a:t>
            </a:r>
            <a:r>
              <a:rPr lang="zh-CN" altLang="en-US" sz="2000" dirty="0">
                <a:latin typeface="微软雅黑" panose="020B0503020204020204" charset="-122"/>
                <a:ea typeface="微软雅黑" panose="020B0503020204020204" charset="-122"/>
                <a:cs typeface="微软雅黑" panose="020B0503020204020204" charset="-122"/>
                <a:sym typeface="+mn-ea"/>
              </a:rPr>
              <a:t>应按产品的设计、使用说明书的要求安装和使用生物安全柜。 </a:t>
            </a:r>
            <a:endParaRPr lang="zh-CN" altLang="en-US" sz="2000" dirty="0">
              <a:latin typeface="微软雅黑" panose="020B0503020204020204" charset="-122"/>
              <a:ea typeface="微软雅黑" panose="020B0503020204020204" charset="-122"/>
              <a:cs typeface="微软雅黑" panose="020B0503020204020204" charset="-122"/>
            </a:endParaRPr>
          </a:p>
          <a:p>
            <a:pPr marL="0" indent="0" fontAlgn="auto">
              <a:lnSpc>
                <a:spcPts val="2800"/>
              </a:lnSpc>
              <a:spcBef>
                <a:spcPct val="0"/>
              </a:spcBef>
              <a:buFont typeface="Wingdings" panose="05000000000000000000" pitchFamily="2" charset="2"/>
              <a:buNone/>
            </a:pPr>
            <a:r>
              <a:rPr lang="en-US" altLang="zh-CN" sz="2000" dirty="0">
                <a:latin typeface="微软雅黑" panose="020B0503020204020204" charset="-122"/>
                <a:ea typeface="微软雅黑" panose="020B0503020204020204" charset="-122"/>
                <a:cs typeface="微软雅黑" panose="020B0503020204020204" charset="-122"/>
                <a:sym typeface="+mn-ea"/>
              </a:rPr>
              <a:t>8 </a:t>
            </a:r>
            <a:r>
              <a:rPr lang="zh-CN" altLang="en-US" sz="2000" dirty="0">
                <a:latin typeface="微软雅黑" panose="020B0503020204020204" charset="-122"/>
                <a:ea typeface="微软雅黑" panose="020B0503020204020204" charset="-122"/>
                <a:cs typeface="微软雅黑" panose="020B0503020204020204" charset="-122"/>
                <a:sym typeface="+mn-ea"/>
              </a:rPr>
              <a:t>如果使用管道排风的生物安全柜，应通过独立于建筑物其他公共通风系统的管道排出。 </a:t>
            </a:r>
            <a:endParaRPr lang="zh-CN" altLang="en-US" sz="2000" dirty="0">
              <a:latin typeface="微软雅黑" panose="020B0503020204020204" charset="-122"/>
              <a:ea typeface="微软雅黑" panose="020B0503020204020204" charset="-122"/>
              <a:cs typeface="微软雅黑" panose="020B0503020204020204" charset="-122"/>
            </a:endParaRPr>
          </a:p>
          <a:p>
            <a:pPr marL="0" indent="0" fontAlgn="auto">
              <a:lnSpc>
                <a:spcPts val="2800"/>
              </a:lnSpc>
              <a:spcBef>
                <a:spcPct val="0"/>
              </a:spcBef>
              <a:buFont typeface="Wingdings" panose="05000000000000000000" pitchFamily="2" charset="2"/>
              <a:buNone/>
            </a:pPr>
            <a:r>
              <a:rPr lang="en-US" altLang="zh-CN" sz="2000" dirty="0">
                <a:latin typeface="微软雅黑" panose="020B0503020204020204" charset="-122"/>
                <a:ea typeface="微软雅黑" panose="020B0503020204020204" charset="-122"/>
                <a:cs typeface="微软雅黑" panose="020B0503020204020204" charset="-122"/>
                <a:sym typeface="+mn-ea"/>
              </a:rPr>
              <a:t>9 </a:t>
            </a:r>
            <a:r>
              <a:rPr lang="zh-CN" altLang="en-US" sz="2000" dirty="0">
                <a:latin typeface="微软雅黑" panose="020B0503020204020204" charset="-122"/>
                <a:ea typeface="微软雅黑" panose="020B0503020204020204" charset="-122"/>
                <a:cs typeface="微软雅黑" panose="020B0503020204020204" charset="-122"/>
                <a:sym typeface="+mn-ea"/>
              </a:rPr>
              <a:t>实验室</a:t>
            </a:r>
            <a:r>
              <a:rPr lang="zh-CN" altLang="en-US" sz="2000" dirty="0">
                <a:solidFill>
                  <a:srgbClr val="FF0000"/>
                </a:solidFill>
                <a:latin typeface="微软雅黑" panose="020B0503020204020204" charset="-122"/>
                <a:ea typeface="微软雅黑" panose="020B0503020204020204" charset="-122"/>
                <a:cs typeface="微软雅黑" panose="020B0503020204020204" charset="-122"/>
                <a:sym typeface="+mn-ea"/>
              </a:rPr>
              <a:t>入口</a:t>
            </a:r>
            <a:r>
              <a:rPr lang="zh-CN" altLang="en-US" sz="2000" dirty="0">
                <a:latin typeface="微软雅黑" panose="020B0503020204020204" charset="-122"/>
                <a:ea typeface="微软雅黑" panose="020B0503020204020204" charset="-122"/>
                <a:cs typeface="微软雅黑" panose="020B0503020204020204" charset="-122"/>
                <a:sym typeface="+mn-ea"/>
              </a:rPr>
              <a:t>应有</a:t>
            </a:r>
            <a:r>
              <a:rPr lang="zh-CN" altLang="en-US" sz="2000" dirty="0">
                <a:solidFill>
                  <a:srgbClr val="FF0000"/>
                </a:solidFill>
                <a:latin typeface="微软雅黑" panose="020B0503020204020204" charset="-122"/>
                <a:ea typeface="微软雅黑" panose="020B0503020204020204" charset="-122"/>
                <a:cs typeface="微软雅黑" panose="020B0503020204020204" charset="-122"/>
                <a:sym typeface="+mn-ea"/>
              </a:rPr>
              <a:t>生物危害标识</a:t>
            </a:r>
            <a:r>
              <a:rPr lang="zh-CN" altLang="en-US" sz="2000" dirty="0">
                <a:latin typeface="微软雅黑" panose="020B0503020204020204" charset="-122"/>
                <a:ea typeface="微软雅黑" panose="020B0503020204020204" charset="-122"/>
                <a:cs typeface="微软雅黑" panose="020B0503020204020204" charset="-122"/>
                <a:sym typeface="+mn-ea"/>
              </a:rPr>
              <a:t>，出口应有逃生发光指示标识。</a:t>
            </a:r>
            <a:endParaRPr lang="zh-CN" altLang="en-US" sz="2000" dirty="0">
              <a:latin typeface="微软雅黑" panose="020B0503020204020204" charset="-122"/>
              <a:ea typeface="微软雅黑" panose="020B0503020204020204" charset="-122"/>
              <a:cs typeface="微软雅黑" panose="020B0503020204020204" charset="-122"/>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p:cNvSpPr txBox="1"/>
          <p:nvPr/>
        </p:nvSpPr>
        <p:spPr>
          <a:xfrm>
            <a:off x="990390" y="331504"/>
            <a:ext cx="3697605" cy="460375"/>
          </a:xfrm>
          <a:prstGeom prst="rect">
            <a:avLst/>
          </a:prstGeom>
          <a:noFill/>
        </p:spPr>
        <p:txBody>
          <a:bodyPr wrap="none" rtlCol="0">
            <a:spAutoFit/>
          </a:bodyPr>
          <a:lstStyle/>
          <a:p>
            <a:pPr marL="161925" algn="l">
              <a:lnSpc>
                <a:spcPct val="100000"/>
              </a:lnSpc>
              <a:spcBef>
                <a:spcPts val="100"/>
              </a:spcBef>
            </a:pPr>
            <a:r>
              <a:rPr lang="zh-CN" sz="2400" b="1" dirty="0">
                <a:latin typeface="微软雅黑" panose="020B0503020204020204" charset="-122"/>
                <a:ea typeface="微软雅黑" panose="020B0503020204020204" charset="-122"/>
                <a:cs typeface="宋体" panose="02010600030101010101" pitchFamily="2" charset="-122"/>
                <a:sym typeface="+mn-ea"/>
              </a:rPr>
              <a:t>三、</a:t>
            </a:r>
            <a:r>
              <a:rPr sz="2400" b="1" dirty="0">
                <a:latin typeface="微软雅黑" panose="020B0503020204020204" charset="-122"/>
                <a:ea typeface="微软雅黑" panose="020B0503020204020204" charset="-122"/>
                <a:cs typeface="宋体" panose="02010600030101010101" pitchFamily="2" charset="-122"/>
                <a:sym typeface="+mn-ea"/>
              </a:rPr>
              <a:t>实验室生物安全管理</a:t>
            </a:r>
            <a:endParaRPr lang="zh-CN" sz="2400" b="1" dirty="0">
              <a:latin typeface="微软雅黑" panose="020B0503020204020204" charset="-122"/>
              <a:ea typeface="微软雅黑" panose="020B0503020204020204" charset="-122"/>
              <a:cs typeface="宋体" panose="02010600030101010101" pitchFamily="2" charset="-122"/>
              <a:sym typeface="+mn-ea"/>
            </a:endParaRPr>
          </a:p>
        </p:txBody>
      </p:sp>
      <p:grpSp>
        <p:nvGrpSpPr>
          <p:cNvPr id="15" name="组合 14"/>
          <p:cNvGrpSpPr/>
          <p:nvPr/>
        </p:nvGrpSpPr>
        <p:grpSpPr>
          <a:xfrm>
            <a:off x="3173" y="334988"/>
            <a:ext cx="1012721" cy="587625"/>
            <a:chOff x="0" y="419087"/>
            <a:chExt cx="816284" cy="473644"/>
          </a:xfrm>
        </p:grpSpPr>
        <p:grpSp>
          <p:nvGrpSpPr>
            <p:cNvPr id="16" name="组合 15"/>
            <p:cNvGrpSpPr/>
            <p:nvPr/>
          </p:nvGrpSpPr>
          <p:grpSpPr>
            <a:xfrm>
              <a:off x="0" y="419087"/>
              <a:ext cx="816284" cy="473644"/>
              <a:chOff x="-63454" y="428612"/>
              <a:chExt cx="816284" cy="473644"/>
            </a:xfrm>
          </p:grpSpPr>
          <p:grpSp>
            <p:nvGrpSpPr>
              <p:cNvPr id="19" name="组合 18"/>
              <p:cNvGrpSpPr/>
              <p:nvPr/>
            </p:nvGrpSpPr>
            <p:grpSpPr>
              <a:xfrm>
                <a:off x="114300" y="428612"/>
                <a:ext cx="638530" cy="473644"/>
                <a:chOff x="1" y="1932152"/>
                <a:chExt cx="3100612" cy="3240569"/>
              </a:xfrm>
            </p:grpSpPr>
            <p:pic>
              <p:nvPicPr>
                <p:cNvPr id="21" name="图片 15"/>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rot="2419665" flipH="1">
                  <a:off x="2273733" y="2150323"/>
                  <a:ext cx="826880" cy="3022398"/>
                </a:xfrm>
                <a:prstGeom prst="rect">
                  <a:avLst/>
                </a:prstGeom>
              </p:spPr>
            </p:pic>
            <p:sp>
              <p:nvSpPr>
                <p:cNvPr id="22" name="任意多边形 21"/>
                <p:cNvSpPr/>
                <p:nvPr/>
              </p:nvSpPr>
              <p:spPr bwMode="auto">
                <a:xfrm flipH="1">
                  <a:off x="1" y="1932152"/>
                  <a:ext cx="3070379" cy="2520315"/>
                </a:xfrm>
                <a:custGeom>
                  <a:avLst/>
                  <a:gdLst>
                    <a:gd name="connsiteX0" fmla="*/ 3070379 w 3070379"/>
                    <a:gd name="connsiteY0" fmla="*/ 0 h 2520315"/>
                    <a:gd name="connsiteX1" fmla="*/ 2804837 w 3070379"/>
                    <a:gd name="connsiteY1" fmla="*/ 0 h 2520315"/>
                    <a:gd name="connsiteX2" fmla="*/ 158684 w 3070379"/>
                    <a:gd name="connsiteY2" fmla="*/ 0 h 2520315"/>
                    <a:gd name="connsiteX3" fmla="*/ 22594 w 3070379"/>
                    <a:gd name="connsiteY3" fmla="*/ 237873 h 2520315"/>
                    <a:gd name="connsiteX4" fmla="*/ 1292763 w 3070379"/>
                    <a:gd name="connsiteY4" fmla="*/ 2441024 h 2520315"/>
                    <a:gd name="connsiteX5" fmla="*/ 1434523 w 3070379"/>
                    <a:gd name="connsiteY5" fmla="*/ 2520315 h 2520315"/>
                    <a:gd name="connsiteX6" fmla="*/ 3030119 w 3070379"/>
                    <a:gd name="connsiteY6" fmla="*/ 2520315 h 2520315"/>
                    <a:gd name="connsiteX7" fmla="*/ 3070379 w 3070379"/>
                    <a:gd name="connsiteY7" fmla="*/ 2520315 h 2520315"/>
                    <a:gd name="connsiteX8" fmla="*/ 3070379 w 3070379"/>
                    <a:gd name="connsiteY8" fmla="*/ 0 h 2520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70379" h="2520315">
                      <a:moveTo>
                        <a:pt x="3070379" y="0"/>
                      </a:moveTo>
                      <a:lnTo>
                        <a:pt x="2804837" y="0"/>
                      </a:lnTo>
                      <a:cubicBezTo>
                        <a:pt x="2129523" y="0"/>
                        <a:pt x="1265120" y="0"/>
                        <a:pt x="158684" y="0"/>
                      </a:cubicBezTo>
                      <a:cubicBezTo>
                        <a:pt x="33935" y="0"/>
                        <a:pt x="-39780" y="130264"/>
                        <a:pt x="22594" y="237873"/>
                      </a:cubicBezTo>
                      <a:cubicBezTo>
                        <a:pt x="22594" y="237873"/>
                        <a:pt x="22594" y="237873"/>
                        <a:pt x="1292763" y="2441024"/>
                      </a:cubicBezTo>
                      <a:cubicBezTo>
                        <a:pt x="1321115" y="2491997"/>
                        <a:pt x="1377819" y="2520315"/>
                        <a:pt x="1434523" y="2520315"/>
                      </a:cubicBezTo>
                      <a:cubicBezTo>
                        <a:pt x="1434523" y="2520315"/>
                        <a:pt x="1434523" y="2520315"/>
                        <a:pt x="3030119" y="2520315"/>
                      </a:cubicBezTo>
                      <a:lnTo>
                        <a:pt x="3070379" y="2520315"/>
                      </a:lnTo>
                      <a:lnTo>
                        <a:pt x="3070379" y="0"/>
                      </a:lnTo>
                      <a:close/>
                    </a:path>
                  </a:pathLst>
                </a:custGeom>
                <a:solidFill>
                  <a:srgbClr val="5484BD"/>
                </a:solidFill>
                <a:ln>
                  <a:noFill/>
                </a:ln>
                <a:extLst>
                  <a:ext uri="{91240B29-F687-4F45-9708-019B960494DF}">
                    <a14:hiddenLine xmlns:a14="http://schemas.microsoft.com/office/drawing/2010/main" w="9525">
                      <a:solidFill>
                        <a:srgbClr val="000000"/>
                      </a:solidFill>
                      <a:round/>
                    </a14:hiddenLine>
                  </a:ext>
                </a:extLst>
              </p:spPr>
              <p:txBody>
                <a:bodyPr vert="horz" wrap="square" lIns="91392" tIns="45696" rIns="91392" bIns="45696" numCol="1" anchor="t" anchorCtr="0" compatLnSpc="1">
                  <a:noAutofit/>
                </a:bodyPr>
                <a:lstStyle/>
                <a:p>
                  <a:endParaRPr lang="zh-CN" altLang="en-US">
                    <a:cs typeface="+mn-ea"/>
                    <a:sym typeface="+mn-lt"/>
                  </a:endParaRPr>
                </a:p>
              </p:txBody>
            </p:sp>
          </p:grpSp>
          <p:sp>
            <p:nvSpPr>
              <p:cNvPr id="20" name="矩形 19"/>
              <p:cNvSpPr/>
              <p:nvPr/>
            </p:nvSpPr>
            <p:spPr>
              <a:xfrm>
                <a:off x="-63454" y="428612"/>
                <a:ext cx="409529" cy="368371"/>
              </a:xfrm>
              <a:prstGeom prst="rect">
                <a:avLst/>
              </a:prstGeom>
              <a:solidFill>
                <a:srgbClr val="5484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7" name="矩形 16"/>
            <p:cNvSpPr/>
            <p:nvPr/>
          </p:nvSpPr>
          <p:spPr>
            <a:xfrm>
              <a:off x="104775" y="419087"/>
              <a:ext cx="50800" cy="368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200025" y="419087"/>
              <a:ext cx="50800" cy="368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9701" name="组合 1"/>
          <p:cNvGrpSpPr/>
          <p:nvPr/>
        </p:nvGrpSpPr>
        <p:grpSpPr>
          <a:xfrm>
            <a:off x="8932338" y="121739"/>
            <a:ext cx="2981042" cy="618168"/>
            <a:chOff x="263" y="-120"/>
            <a:chExt cx="9475" cy="2198"/>
          </a:xfrm>
        </p:grpSpPr>
        <p:pic>
          <p:nvPicPr>
            <p:cNvPr id="29702" name="图片 5"/>
            <p:cNvPicPr>
              <a:picLocks noChangeAspect="1"/>
            </p:cNvPicPr>
            <p:nvPr/>
          </p:nvPicPr>
          <p:blipFill>
            <a:blip r:embed="rId4" cstate="print"/>
            <a:stretch>
              <a:fillRect/>
            </a:stretch>
          </p:blipFill>
          <p:spPr>
            <a:xfrm>
              <a:off x="2190" y="-120"/>
              <a:ext cx="7549" cy="2199"/>
            </a:xfrm>
            <a:prstGeom prst="rect">
              <a:avLst/>
            </a:prstGeom>
            <a:noFill/>
            <a:ln w="9525">
              <a:noFill/>
            </a:ln>
          </p:spPr>
        </p:pic>
        <p:pic>
          <p:nvPicPr>
            <p:cNvPr id="29703" name="图片 6" descr="u=1446500768,2742535849&amp;fm=21&amp;gp=0"/>
            <p:cNvPicPr>
              <a:picLocks noChangeAspect="1"/>
            </p:cNvPicPr>
            <p:nvPr/>
          </p:nvPicPr>
          <p:blipFill>
            <a:blip r:embed="rId5" cstate="print">
              <a:clrChange>
                <a:clrFrom>
                  <a:srgbClr val="FFFFFF"/>
                </a:clrFrom>
                <a:clrTo>
                  <a:srgbClr val="FFFFFF">
                    <a:alpha val="0"/>
                  </a:srgbClr>
                </a:clrTo>
              </a:clrChange>
            </a:blip>
            <a:stretch>
              <a:fillRect/>
            </a:stretch>
          </p:blipFill>
          <p:spPr>
            <a:xfrm>
              <a:off x="263" y="212"/>
              <a:ext cx="1758" cy="1439"/>
            </a:xfrm>
            <a:prstGeom prst="rect">
              <a:avLst/>
            </a:prstGeom>
            <a:noFill/>
            <a:ln w="9525">
              <a:noFill/>
            </a:ln>
          </p:spPr>
        </p:pic>
      </p:grpSp>
      <p:sp>
        <p:nvSpPr>
          <p:cNvPr id="9" name="object 9"/>
          <p:cNvSpPr txBox="1"/>
          <p:nvPr/>
        </p:nvSpPr>
        <p:spPr>
          <a:xfrm>
            <a:off x="685800" y="993775"/>
            <a:ext cx="10878820" cy="640715"/>
          </a:xfrm>
          <a:prstGeom prst="rect">
            <a:avLst/>
          </a:prstGeom>
        </p:spPr>
        <p:txBody>
          <a:bodyPr vert="horz" wrap="square" lIns="0" tIns="12700" rIns="0" bIns="0" rtlCol="0">
            <a:spAutoFit/>
          </a:bodyPr>
          <a:lstStyle/>
          <a:p>
            <a:pPr marL="354965" indent="-342900">
              <a:lnSpc>
                <a:spcPct val="100000"/>
              </a:lnSpc>
              <a:spcBef>
                <a:spcPts val="100"/>
              </a:spcBef>
              <a:buSzPct val="95000"/>
              <a:buFont typeface="Wingdings" panose="05000000000000000000" charset="0"/>
              <a:buChar char="u"/>
              <a:tabLst>
                <a:tab pos="225425" algn="l"/>
              </a:tabLst>
            </a:pPr>
            <a:r>
              <a:rPr sz="2000" b="1" dirty="0">
                <a:latin typeface="微软雅黑" panose="020B0503020204020204" charset="-122"/>
                <a:ea typeface="微软雅黑" panose="020B0503020204020204" charset="-122"/>
                <a:cs typeface="微软雅黑" panose="020B0503020204020204" charset="-122"/>
              </a:rPr>
              <a:t>硬件装备</a:t>
            </a:r>
            <a:r>
              <a:rPr sz="2000" b="1" spc="-5" dirty="0">
                <a:latin typeface="微软雅黑" panose="020B0503020204020204" charset="-122"/>
                <a:ea typeface="微软雅黑" panose="020B0503020204020204" charset="-122"/>
                <a:cs typeface="微软雅黑" panose="020B0503020204020204" charset="-122"/>
              </a:rPr>
              <a:t>——</a:t>
            </a:r>
            <a:r>
              <a:rPr sz="2000" b="1" dirty="0">
                <a:latin typeface="微软雅黑" panose="020B0503020204020204" charset="-122"/>
                <a:ea typeface="微软雅黑" panose="020B0503020204020204" charset="-122"/>
                <a:cs typeface="微软雅黑" panose="020B0503020204020204" charset="-122"/>
                <a:sym typeface="+mn-ea"/>
              </a:rPr>
              <a:t>BSL-</a:t>
            </a:r>
            <a:r>
              <a:rPr lang="en-US" sz="2000" b="1" dirty="0">
                <a:latin typeface="微软雅黑" panose="020B0503020204020204" charset="-122"/>
                <a:ea typeface="微软雅黑" panose="020B0503020204020204" charset="-122"/>
                <a:cs typeface="微软雅黑" panose="020B0503020204020204" charset="-122"/>
                <a:sym typeface="+mn-ea"/>
              </a:rPr>
              <a:t>2</a:t>
            </a:r>
            <a:r>
              <a:rPr sz="2000" b="1" dirty="0">
                <a:latin typeface="微软雅黑" panose="020B0503020204020204" charset="-122"/>
                <a:ea typeface="微软雅黑" panose="020B0503020204020204" charset="-122"/>
                <a:cs typeface="微软雅黑" panose="020B0503020204020204" charset="-122"/>
                <a:sym typeface="+mn-ea"/>
              </a:rPr>
              <a:t> 实验室要求</a:t>
            </a:r>
            <a:endParaRPr sz="2000" b="1" dirty="0">
              <a:latin typeface="微软雅黑" panose="020B0503020204020204" charset="-122"/>
              <a:ea typeface="微软雅黑" panose="020B0503020204020204" charset="-122"/>
              <a:cs typeface="微软雅黑" panose="020B0503020204020204" charset="-122"/>
            </a:endParaRPr>
          </a:p>
          <a:p>
            <a:pPr marL="354965" indent="-342900">
              <a:lnSpc>
                <a:spcPct val="100000"/>
              </a:lnSpc>
              <a:spcBef>
                <a:spcPts val="100"/>
              </a:spcBef>
              <a:buSzPct val="95000"/>
              <a:buFont typeface="Wingdings" panose="05000000000000000000" charset="0"/>
              <a:buChar char="u"/>
              <a:tabLst>
                <a:tab pos="225425" algn="l"/>
              </a:tabLst>
            </a:pPr>
            <a:endParaRPr sz="2000">
              <a:latin typeface="微软雅黑" panose="020B0503020204020204" charset="-122"/>
              <a:ea typeface="微软雅黑" panose="020B0503020204020204" charset="-122"/>
              <a:cs typeface="微软雅黑" panose="020B0503020204020204" charset="-122"/>
            </a:endParaRPr>
          </a:p>
        </p:txBody>
      </p:sp>
      <p:sp>
        <p:nvSpPr>
          <p:cNvPr id="4" name="文本框 3"/>
          <p:cNvSpPr txBox="1"/>
          <p:nvPr/>
        </p:nvSpPr>
        <p:spPr>
          <a:xfrm>
            <a:off x="990600" y="1386840"/>
            <a:ext cx="10501630" cy="5015865"/>
          </a:xfrm>
          <a:prstGeom prst="rect">
            <a:avLst/>
          </a:prstGeom>
          <a:noFill/>
        </p:spPr>
        <p:txBody>
          <a:bodyPr wrap="square" rtlCol="0" anchor="t">
            <a:spAutoFit/>
          </a:bodyPr>
          <a:lstStyle/>
          <a:p>
            <a:pPr marL="342900" indent="-342900" fontAlgn="auto">
              <a:lnSpc>
                <a:spcPct val="150000"/>
              </a:lnSpc>
              <a:buFont typeface="Arial" panose="020B0604020202020204" pitchFamily="34" charset="0"/>
              <a:buChar char="•"/>
            </a:pPr>
            <a:r>
              <a:rPr lang="zh-CN" altLang="zh-TW" sz="2000" b="1">
                <a:latin typeface="微软雅黑" panose="020B0503020204020204" charset="-122"/>
                <a:ea typeface="微软雅黑" panose="020B0503020204020204" charset="-122"/>
                <a:cs typeface="微软雅黑" panose="020B0503020204020204" charset="-122"/>
                <a:sym typeface="+mn-ea"/>
              </a:rPr>
              <a:t>加强型BSL-2实验室 建设要求：</a:t>
            </a:r>
          </a:p>
          <a:p>
            <a:pPr marL="0" indent="0">
              <a:lnSpc>
                <a:spcPct val="150000"/>
              </a:lnSpc>
              <a:spcBef>
                <a:spcPct val="0"/>
              </a:spcBef>
              <a:buFont typeface="Wingdings" panose="05000000000000000000" pitchFamily="2" charset="2"/>
              <a:buNone/>
            </a:pPr>
            <a:r>
              <a:rPr lang="en-US" altLang="zh-CN" sz="2000" dirty="0">
                <a:latin typeface="微软雅黑" panose="020B0503020204020204" charset="-122"/>
                <a:ea typeface="微软雅黑" panose="020B0503020204020204" charset="-122"/>
                <a:cs typeface="微软雅黑" panose="020B0503020204020204" charset="-122"/>
                <a:sym typeface="+mn-ea"/>
              </a:rPr>
              <a:t>1 </a:t>
            </a:r>
            <a:r>
              <a:rPr lang="zh-CN" altLang="en-US" sz="2000" dirty="0">
                <a:latin typeface="微软雅黑" panose="020B0503020204020204" charset="-122"/>
                <a:ea typeface="微软雅黑" panose="020B0503020204020204" charset="-122"/>
                <a:cs typeface="微软雅黑" panose="020B0503020204020204" charset="-122"/>
                <a:sym typeface="+mn-ea"/>
              </a:rPr>
              <a:t>适用时，应符合普通型</a:t>
            </a:r>
            <a:r>
              <a:rPr lang="en-US" altLang="zh-CN" sz="2000" dirty="0">
                <a:latin typeface="微软雅黑" panose="020B0503020204020204" charset="-122"/>
                <a:ea typeface="微软雅黑" panose="020B0503020204020204" charset="-122"/>
                <a:cs typeface="微软雅黑" panose="020B0503020204020204" charset="-122"/>
                <a:sym typeface="+mn-ea"/>
              </a:rPr>
              <a:t>BSL-2</a:t>
            </a:r>
            <a:r>
              <a:rPr lang="zh-CN" altLang="en-US" sz="2000" dirty="0">
                <a:latin typeface="微软雅黑" panose="020B0503020204020204" charset="-122"/>
                <a:ea typeface="微软雅黑" panose="020B0503020204020204" charset="-122"/>
                <a:cs typeface="微软雅黑" panose="020B0503020204020204" charset="-122"/>
                <a:sym typeface="+mn-ea"/>
              </a:rPr>
              <a:t>实验室的要求。 </a:t>
            </a:r>
            <a:endParaRPr lang="zh-CN" altLang="en-US" sz="2000" dirty="0">
              <a:latin typeface="微软雅黑" panose="020B0503020204020204" charset="-122"/>
              <a:ea typeface="微软雅黑" panose="020B0503020204020204" charset="-122"/>
              <a:cs typeface="微软雅黑" panose="020B0503020204020204" charset="-122"/>
            </a:endParaRPr>
          </a:p>
          <a:p>
            <a:pPr marL="0" indent="0">
              <a:lnSpc>
                <a:spcPct val="150000"/>
              </a:lnSpc>
              <a:spcBef>
                <a:spcPct val="0"/>
              </a:spcBef>
              <a:buFont typeface="Wingdings" panose="05000000000000000000" pitchFamily="2" charset="2"/>
              <a:buNone/>
            </a:pPr>
            <a:r>
              <a:rPr lang="en-US" altLang="zh-CN" sz="2000" dirty="0">
                <a:latin typeface="微软雅黑" panose="020B0503020204020204" charset="-122"/>
                <a:ea typeface="微软雅黑" panose="020B0503020204020204" charset="-122"/>
                <a:cs typeface="微软雅黑" panose="020B0503020204020204" charset="-122"/>
                <a:sym typeface="+mn-ea"/>
              </a:rPr>
              <a:t>2 </a:t>
            </a:r>
            <a:r>
              <a:rPr lang="zh-CN" altLang="en-US" sz="2000" dirty="0">
                <a:latin typeface="微软雅黑" panose="020B0503020204020204" charset="-122"/>
                <a:ea typeface="微软雅黑" panose="020B0503020204020204" charset="-122"/>
                <a:cs typeface="微软雅黑" panose="020B0503020204020204" charset="-122"/>
                <a:sym typeface="+mn-ea"/>
              </a:rPr>
              <a:t>加强型</a:t>
            </a:r>
            <a:r>
              <a:rPr lang="en-US" altLang="zh-CN" sz="2000" dirty="0">
                <a:latin typeface="微软雅黑" panose="020B0503020204020204" charset="-122"/>
                <a:ea typeface="微软雅黑" panose="020B0503020204020204" charset="-122"/>
                <a:cs typeface="微软雅黑" panose="020B0503020204020204" charset="-122"/>
                <a:sym typeface="+mn-ea"/>
              </a:rPr>
              <a:t>BSL-2</a:t>
            </a:r>
            <a:r>
              <a:rPr lang="zh-CN" altLang="en-US" sz="2000" dirty="0">
                <a:latin typeface="微软雅黑" panose="020B0503020204020204" charset="-122"/>
                <a:ea typeface="微软雅黑" panose="020B0503020204020204" charset="-122"/>
                <a:cs typeface="微软雅黑" panose="020B0503020204020204" charset="-122"/>
                <a:sym typeface="+mn-ea"/>
              </a:rPr>
              <a:t>实验室应包含</a:t>
            </a:r>
            <a:r>
              <a:rPr lang="zh-CN" altLang="en-US" sz="2000" dirty="0">
                <a:solidFill>
                  <a:srgbClr val="FF0000"/>
                </a:solidFill>
                <a:latin typeface="微软雅黑" panose="020B0503020204020204" charset="-122"/>
                <a:ea typeface="微软雅黑" panose="020B0503020204020204" charset="-122"/>
                <a:cs typeface="微软雅黑" panose="020B0503020204020204" charset="-122"/>
                <a:sym typeface="+mn-ea"/>
              </a:rPr>
              <a:t>缓冲间</a:t>
            </a:r>
            <a:r>
              <a:rPr lang="zh-CN" altLang="en-US" sz="2000" dirty="0">
                <a:latin typeface="微软雅黑" panose="020B0503020204020204" charset="-122"/>
                <a:ea typeface="微软雅黑" panose="020B0503020204020204" charset="-122"/>
                <a:cs typeface="微软雅黑" panose="020B0503020204020204" charset="-122"/>
                <a:sym typeface="+mn-ea"/>
              </a:rPr>
              <a:t>和核心工作间。 </a:t>
            </a:r>
            <a:endParaRPr lang="zh-CN" altLang="en-US" sz="2000" dirty="0">
              <a:latin typeface="微软雅黑" panose="020B0503020204020204" charset="-122"/>
              <a:ea typeface="微软雅黑" panose="020B0503020204020204" charset="-122"/>
              <a:cs typeface="微软雅黑" panose="020B0503020204020204" charset="-122"/>
            </a:endParaRPr>
          </a:p>
          <a:p>
            <a:pPr marL="0" indent="0">
              <a:lnSpc>
                <a:spcPct val="150000"/>
              </a:lnSpc>
              <a:spcBef>
                <a:spcPct val="0"/>
              </a:spcBef>
              <a:buFont typeface="Wingdings" panose="05000000000000000000" pitchFamily="2" charset="2"/>
              <a:buNone/>
            </a:pPr>
            <a:r>
              <a:rPr lang="en-US" altLang="zh-CN" sz="2000" dirty="0">
                <a:latin typeface="微软雅黑" panose="020B0503020204020204" charset="-122"/>
                <a:ea typeface="微软雅黑" panose="020B0503020204020204" charset="-122"/>
                <a:cs typeface="微软雅黑" panose="020B0503020204020204" charset="-122"/>
                <a:sym typeface="+mn-ea"/>
              </a:rPr>
              <a:t>3 </a:t>
            </a:r>
            <a:r>
              <a:rPr lang="zh-CN" altLang="en-US" sz="2000" dirty="0">
                <a:latin typeface="微软雅黑" panose="020B0503020204020204" charset="-122"/>
                <a:ea typeface="微软雅黑" panose="020B0503020204020204" charset="-122"/>
                <a:cs typeface="微软雅黑" panose="020B0503020204020204" charset="-122"/>
                <a:sym typeface="+mn-ea"/>
              </a:rPr>
              <a:t>缓冲间可兼作防护服更换间。必要时，可设置准备间和洗消间等。 </a:t>
            </a:r>
            <a:endParaRPr lang="zh-CN" altLang="en-US" sz="2000" dirty="0">
              <a:latin typeface="微软雅黑" panose="020B0503020204020204" charset="-122"/>
              <a:ea typeface="微软雅黑" panose="020B0503020204020204" charset="-122"/>
              <a:cs typeface="微软雅黑" panose="020B0503020204020204" charset="-122"/>
            </a:endParaRPr>
          </a:p>
          <a:p>
            <a:pPr marL="0" indent="0">
              <a:lnSpc>
                <a:spcPct val="150000"/>
              </a:lnSpc>
              <a:spcBef>
                <a:spcPct val="0"/>
              </a:spcBef>
              <a:buFont typeface="Wingdings" panose="05000000000000000000" pitchFamily="2" charset="2"/>
              <a:buNone/>
            </a:pPr>
            <a:r>
              <a:rPr lang="en-US" altLang="zh-CN" sz="2000" dirty="0">
                <a:latin typeface="微软雅黑" panose="020B0503020204020204" charset="-122"/>
                <a:ea typeface="微软雅黑" panose="020B0503020204020204" charset="-122"/>
                <a:cs typeface="微软雅黑" panose="020B0503020204020204" charset="-122"/>
                <a:sym typeface="+mn-ea"/>
              </a:rPr>
              <a:t>4 </a:t>
            </a:r>
            <a:r>
              <a:rPr lang="zh-CN" altLang="en-US" sz="2000" dirty="0">
                <a:latin typeface="微软雅黑" panose="020B0503020204020204" charset="-122"/>
                <a:ea typeface="微软雅黑" panose="020B0503020204020204" charset="-122"/>
                <a:cs typeface="微软雅黑" panose="020B0503020204020204" charset="-122"/>
                <a:sym typeface="+mn-ea"/>
              </a:rPr>
              <a:t>缓冲间的门宜能互锁。如果使用互锁门，应在互锁门的附近设置紧急手动互锁解除开关。 </a:t>
            </a:r>
            <a:endParaRPr lang="zh-CN" altLang="en-US" sz="2000" dirty="0">
              <a:latin typeface="微软雅黑" panose="020B0503020204020204" charset="-122"/>
              <a:ea typeface="微软雅黑" panose="020B0503020204020204" charset="-122"/>
              <a:cs typeface="微软雅黑" panose="020B0503020204020204" charset="-122"/>
            </a:endParaRPr>
          </a:p>
          <a:p>
            <a:pPr marL="0" indent="0">
              <a:lnSpc>
                <a:spcPct val="150000"/>
              </a:lnSpc>
              <a:spcBef>
                <a:spcPct val="0"/>
              </a:spcBef>
              <a:buFont typeface="Wingdings" panose="05000000000000000000" pitchFamily="2" charset="2"/>
              <a:buNone/>
            </a:pPr>
            <a:r>
              <a:rPr lang="en-US" altLang="zh-CN" sz="2000" dirty="0">
                <a:latin typeface="微软雅黑" panose="020B0503020204020204" charset="-122"/>
                <a:ea typeface="微软雅黑" panose="020B0503020204020204" charset="-122"/>
                <a:cs typeface="微软雅黑" panose="020B0503020204020204" charset="-122"/>
                <a:sym typeface="+mn-ea"/>
              </a:rPr>
              <a:t>5 </a:t>
            </a:r>
            <a:r>
              <a:rPr lang="zh-CN" altLang="en-US" sz="2000" dirty="0">
                <a:latin typeface="微软雅黑" panose="020B0503020204020204" charset="-122"/>
                <a:ea typeface="微软雅黑" panose="020B0503020204020204" charset="-122"/>
                <a:cs typeface="微软雅黑" panose="020B0503020204020204" charset="-122"/>
                <a:sym typeface="+mn-ea"/>
              </a:rPr>
              <a:t>实验室应设洗手池；水龙头开关应为非手动式，宜设置在靠近出口处。 </a:t>
            </a:r>
            <a:endParaRPr lang="zh-CN" altLang="en-US" sz="2000" dirty="0">
              <a:latin typeface="微软雅黑" panose="020B0503020204020204" charset="-122"/>
              <a:ea typeface="微软雅黑" panose="020B0503020204020204" charset="-122"/>
              <a:cs typeface="微软雅黑" panose="020B0503020204020204" charset="-122"/>
            </a:endParaRPr>
          </a:p>
          <a:p>
            <a:pPr marL="0" indent="0">
              <a:lnSpc>
                <a:spcPct val="150000"/>
              </a:lnSpc>
              <a:spcBef>
                <a:spcPct val="0"/>
              </a:spcBef>
              <a:buFont typeface="Wingdings" panose="05000000000000000000" pitchFamily="2" charset="2"/>
              <a:buNone/>
            </a:pPr>
            <a:r>
              <a:rPr lang="en-US" altLang="zh-CN" sz="2000" dirty="0">
                <a:latin typeface="微软雅黑" panose="020B0503020204020204" charset="-122"/>
                <a:ea typeface="微软雅黑" panose="020B0503020204020204" charset="-122"/>
                <a:cs typeface="微软雅黑" panose="020B0503020204020204" charset="-122"/>
                <a:sym typeface="+mn-ea"/>
              </a:rPr>
              <a:t>6 </a:t>
            </a:r>
            <a:r>
              <a:rPr lang="zh-CN" altLang="en-US" sz="2000" dirty="0">
                <a:solidFill>
                  <a:srgbClr val="FF0000"/>
                </a:solidFill>
                <a:latin typeface="微软雅黑" panose="020B0503020204020204" charset="-122"/>
                <a:ea typeface="微软雅黑" panose="020B0503020204020204" charset="-122"/>
                <a:cs typeface="微软雅黑" panose="020B0503020204020204" charset="-122"/>
                <a:sym typeface="+mn-ea"/>
              </a:rPr>
              <a:t>采用机械通风系统</a:t>
            </a:r>
            <a:r>
              <a:rPr lang="zh-CN" altLang="en-US" sz="2000" dirty="0">
                <a:latin typeface="微软雅黑" panose="020B0503020204020204" charset="-122"/>
                <a:ea typeface="微软雅黑" panose="020B0503020204020204" charset="-122"/>
                <a:cs typeface="微软雅黑" panose="020B0503020204020204" charset="-122"/>
                <a:sym typeface="+mn-ea"/>
              </a:rPr>
              <a:t>，送风口和排风口应采取防雨、防风、防杂物、防昆虫及其他动物的措施，送风口应远离污染源和排风口。排风系统应使用高效空气过滤器。 </a:t>
            </a:r>
            <a:endParaRPr lang="zh-CN" altLang="en-US" sz="2000" dirty="0">
              <a:latin typeface="微软雅黑" panose="020B0503020204020204" charset="-122"/>
              <a:ea typeface="微软雅黑" panose="020B0503020204020204" charset="-122"/>
              <a:cs typeface="微软雅黑" panose="020B0503020204020204" charset="-122"/>
            </a:endParaRPr>
          </a:p>
          <a:p>
            <a:pPr marL="0" indent="0">
              <a:lnSpc>
                <a:spcPct val="150000"/>
              </a:lnSpc>
              <a:spcBef>
                <a:spcPct val="0"/>
              </a:spcBef>
              <a:buFont typeface="Wingdings" panose="05000000000000000000" pitchFamily="2" charset="2"/>
              <a:buNone/>
            </a:pPr>
            <a:r>
              <a:rPr lang="en-US" altLang="zh-CN" sz="2000" dirty="0">
                <a:latin typeface="微软雅黑" panose="020B0503020204020204" charset="-122"/>
                <a:ea typeface="微软雅黑" panose="020B0503020204020204" charset="-122"/>
                <a:cs typeface="微软雅黑" panose="020B0503020204020204" charset="-122"/>
                <a:sym typeface="+mn-ea"/>
              </a:rPr>
              <a:t>7 </a:t>
            </a:r>
            <a:r>
              <a:rPr lang="zh-CN" altLang="en-US" sz="2000" dirty="0">
                <a:latin typeface="微软雅黑" panose="020B0503020204020204" charset="-122"/>
                <a:ea typeface="微软雅黑" panose="020B0503020204020204" charset="-122"/>
                <a:cs typeface="微软雅黑" panose="020B0503020204020204" charset="-122"/>
                <a:sym typeface="+mn-ea"/>
              </a:rPr>
              <a:t>核心工作间内送风口和排风口的布置应符合</a:t>
            </a:r>
            <a:r>
              <a:rPr lang="zh-CN" altLang="en-US" sz="2000" dirty="0">
                <a:solidFill>
                  <a:srgbClr val="FF0000"/>
                </a:solidFill>
                <a:latin typeface="微软雅黑" panose="020B0503020204020204" charset="-122"/>
                <a:ea typeface="微软雅黑" panose="020B0503020204020204" charset="-122"/>
                <a:cs typeface="微软雅黑" panose="020B0503020204020204" charset="-122"/>
                <a:sym typeface="+mn-ea"/>
              </a:rPr>
              <a:t>定向气流</a:t>
            </a:r>
            <a:r>
              <a:rPr lang="zh-CN" altLang="en-US" sz="2000" dirty="0">
                <a:latin typeface="微软雅黑" panose="020B0503020204020204" charset="-122"/>
                <a:ea typeface="微软雅黑" panose="020B0503020204020204" charset="-122"/>
                <a:cs typeface="微软雅黑" panose="020B0503020204020204" charset="-122"/>
                <a:sym typeface="+mn-ea"/>
              </a:rPr>
              <a:t>的原则，利于减少房间内的涡流和气流死角。</a:t>
            </a:r>
            <a:r>
              <a:rPr lang="zh-CN" altLang="en-US" dirty="0">
                <a:latin typeface="微软雅黑" panose="020B0503020204020204" charset="-122"/>
                <a:ea typeface="微软雅黑" panose="020B0503020204020204" charset="-122"/>
                <a:cs typeface="微软雅黑" panose="020B0503020204020204" charset="-122"/>
                <a:sym typeface="+mn-ea"/>
              </a:rPr>
              <a:t> </a:t>
            </a:r>
            <a:endParaRPr lang="zh-CN" altLang="en-US" dirty="0">
              <a:latin typeface="微软雅黑" panose="020B0503020204020204" charset="-122"/>
              <a:ea typeface="微软雅黑" panose="020B0503020204020204" charset="-122"/>
              <a:cs typeface="微软雅黑" panose="020B0503020204020204" charset="-122"/>
            </a:endParaRPr>
          </a:p>
          <a:p>
            <a:pPr marL="0" indent="0">
              <a:lnSpc>
                <a:spcPts val="2400"/>
              </a:lnSpc>
              <a:spcBef>
                <a:spcPct val="0"/>
              </a:spcBef>
              <a:buFont typeface="Wingdings" panose="05000000000000000000" pitchFamily="2" charset="2"/>
              <a:buNone/>
            </a:pPr>
            <a:endParaRPr lang="zh-CN" altLang="en-US">
              <a:latin typeface="微软雅黑" panose="020B0503020204020204" charset="-122"/>
              <a:ea typeface="微软雅黑" panose="020B0503020204020204" charset="-122"/>
              <a:cs typeface="微软雅黑" panose="020B0503020204020204" charset="-122"/>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p:cNvSpPr txBox="1"/>
          <p:nvPr/>
        </p:nvSpPr>
        <p:spPr>
          <a:xfrm>
            <a:off x="990390" y="331504"/>
            <a:ext cx="3697605" cy="460375"/>
          </a:xfrm>
          <a:prstGeom prst="rect">
            <a:avLst/>
          </a:prstGeom>
          <a:noFill/>
        </p:spPr>
        <p:txBody>
          <a:bodyPr wrap="none" rtlCol="0">
            <a:spAutoFit/>
          </a:bodyPr>
          <a:lstStyle/>
          <a:p>
            <a:pPr marL="161925" algn="l">
              <a:lnSpc>
                <a:spcPct val="100000"/>
              </a:lnSpc>
              <a:spcBef>
                <a:spcPts val="100"/>
              </a:spcBef>
            </a:pPr>
            <a:r>
              <a:rPr lang="zh-CN" sz="2400" b="1" dirty="0">
                <a:latin typeface="微软雅黑" panose="020B0503020204020204" charset="-122"/>
                <a:ea typeface="微软雅黑" panose="020B0503020204020204" charset="-122"/>
                <a:cs typeface="宋体" panose="02010600030101010101" pitchFamily="2" charset="-122"/>
                <a:sym typeface="+mn-ea"/>
              </a:rPr>
              <a:t>三、</a:t>
            </a:r>
            <a:r>
              <a:rPr sz="2400" b="1" dirty="0">
                <a:latin typeface="微软雅黑" panose="020B0503020204020204" charset="-122"/>
                <a:ea typeface="微软雅黑" panose="020B0503020204020204" charset="-122"/>
                <a:cs typeface="宋体" panose="02010600030101010101" pitchFamily="2" charset="-122"/>
                <a:sym typeface="+mn-ea"/>
              </a:rPr>
              <a:t>实验室生物安全管理</a:t>
            </a:r>
            <a:endParaRPr lang="zh-CN" sz="2400" b="1" dirty="0">
              <a:latin typeface="微软雅黑" panose="020B0503020204020204" charset="-122"/>
              <a:ea typeface="微软雅黑" panose="020B0503020204020204" charset="-122"/>
              <a:cs typeface="宋体" panose="02010600030101010101" pitchFamily="2" charset="-122"/>
              <a:sym typeface="+mn-ea"/>
            </a:endParaRPr>
          </a:p>
        </p:txBody>
      </p:sp>
      <p:grpSp>
        <p:nvGrpSpPr>
          <p:cNvPr id="15" name="组合 14"/>
          <p:cNvGrpSpPr/>
          <p:nvPr/>
        </p:nvGrpSpPr>
        <p:grpSpPr>
          <a:xfrm>
            <a:off x="3173" y="334988"/>
            <a:ext cx="1012721" cy="587625"/>
            <a:chOff x="0" y="419087"/>
            <a:chExt cx="816284" cy="473644"/>
          </a:xfrm>
        </p:grpSpPr>
        <p:grpSp>
          <p:nvGrpSpPr>
            <p:cNvPr id="16" name="组合 15"/>
            <p:cNvGrpSpPr/>
            <p:nvPr/>
          </p:nvGrpSpPr>
          <p:grpSpPr>
            <a:xfrm>
              <a:off x="0" y="419087"/>
              <a:ext cx="816284" cy="473644"/>
              <a:chOff x="-63454" y="428612"/>
              <a:chExt cx="816284" cy="473644"/>
            </a:xfrm>
          </p:grpSpPr>
          <p:grpSp>
            <p:nvGrpSpPr>
              <p:cNvPr id="19" name="组合 18"/>
              <p:cNvGrpSpPr/>
              <p:nvPr/>
            </p:nvGrpSpPr>
            <p:grpSpPr>
              <a:xfrm>
                <a:off x="114300" y="428612"/>
                <a:ext cx="638530" cy="473644"/>
                <a:chOff x="1" y="1932152"/>
                <a:chExt cx="3100612" cy="3240569"/>
              </a:xfrm>
            </p:grpSpPr>
            <p:pic>
              <p:nvPicPr>
                <p:cNvPr id="21" name="图片 15"/>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rot="2419665" flipH="1">
                  <a:off x="2273733" y="2150323"/>
                  <a:ext cx="826880" cy="3022398"/>
                </a:xfrm>
                <a:prstGeom prst="rect">
                  <a:avLst/>
                </a:prstGeom>
              </p:spPr>
            </p:pic>
            <p:sp>
              <p:nvSpPr>
                <p:cNvPr id="22" name="任意多边形 21"/>
                <p:cNvSpPr/>
                <p:nvPr/>
              </p:nvSpPr>
              <p:spPr bwMode="auto">
                <a:xfrm flipH="1">
                  <a:off x="1" y="1932152"/>
                  <a:ext cx="3070379" cy="2520315"/>
                </a:xfrm>
                <a:custGeom>
                  <a:avLst/>
                  <a:gdLst>
                    <a:gd name="connsiteX0" fmla="*/ 3070379 w 3070379"/>
                    <a:gd name="connsiteY0" fmla="*/ 0 h 2520315"/>
                    <a:gd name="connsiteX1" fmla="*/ 2804837 w 3070379"/>
                    <a:gd name="connsiteY1" fmla="*/ 0 h 2520315"/>
                    <a:gd name="connsiteX2" fmla="*/ 158684 w 3070379"/>
                    <a:gd name="connsiteY2" fmla="*/ 0 h 2520315"/>
                    <a:gd name="connsiteX3" fmla="*/ 22594 w 3070379"/>
                    <a:gd name="connsiteY3" fmla="*/ 237873 h 2520315"/>
                    <a:gd name="connsiteX4" fmla="*/ 1292763 w 3070379"/>
                    <a:gd name="connsiteY4" fmla="*/ 2441024 h 2520315"/>
                    <a:gd name="connsiteX5" fmla="*/ 1434523 w 3070379"/>
                    <a:gd name="connsiteY5" fmla="*/ 2520315 h 2520315"/>
                    <a:gd name="connsiteX6" fmla="*/ 3030119 w 3070379"/>
                    <a:gd name="connsiteY6" fmla="*/ 2520315 h 2520315"/>
                    <a:gd name="connsiteX7" fmla="*/ 3070379 w 3070379"/>
                    <a:gd name="connsiteY7" fmla="*/ 2520315 h 2520315"/>
                    <a:gd name="connsiteX8" fmla="*/ 3070379 w 3070379"/>
                    <a:gd name="connsiteY8" fmla="*/ 0 h 2520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70379" h="2520315">
                      <a:moveTo>
                        <a:pt x="3070379" y="0"/>
                      </a:moveTo>
                      <a:lnTo>
                        <a:pt x="2804837" y="0"/>
                      </a:lnTo>
                      <a:cubicBezTo>
                        <a:pt x="2129523" y="0"/>
                        <a:pt x="1265120" y="0"/>
                        <a:pt x="158684" y="0"/>
                      </a:cubicBezTo>
                      <a:cubicBezTo>
                        <a:pt x="33935" y="0"/>
                        <a:pt x="-39780" y="130264"/>
                        <a:pt x="22594" y="237873"/>
                      </a:cubicBezTo>
                      <a:cubicBezTo>
                        <a:pt x="22594" y="237873"/>
                        <a:pt x="22594" y="237873"/>
                        <a:pt x="1292763" y="2441024"/>
                      </a:cubicBezTo>
                      <a:cubicBezTo>
                        <a:pt x="1321115" y="2491997"/>
                        <a:pt x="1377819" y="2520315"/>
                        <a:pt x="1434523" y="2520315"/>
                      </a:cubicBezTo>
                      <a:cubicBezTo>
                        <a:pt x="1434523" y="2520315"/>
                        <a:pt x="1434523" y="2520315"/>
                        <a:pt x="3030119" y="2520315"/>
                      </a:cubicBezTo>
                      <a:lnTo>
                        <a:pt x="3070379" y="2520315"/>
                      </a:lnTo>
                      <a:lnTo>
                        <a:pt x="3070379" y="0"/>
                      </a:lnTo>
                      <a:close/>
                    </a:path>
                  </a:pathLst>
                </a:custGeom>
                <a:solidFill>
                  <a:srgbClr val="5484BD"/>
                </a:solidFill>
                <a:ln>
                  <a:noFill/>
                </a:ln>
                <a:extLst>
                  <a:ext uri="{91240B29-F687-4F45-9708-019B960494DF}">
                    <a14:hiddenLine xmlns:a14="http://schemas.microsoft.com/office/drawing/2010/main" w="9525">
                      <a:solidFill>
                        <a:srgbClr val="000000"/>
                      </a:solidFill>
                      <a:round/>
                    </a14:hiddenLine>
                  </a:ext>
                </a:extLst>
              </p:spPr>
              <p:txBody>
                <a:bodyPr vert="horz" wrap="square" lIns="91392" tIns="45696" rIns="91392" bIns="45696" numCol="1" anchor="t" anchorCtr="0" compatLnSpc="1">
                  <a:noAutofit/>
                </a:bodyPr>
                <a:lstStyle/>
                <a:p>
                  <a:endParaRPr lang="zh-CN" altLang="en-US">
                    <a:cs typeface="+mn-ea"/>
                    <a:sym typeface="+mn-lt"/>
                  </a:endParaRPr>
                </a:p>
              </p:txBody>
            </p:sp>
          </p:grpSp>
          <p:sp>
            <p:nvSpPr>
              <p:cNvPr id="20" name="矩形 19"/>
              <p:cNvSpPr/>
              <p:nvPr/>
            </p:nvSpPr>
            <p:spPr>
              <a:xfrm>
                <a:off x="-63454" y="428612"/>
                <a:ext cx="409529" cy="368371"/>
              </a:xfrm>
              <a:prstGeom prst="rect">
                <a:avLst/>
              </a:prstGeom>
              <a:solidFill>
                <a:srgbClr val="5484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7" name="矩形 16"/>
            <p:cNvSpPr/>
            <p:nvPr/>
          </p:nvSpPr>
          <p:spPr>
            <a:xfrm>
              <a:off x="104775" y="419087"/>
              <a:ext cx="50800" cy="368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200025" y="419087"/>
              <a:ext cx="50800" cy="368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9701" name="组合 1"/>
          <p:cNvGrpSpPr/>
          <p:nvPr/>
        </p:nvGrpSpPr>
        <p:grpSpPr>
          <a:xfrm>
            <a:off x="8932338" y="121739"/>
            <a:ext cx="2981042" cy="618168"/>
            <a:chOff x="263" y="-120"/>
            <a:chExt cx="9475" cy="2198"/>
          </a:xfrm>
        </p:grpSpPr>
        <p:pic>
          <p:nvPicPr>
            <p:cNvPr id="29702" name="图片 5"/>
            <p:cNvPicPr>
              <a:picLocks noChangeAspect="1"/>
            </p:cNvPicPr>
            <p:nvPr/>
          </p:nvPicPr>
          <p:blipFill>
            <a:blip r:embed="rId4" cstate="print"/>
            <a:stretch>
              <a:fillRect/>
            </a:stretch>
          </p:blipFill>
          <p:spPr>
            <a:xfrm>
              <a:off x="2190" y="-120"/>
              <a:ext cx="7549" cy="2199"/>
            </a:xfrm>
            <a:prstGeom prst="rect">
              <a:avLst/>
            </a:prstGeom>
            <a:noFill/>
            <a:ln w="9525">
              <a:noFill/>
            </a:ln>
          </p:spPr>
        </p:pic>
        <p:pic>
          <p:nvPicPr>
            <p:cNvPr id="29703" name="图片 6" descr="u=1446500768,2742535849&amp;fm=21&amp;gp=0"/>
            <p:cNvPicPr>
              <a:picLocks noChangeAspect="1"/>
            </p:cNvPicPr>
            <p:nvPr/>
          </p:nvPicPr>
          <p:blipFill>
            <a:blip r:embed="rId5" cstate="print">
              <a:clrChange>
                <a:clrFrom>
                  <a:srgbClr val="FFFFFF"/>
                </a:clrFrom>
                <a:clrTo>
                  <a:srgbClr val="FFFFFF">
                    <a:alpha val="0"/>
                  </a:srgbClr>
                </a:clrTo>
              </a:clrChange>
            </a:blip>
            <a:stretch>
              <a:fillRect/>
            </a:stretch>
          </p:blipFill>
          <p:spPr>
            <a:xfrm>
              <a:off x="263" y="212"/>
              <a:ext cx="1758" cy="1439"/>
            </a:xfrm>
            <a:prstGeom prst="rect">
              <a:avLst/>
            </a:prstGeom>
            <a:noFill/>
            <a:ln w="9525">
              <a:noFill/>
            </a:ln>
          </p:spPr>
        </p:pic>
      </p:grpSp>
      <p:sp>
        <p:nvSpPr>
          <p:cNvPr id="9" name="object 9"/>
          <p:cNvSpPr txBox="1"/>
          <p:nvPr/>
        </p:nvSpPr>
        <p:spPr>
          <a:xfrm>
            <a:off x="685800" y="993775"/>
            <a:ext cx="10878820" cy="640715"/>
          </a:xfrm>
          <a:prstGeom prst="rect">
            <a:avLst/>
          </a:prstGeom>
        </p:spPr>
        <p:txBody>
          <a:bodyPr vert="horz" wrap="square" lIns="0" tIns="12700" rIns="0" bIns="0" rtlCol="0">
            <a:spAutoFit/>
          </a:bodyPr>
          <a:lstStyle/>
          <a:p>
            <a:pPr marL="354965" indent="-342900">
              <a:lnSpc>
                <a:spcPct val="100000"/>
              </a:lnSpc>
              <a:spcBef>
                <a:spcPts val="100"/>
              </a:spcBef>
              <a:buSzPct val="95000"/>
              <a:buFont typeface="Wingdings" panose="05000000000000000000" charset="0"/>
              <a:buChar char="u"/>
              <a:tabLst>
                <a:tab pos="225425" algn="l"/>
              </a:tabLst>
            </a:pPr>
            <a:r>
              <a:rPr sz="2000" b="1" dirty="0">
                <a:latin typeface="微软雅黑" panose="020B0503020204020204" charset="-122"/>
                <a:ea typeface="微软雅黑" panose="020B0503020204020204" charset="-122"/>
                <a:cs typeface="微软雅黑" panose="020B0503020204020204" charset="-122"/>
              </a:rPr>
              <a:t>硬件装备</a:t>
            </a:r>
            <a:r>
              <a:rPr sz="2000" b="1" spc="-5" dirty="0">
                <a:latin typeface="微软雅黑" panose="020B0503020204020204" charset="-122"/>
                <a:ea typeface="微软雅黑" panose="020B0503020204020204" charset="-122"/>
                <a:cs typeface="微软雅黑" panose="020B0503020204020204" charset="-122"/>
              </a:rPr>
              <a:t>——</a:t>
            </a:r>
            <a:r>
              <a:rPr sz="2000" b="1" dirty="0">
                <a:latin typeface="微软雅黑" panose="020B0503020204020204" charset="-122"/>
                <a:ea typeface="微软雅黑" panose="020B0503020204020204" charset="-122"/>
                <a:cs typeface="微软雅黑" panose="020B0503020204020204" charset="-122"/>
                <a:sym typeface="+mn-ea"/>
              </a:rPr>
              <a:t>BSL-</a:t>
            </a:r>
            <a:r>
              <a:rPr lang="en-US" sz="2000" b="1" dirty="0">
                <a:latin typeface="微软雅黑" panose="020B0503020204020204" charset="-122"/>
                <a:ea typeface="微软雅黑" panose="020B0503020204020204" charset="-122"/>
                <a:cs typeface="微软雅黑" panose="020B0503020204020204" charset="-122"/>
                <a:sym typeface="+mn-ea"/>
              </a:rPr>
              <a:t>2</a:t>
            </a:r>
            <a:r>
              <a:rPr sz="2000" b="1" dirty="0">
                <a:latin typeface="微软雅黑" panose="020B0503020204020204" charset="-122"/>
                <a:ea typeface="微软雅黑" panose="020B0503020204020204" charset="-122"/>
                <a:cs typeface="微软雅黑" panose="020B0503020204020204" charset="-122"/>
                <a:sym typeface="+mn-ea"/>
              </a:rPr>
              <a:t> 实验室要求</a:t>
            </a:r>
            <a:endParaRPr sz="2000" b="1" dirty="0">
              <a:latin typeface="微软雅黑" panose="020B0503020204020204" charset="-122"/>
              <a:ea typeface="微软雅黑" panose="020B0503020204020204" charset="-122"/>
              <a:cs typeface="微软雅黑" panose="020B0503020204020204" charset="-122"/>
            </a:endParaRPr>
          </a:p>
          <a:p>
            <a:pPr marL="354965" indent="-342900">
              <a:lnSpc>
                <a:spcPct val="100000"/>
              </a:lnSpc>
              <a:spcBef>
                <a:spcPts val="100"/>
              </a:spcBef>
              <a:buSzPct val="95000"/>
              <a:buFont typeface="Wingdings" panose="05000000000000000000" charset="0"/>
              <a:buChar char="u"/>
              <a:tabLst>
                <a:tab pos="225425" algn="l"/>
              </a:tabLst>
            </a:pPr>
            <a:endParaRPr sz="2000">
              <a:latin typeface="微软雅黑" panose="020B0503020204020204" charset="-122"/>
              <a:ea typeface="微软雅黑" panose="020B0503020204020204" charset="-122"/>
              <a:cs typeface="微软雅黑" panose="020B0503020204020204" charset="-122"/>
            </a:endParaRPr>
          </a:p>
        </p:txBody>
      </p:sp>
      <p:sp>
        <p:nvSpPr>
          <p:cNvPr id="4" name="文本框 3"/>
          <p:cNvSpPr txBox="1"/>
          <p:nvPr/>
        </p:nvSpPr>
        <p:spPr>
          <a:xfrm>
            <a:off x="1008380" y="1374775"/>
            <a:ext cx="10326370" cy="4554220"/>
          </a:xfrm>
          <a:prstGeom prst="rect">
            <a:avLst/>
          </a:prstGeom>
          <a:noFill/>
        </p:spPr>
        <p:txBody>
          <a:bodyPr wrap="square" rtlCol="0" anchor="t">
            <a:spAutoFit/>
          </a:bodyPr>
          <a:lstStyle/>
          <a:p>
            <a:pPr marL="342900" indent="-342900" fontAlgn="auto">
              <a:lnSpc>
                <a:spcPct val="150000"/>
              </a:lnSpc>
              <a:buFont typeface="Arial" panose="020B0604020202020204" pitchFamily="34" charset="0"/>
              <a:buChar char="•"/>
            </a:pPr>
            <a:r>
              <a:rPr lang="zh-CN" altLang="zh-TW" sz="2000" b="1">
                <a:latin typeface="微软雅黑" panose="020B0503020204020204" charset="-122"/>
                <a:ea typeface="微软雅黑" panose="020B0503020204020204" charset="-122"/>
                <a:cs typeface="微软雅黑" panose="020B0503020204020204" charset="-122"/>
                <a:sym typeface="+mn-ea"/>
              </a:rPr>
              <a:t>加强型BSL-2实验室 建设要求：</a:t>
            </a:r>
          </a:p>
          <a:p>
            <a:pPr marL="0" indent="0">
              <a:lnSpc>
                <a:spcPts val="2400"/>
              </a:lnSpc>
              <a:spcBef>
                <a:spcPct val="0"/>
              </a:spcBef>
              <a:buFont typeface="Wingdings" panose="05000000000000000000" pitchFamily="2" charset="2"/>
              <a:buNone/>
            </a:pPr>
            <a:endParaRPr lang="zh-CN" altLang="en-US" dirty="0">
              <a:latin typeface="微软雅黑" panose="020B0503020204020204" charset="-122"/>
              <a:ea typeface="微软雅黑" panose="020B0503020204020204" charset="-122"/>
              <a:cs typeface="微软雅黑" panose="020B0503020204020204" charset="-122"/>
            </a:endParaRPr>
          </a:p>
          <a:p>
            <a:pPr marL="0" indent="0">
              <a:lnSpc>
                <a:spcPct val="150000"/>
              </a:lnSpc>
              <a:spcBef>
                <a:spcPct val="0"/>
              </a:spcBef>
              <a:buFont typeface="Wingdings" panose="05000000000000000000" pitchFamily="2" charset="2"/>
              <a:buNone/>
            </a:pPr>
            <a:r>
              <a:rPr lang="en-US" altLang="zh-CN" sz="2000" dirty="0">
                <a:latin typeface="微软雅黑" panose="020B0503020204020204" charset="-122"/>
                <a:ea typeface="微软雅黑" panose="020B0503020204020204" charset="-122"/>
                <a:cs typeface="微软雅黑" panose="020B0503020204020204" charset="-122"/>
                <a:sym typeface="+mn-ea"/>
              </a:rPr>
              <a:t>8 </a:t>
            </a:r>
            <a:r>
              <a:rPr lang="zh-CN" altLang="en-US" sz="2000" dirty="0">
                <a:latin typeface="微软雅黑" panose="020B0503020204020204" charset="-122"/>
                <a:ea typeface="微软雅黑" panose="020B0503020204020204" charset="-122"/>
                <a:cs typeface="微软雅黑" panose="020B0503020204020204" charset="-122"/>
                <a:sym typeface="+mn-ea"/>
              </a:rPr>
              <a:t>核心工作间气压相对于相邻区域应为</a:t>
            </a:r>
            <a:r>
              <a:rPr lang="zh-CN" altLang="en-US" sz="2000" dirty="0">
                <a:solidFill>
                  <a:srgbClr val="FF0000"/>
                </a:solidFill>
                <a:latin typeface="微软雅黑" panose="020B0503020204020204" charset="-122"/>
                <a:ea typeface="微软雅黑" panose="020B0503020204020204" charset="-122"/>
                <a:cs typeface="微软雅黑" panose="020B0503020204020204" charset="-122"/>
                <a:sym typeface="+mn-ea"/>
              </a:rPr>
              <a:t>负压</a:t>
            </a:r>
            <a:r>
              <a:rPr lang="zh-CN" altLang="en-US" sz="2000" dirty="0">
                <a:latin typeface="微软雅黑" panose="020B0503020204020204" charset="-122"/>
                <a:ea typeface="微软雅黑" panose="020B0503020204020204" charset="-122"/>
                <a:cs typeface="微软雅黑" panose="020B0503020204020204" charset="-122"/>
                <a:sym typeface="+mn-ea"/>
              </a:rPr>
              <a:t>，压差宜不低于</a:t>
            </a:r>
            <a:r>
              <a:rPr lang="en-US" altLang="zh-CN" sz="2000" dirty="0">
                <a:latin typeface="微软雅黑" panose="020B0503020204020204" charset="-122"/>
                <a:ea typeface="微软雅黑" panose="020B0503020204020204" charset="-122"/>
                <a:cs typeface="微软雅黑" panose="020B0503020204020204" charset="-122"/>
                <a:sym typeface="+mn-ea"/>
              </a:rPr>
              <a:t>10 Pa</a:t>
            </a:r>
            <a:r>
              <a:rPr lang="zh-CN" altLang="en-US" sz="2000" dirty="0">
                <a:latin typeface="微软雅黑" panose="020B0503020204020204" charset="-122"/>
                <a:ea typeface="微软雅黑" panose="020B0503020204020204" charset="-122"/>
                <a:cs typeface="微软雅黑" panose="020B0503020204020204" charset="-122"/>
                <a:sym typeface="+mn-ea"/>
              </a:rPr>
              <a:t>。在核心工作间入口的显著位置，应安装显示房间负压状况的压力显示装置。 </a:t>
            </a:r>
            <a:endParaRPr lang="zh-CN" altLang="en-US" sz="2000" dirty="0">
              <a:latin typeface="微软雅黑" panose="020B0503020204020204" charset="-122"/>
              <a:ea typeface="微软雅黑" panose="020B0503020204020204" charset="-122"/>
              <a:cs typeface="微软雅黑" panose="020B0503020204020204" charset="-122"/>
            </a:endParaRPr>
          </a:p>
          <a:p>
            <a:pPr marL="0" indent="0">
              <a:lnSpc>
                <a:spcPct val="150000"/>
              </a:lnSpc>
              <a:spcBef>
                <a:spcPct val="0"/>
              </a:spcBef>
              <a:buFont typeface="Wingdings" panose="05000000000000000000" pitchFamily="2" charset="2"/>
              <a:buNone/>
            </a:pPr>
            <a:r>
              <a:rPr lang="en-US" altLang="zh-CN" sz="2000" dirty="0">
                <a:latin typeface="微软雅黑" panose="020B0503020204020204" charset="-122"/>
                <a:ea typeface="微软雅黑" panose="020B0503020204020204" charset="-122"/>
                <a:cs typeface="微软雅黑" panose="020B0503020204020204" charset="-122"/>
                <a:sym typeface="+mn-ea"/>
              </a:rPr>
              <a:t>9 </a:t>
            </a:r>
            <a:r>
              <a:rPr lang="zh-CN" altLang="en-US" sz="2000" dirty="0">
                <a:latin typeface="微软雅黑" panose="020B0503020204020204" charset="-122"/>
                <a:ea typeface="微软雅黑" panose="020B0503020204020204" charset="-122"/>
                <a:cs typeface="微软雅黑" panose="020B0503020204020204" charset="-122"/>
                <a:sym typeface="+mn-ea"/>
              </a:rPr>
              <a:t>应通过自动控制措施保证实验室压力及压力梯度的稳定性，并可对异常情况报警。 </a:t>
            </a:r>
            <a:endParaRPr lang="zh-CN" altLang="en-US" sz="2000" dirty="0">
              <a:latin typeface="微软雅黑" panose="020B0503020204020204" charset="-122"/>
              <a:ea typeface="微软雅黑" panose="020B0503020204020204" charset="-122"/>
              <a:cs typeface="微软雅黑" panose="020B0503020204020204" charset="-122"/>
            </a:endParaRPr>
          </a:p>
          <a:p>
            <a:pPr marL="0" indent="0">
              <a:lnSpc>
                <a:spcPct val="150000"/>
              </a:lnSpc>
              <a:spcBef>
                <a:spcPct val="0"/>
              </a:spcBef>
              <a:buFont typeface="Wingdings" panose="05000000000000000000" pitchFamily="2" charset="2"/>
              <a:buNone/>
            </a:pPr>
            <a:r>
              <a:rPr lang="en-US" altLang="zh-CN" sz="2000" dirty="0">
                <a:latin typeface="微软雅黑" panose="020B0503020204020204" charset="-122"/>
                <a:ea typeface="微软雅黑" panose="020B0503020204020204" charset="-122"/>
                <a:cs typeface="微软雅黑" panose="020B0503020204020204" charset="-122"/>
                <a:sym typeface="+mn-ea"/>
              </a:rPr>
              <a:t>10 </a:t>
            </a:r>
            <a:r>
              <a:rPr lang="zh-CN" altLang="en-US" sz="2000" dirty="0">
                <a:latin typeface="微软雅黑" panose="020B0503020204020204" charset="-122"/>
                <a:ea typeface="微软雅黑" panose="020B0503020204020204" charset="-122"/>
                <a:cs typeface="微软雅黑" panose="020B0503020204020204" charset="-122"/>
                <a:sym typeface="+mn-ea"/>
              </a:rPr>
              <a:t>实验室的排风应与送风连锁，排风先于送风开启，后于送风关闭。 </a:t>
            </a:r>
            <a:endParaRPr lang="zh-CN" altLang="en-US" sz="2000" dirty="0">
              <a:latin typeface="微软雅黑" panose="020B0503020204020204" charset="-122"/>
              <a:ea typeface="微软雅黑" panose="020B0503020204020204" charset="-122"/>
              <a:cs typeface="微软雅黑" panose="020B0503020204020204" charset="-122"/>
            </a:endParaRPr>
          </a:p>
          <a:p>
            <a:pPr marL="0" indent="0">
              <a:lnSpc>
                <a:spcPct val="150000"/>
              </a:lnSpc>
              <a:spcBef>
                <a:spcPct val="0"/>
              </a:spcBef>
              <a:buFont typeface="Wingdings" panose="05000000000000000000" pitchFamily="2" charset="2"/>
              <a:buNone/>
            </a:pPr>
            <a:r>
              <a:rPr lang="en-US" altLang="zh-CN" sz="2000" dirty="0">
                <a:latin typeface="微软雅黑" panose="020B0503020204020204" charset="-122"/>
                <a:ea typeface="微软雅黑" panose="020B0503020204020204" charset="-122"/>
                <a:cs typeface="微软雅黑" panose="020B0503020204020204" charset="-122"/>
                <a:sym typeface="+mn-ea"/>
              </a:rPr>
              <a:t>11 </a:t>
            </a:r>
            <a:r>
              <a:rPr lang="zh-CN" altLang="en-US" sz="2000" dirty="0">
                <a:latin typeface="微软雅黑" panose="020B0503020204020204" charset="-122"/>
                <a:ea typeface="微软雅黑" panose="020B0503020204020204" charset="-122"/>
                <a:cs typeface="微软雅黑" panose="020B0503020204020204" charset="-122"/>
                <a:sym typeface="+mn-ea"/>
              </a:rPr>
              <a:t>实验室应有措施防止产生对人员有害的异常压力，围护结构应能承受送风机或排风机异常时导致的空气压力载荷。 </a:t>
            </a:r>
            <a:endParaRPr lang="zh-CN" altLang="en-US" sz="2000" dirty="0">
              <a:latin typeface="微软雅黑" panose="020B0503020204020204" charset="-122"/>
              <a:ea typeface="微软雅黑" panose="020B0503020204020204" charset="-122"/>
              <a:cs typeface="微软雅黑" panose="020B0503020204020204" charset="-122"/>
            </a:endParaRPr>
          </a:p>
          <a:p>
            <a:pPr marL="0" indent="0">
              <a:lnSpc>
                <a:spcPct val="150000"/>
              </a:lnSpc>
              <a:spcBef>
                <a:spcPct val="0"/>
              </a:spcBef>
              <a:buFont typeface="Wingdings" panose="05000000000000000000" pitchFamily="2" charset="2"/>
              <a:buNone/>
            </a:pPr>
            <a:r>
              <a:rPr lang="en-US" altLang="zh-CN" sz="2000" dirty="0">
                <a:latin typeface="微软雅黑" panose="020B0503020204020204" charset="-122"/>
                <a:ea typeface="微软雅黑" panose="020B0503020204020204" charset="-122"/>
                <a:cs typeface="微软雅黑" panose="020B0503020204020204" charset="-122"/>
                <a:sym typeface="+mn-ea"/>
              </a:rPr>
              <a:t>12 </a:t>
            </a:r>
            <a:r>
              <a:rPr lang="zh-CN" altLang="en-US" sz="2000" dirty="0">
                <a:latin typeface="微软雅黑" panose="020B0503020204020204" charset="-122"/>
                <a:ea typeface="微软雅黑" panose="020B0503020204020204" charset="-122"/>
                <a:cs typeface="微软雅黑" panose="020B0503020204020204" charset="-122"/>
                <a:sym typeface="+mn-ea"/>
              </a:rPr>
              <a:t>核心工作间温度</a:t>
            </a:r>
            <a:r>
              <a:rPr lang="en-US" altLang="zh-CN" sz="2000" dirty="0">
                <a:latin typeface="微软雅黑" panose="020B0503020204020204" charset="-122"/>
                <a:ea typeface="微软雅黑" panose="020B0503020204020204" charset="-122"/>
                <a:cs typeface="微软雅黑" panose="020B0503020204020204" charset="-122"/>
                <a:sym typeface="+mn-ea"/>
              </a:rPr>
              <a:t>18 ℃</a:t>
            </a:r>
            <a:r>
              <a:rPr lang="zh-CN" altLang="en-US" sz="2000" dirty="0">
                <a:latin typeface="微软雅黑" panose="020B0503020204020204" charset="-122"/>
                <a:ea typeface="微软雅黑" panose="020B0503020204020204" charset="-122"/>
                <a:cs typeface="微软雅黑" panose="020B0503020204020204" charset="-122"/>
                <a:sym typeface="+mn-ea"/>
              </a:rPr>
              <a:t>～</a:t>
            </a:r>
            <a:r>
              <a:rPr lang="en-US" altLang="zh-CN" sz="2000" dirty="0">
                <a:latin typeface="微软雅黑" panose="020B0503020204020204" charset="-122"/>
                <a:ea typeface="微软雅黑" panose="020B0503020204020204" charset="-122"/>
                <a:cs typeface="微软雅黑" panose="020B0503020204020204" charset="-122"/>
                <a:sym typeface="+mn-ea"/>
              </a:rPr>
              <a:t>26 ℃</a:t>
            </a:r>
            <a:r>
              <a:rPr lang="zh-CN" altLang="en-US" sz="2000" dirty="0">
                <a:latin typeface="微软雅黑" panose="020B0503020204020204" charset="-122"/>
                <a:ea typeface="微软雅黑" panose="020B0503020204020204" charset="-122"/>
                <a:cs typeface="微软雅黑" panose="020B0503020204020204" charset="-122"/>
                <a:sym typeface="+mn-ea"/>
              </a:rPr>
              <a:t>，噪音应低于</a:t>
            </a:r>
            <a:r>
              <a:rPr lang="en-US" altLang="zh-CN" sz="2000" dirty="0">
                <a:latin typeface="微软雅黑" panose="020B0503020204020204" charset="-122"/>
                <a:ea typeface="微软雅黑" panose="020B0503020204020204" charset="-122"/>
                <a:cs typeface="微软雅黑" panose="020B0503020204020204" charset="-122"/>
                <a:sym typeface="+mn-ea"/>
              </a:rPr>
              <a:t>68 dB</a:t>
            </a:r>
            <a:r>
              <a:rPr lang="zh-CN" altLang="en-US" sz="2000" dirty="0">
                <a:latin typeface="微软雅黑" panose="020B0503020204020204" charset="-122"/>
                <a:ea typeface="微软雅黑" panose="020B0503020204020204" charset="-122"/>
                <a:cs typeface="微软雅黑" panose="020B0503020204020204" charset="-122"/>
                <a:sym typeface="+mn-ea"/>
              </a:rPr>
              <a:t>。 </a:t>
            </a:r>
            <a:endParaRPr lang="zh-CN" altLang="en-US" sz="2000" dirty="0">
              <a:latin typeface="微软雅黑" panose="020B0503020204020204" charset="-122"/>
              <a:ea typeface="微软雅黑" panose="020B0503020204020204" charset="-122"/>
              <a:cs typeface="微软雅黑" panose="020B0503020204020204" charset="-122"/>
            </a:endParaRPr>
          </a:p>
          <a:p>
            <a:pPr marL="0" indent="0">
              <a:lnSpc>
                <a:spcPct val="150000"/>
              </a:lnSpc>
              <a:spcBef>
                <a:spcPct val="0"/>
              </a:spcBef>
              <a:buFont typeface="Wingdings" panose="05000000000000000000" pitchFamily="2" charset="2"/>
              <a:buNone/>
            </a:pPr>
            <a:r>
              <a:rPr lang="en-US" altLang="zh-CN" sz="2000" dirty="0">
                <a:latin typeface="微软雅黑" panose="020B0503020204020204" charset="-122"/>
                <a:ea typeface="微软雅黑" panose="020B0503020204020204" charset="-122"/>
                <a:cs typeface="微软雅黑" panose="020B0503020204020204" charset="-122"/>
                <a:sym typeface="+mn-ea"/>
              </a:rPr>
              <a:t>13 </a:t>
            </a:r>
            <a:r>
              <a:rPr lang="zh-CN" altLang="en-US" sz="2000" dirty="0">
                <a:latin typeface="微软雅黑" panose="020B0503020204020204" charset="-122"/>
                <a:ea typeface="微软雅黑" panose="020B0503020204020204" charset="-122"/>
                <a:cs typeface="微软雅黑" panose="020B0503020204020204" charset="-122"/>
                <a:sym typeface="+mn-ea"/>
              </a:rPr>
              <a:t>实验室内应配置压力蒸汽灭菌器，以及其他适用的消毒设备。</a:t>
            </a:r>
            <a:endParaRPr lang="zh-CN" altLang="en-US" sz="2000">
              <a:latin typeface="微软雅黑" panose="020B0503020204020204" charset="-122"/>
              <a:ea typeface="微软雅黑" panose="020B0503020204020204" charset="-122"/>
              <a:cs typeface="微软雅黑" panose="020B0503020204020204" charset="-122"/>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p:cNvSpPr txBox="1"/>
          <p:nvPr/>
        </p:nvSpPr>
        <p:spPr>
          <a:xfrm>
            <a:off x="990390" y="331504"/>
            <a:ext cx="3697605" cy="460375"/>
          </a:xfrm>
          <a:prstGeom prst="rect">
            <a:avLst/>
          </a:prstGeom>
          <a:noFill/>
        </p:spPr>
        <p:txBody>
          <a:bodyPr wrap="none" rtlCol="0">
            <a:spAutoFit/>
          </a:bodyPr>
          <a:lstStyle/>
          <a:p>
            <a:pPr marL="161925" algn="l">
              <a:lnSpc>
                <a:spcPct val="100000"/>
              </a:lnSpc>
              <a:spcBef>
                <a:spcPts val="100"/>
              </a:spcBef>
            </a:pPr>
            <a:r>
              <a:rPr lang="zh-CN" sz="2400" b="1" dirty="0">
                <a:latin typeface="微软雅黑" panose="020B0503020204020204" charset="-122"/>
                <a:ea typeface="微软雅黑" panose="020B0503020204020204" charset="-122"/>
                <a:cs typeface="宋体" panose="02010600030101010101" pitchFamily="2" charset="-122"/>
                <a:sym typeface="+mn-ea"/>
              </a:rPr>
              <a:t>三、</a:t>
            </a:r>
            <a:r>
              <a:rPr sz="2400" b="1" dirty="0">
                <a:latin typeface="微软雅黑" panose="020B0503020204020204" charset="-122"/>
                <a:ea typeface="微软雅黑" panose="020B0503020204020204" charset="-122"/>
                <a:cs typeface="宋体" panose="02010600030101010101" pitchFamily="2" charset="-122"/>
                <a:sym typeface="+mn-ea"/>
              </a:rPr>
              <a:t>实验室生物安全管理</a:t>
            </a:r>
            <a:endParaRPr lang="zh-CN" sz="2400" b="1" dirty="0">
              <a:latin typeface="微软雅黑" panose="020B0503020204020204" charset="-122"/>
              <a:ea typeface="微软雅黑" panose="020B0503020204020204" charset="-122"/>
              <a:cs typeface="宋体" panose="02010600030101010101" pitchFamily="2" charset="-122"/>
              <a:sym typeface="+mn-ea"/>
            </a:endParaRPr>
          </a:p>
        </p:txBody>
      </p:sp>
      <p:grpSp>
        <p:nvGrpSpPr>
          <p:cNvPr id="15" name="组合 14"/>
          <p:cNvGrpSpPr/>
          <p:nvPr/>
        </p:nvGrpSpPr>
        <p:grpSpPr>
          <a:xfrm>
            <a:off x="3173" y="334988"/>
            <a:ext cx="1012721" cy="587625"/>
            <a:chOff x="0" y="419087"/>
            <a:chExt cx="816284" cy="473644"/>
          </a:xfrm>
        </p:grpSpPr>
        <p:grpSp>
          <p:nvGrpSpPr>
            <p:cNvPr id="16" name="组合 15"/>
            <p:cNvGrpSpPr/>
            <p:nvPr/>
          </p:nvGrpSpPr>
          <p:grpSpPr>
            <a:xfrm>
              <a:off x="0" y="419087"/>
              <a:ext cx="816284" cy="473644"/>
              <a:chOff x="-63454" y="428612"/>
              <a:chExt cx="816284" cy="473644"/>
            </a:xfrm>
          </p:grpSpPr>
          <p:grpSp>
            <p:nvGrpSpPr>
              <p:cNvPr id="19" name="组合 18"/>
              <p:cNvGrpSpPr/>
              <p:nvPr/>
            </p:nvGrpSpPr>
            <p:grpSpPr>
              <a:xfrm>
                <a:off x="114300" y="428612"/>
                <a:ext cx="638530" cy="473644"/>
                <a:chOff x="1" y="1932152"/>
                <a:chExt cx="3100612" cy="3240569"/>
              </a:xfrm>
            </p:grpSpPr>
            <p:pic>
              <p:nvPicPr>
                <p:cNvPr id="21" name="图片 15"/>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rot="2419665" flipH="1">
                  <a:off x="2273733" y="2150323"/>
                  <a:ext cx="826880" cy="3022398"/>
                </a:xfrm>
                <a:prstGeom prst="rect">
                  <a:avLst/>
                </a:prstGeom>
              </p:spPr>
            </p:pic>
            <p:sp>
              <p:nvSpPr>
                <p:cNvPr id="22" name="任意多边形 21"/>
                <p:cNvSpPr/>
                <p:nvPr/>
              </p:nvSpPr>
              <p:spPr bwMode="auto">
                <a:xfrm flipH="1">
                  <a:off x="1" y="1932152"/>
                  <a:ext cx="3070379" cy="2520315"/>
                </a:xfrm>
                <a:custGeom>
                  <a:avLst/>
                  <a:gdLst>
                    <a:gd name="connsiteX0" fmla="*/ 3070379 w 3070379"/>
                    <a:gd name="connsiteY0" fmla="*/ 0 h 2520315"/>
                    <a:gd name="connsiteX1" fmla="*/ 2804837 w 3070379"/>
                    <a:gd name="connsiteY1" fmla="*/ 0 h 2520315"/>
                    <a:gd name="connsiteX2" fmla="*/ 158684 w 3070379"/>
                    <a:gd name="connsiteY2" fmla="*/ 0 h 2520315"/>
                    <a:gd name="connsiteX3" fmla="*/ 22594 w 3070379"/>
                    <a:gd name="connsiteY3" fmla="*/ 237873 h 2520315"/>
                    <a:gd name="connsiteX4" fmla="*/ 1292763 w 3070379"/>
                    <a:gd name="connsiteY4" fmla="*/ 2441024 h 2520315"/>
                    <a:gd name="connsiteX5" fmla="*/ 1434523 w 3070379"/>
                    <a:gd name="connsiteY5" fmla="*/ 2520315 h 2520315"/>
                    <a:gd name="connsiteX6" fmla="*/ 3030119 w 3070379"/>
                    <a:gd name="connsiteY6" fmla="*/ 2520315 h 2520315"/>
                    <a:gd name="connsiteX7" fmla="*/ 3070379 w 3070379"/>
                    <a:gd name="connsiteY7" fmla="*/ 2520315 h 2520315"/>
                    <a:gd name="connsiteX8" fmla="*/ 3070379 w 3070379"/>
                    <a:gd name="connsiteY8" fmla="*/ 0 h 2520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70379" h="2520315">
                      <a:moveTo>
                        <a:pt x="3070379" y="0"/>
                      </a:moveTo>
                      <a:lnTo>
                        <a:pt x="2804837" y="0"/>
                      </a:lnTo>
                      <a:cubicBezTo>
                        <a:pt x="2129523" y="0"/>
                        <a:pt x="1265120" y="0"/>
                        <a:pt x="158684" y="0"/>
                      </a:cubicBezTo>
                      <a:cubicBezTo>
                        <a:pt x="33935" y="0"/>
                        <a:pt x="-39780" y="130264"/>
                        <a:pt x="22594" y="237873"/>
                      </a:cubicBezTo>
                      <a:cubicBezTo>
                        <a:pt x="22594" y="237873"/>
                        <a:pt x="22594" y="237873"/>
                        <a:pt x="1292763" y="2441024"/>
                      </a:cubicBezTo>
                      <a:cubicBezTo>
                        <a:pt x="1321115" y="2491997"/>
                        <a:pt x="1377819" y="2520315"/>
                        <a:pt x="1434523" y="2520315"/>
                      </a:cubicBezTo>
                      <a:cubicBezTo>
                        <a:pt x="1434523" y="2520315"/>
                        <a:pt x="1434523" y="2520315"/>
                        <a:pt x="3030119" y="2520315"/>
                      </a:cubicBezTo>
                      <a:lnTo>
                        <a:pt x="3070379" y="2520315"/>
                      </a:lnTo>
                      <a:lnTo>
                        <a:pt x="3070379" y="0"/>
                      </a:lnTo>
                      <a:close/>
                    </a:path>
                  </a:pathLst>
                </a:custGeom>
                <a:solidFill>
                  <a:srgbClr val="5484BD"/>
                </a:solidFill>
                <a:ln>
                  <a:noFill/>
                </a:ln>
                <a:extLst>
                  <a:ext uri="{91240B29-F687-4F45-9708-019B960494DF}">
                    <a14:hiddenLine xmlns:a14="http://schemas.microsoft.com/office/drawing/2010/main" w="9525">
                      <a:solidFill>
                        <a:srgbClr val="000000"/>
                      </a:solidFill>
                      <a:round/>
                    </a14:hiddenLine>
                  </a:ext>
                </a:extLst>
              </p:spPr>
              <p:txBody>
                <a:bodyPr vert="horz" wrap="square" lIns="91392" tIns="45696" rIns="91392" bIns="45696" numCol="1" anchor="t" anchorCtr="0" compatLnSpc="1">
                  <a:noAutofit/>
                </a:bodyPr>
                <a:lstStyle/>
                <a:p>
                  <a:endParaRPr lang="zh-CN" altLang="en-US">
                    <a:cs typeface="+mn-ea"/>
                    <a:sym typeface="+mn-lt"/>
                  </a:endParaRPr>
                </a:p>
              </p:txBody>
            </p:sp>
          </p:grpSp>
          <p:sp>
            <p:nvSpPr>
              <p:cNvPr id="20" name="矩形 19"/>
              <p:cNvSpPr/>
              <p:nvPr/>
            </p:nvSpPr>
            <p:spPr>
              <a:xfrm>
                <a:off x="-63454" y="428612"/>
                <a:ext cx="409529" cy="368371"/>
              </a:xfrm>
              <a:prstGeom prst="rect">
                <a:avLst/>
              </a:prstGeom>
              <a:solidFill>
                <a:srgbClr val="5484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7" name="矩形 16"/>
            <p:cNvSpPr/>
            <p:nvPr/>
          </p:nvSpPr>
          <p:spPr>
            <a:xfrm>
              <a:off x="104775" y="419087"/>
              <a:ext cx="50800" cy="368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200025" y="419087"/>
              <a:ext cx="50800" cy="368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9701" name="组合 1"/>
          <p:cNvGrpSpPr/>
          <p:nvPr/>
        </p:nvGrpSpPr>
        <p:grpSpPr>
          <a:xfrm>
            <a:off x="8932338" y="121739"/>
            <a:ext cx="2981042" cy="618168"/>
            <a:chOff x="263" y="-120"/>
            <a:chExt cx="9475" cy="2198"/>
          </a:xfrm>
        </p:grpSpPr>
        <p:pic>
          <p:nvPicPr>
            <p:cNvPr id="29702" name="图片 5"/>
            <p:cNvPicPr>
              <a:picLocks noChangeAspect="1"/>
            </p:cNvPicPr>
            <p:nvPr/>
          </p:nvPicPr>
          <p:blipFill>
            <a:blip r:embed="rId4" cstate="print"/>
            <a:stretch>
              <a:fillRect/>
            </a:stretch>
          </p:blipFill>
          <p:spPr>
            <a:xfrm>
              <a:off x="2190" y="-120"/>
              <a:ext cx="7549" cy="2199"/>
            </a:xfrm>
            <a:prstGeom prst="rect">
              <a:avLst/>
            </a:prstGeom>
            <a:noFill/>
            <a:ln w="9525">
              <a:noFill/>
            </a:ln>
          </p:spPr>
        </p:pic>
        <p:pic>
          <p:nvPicPr>
            <p:cNvPr id="29703" name="图片 6" descr="u=1446500768,2742535849&amp;fm=21&amp;gp=0"/>
            <p:cNvPicPr>
              <a:picLocks noChangeAspect="1"/>
            </p:cNvPicPr>
            <p:nvPr/>
          </p:nvPicPr>
          <p:blipFill>
            <a:blip r:embed="rId5" cstate="print">
              <a:clrChange>
                <a:clrFrom>
                  <a:srgbClr val="FFFFFF"/>
                </a:clrFrom>
                <a:clrTo>
                  <a:srgbClr val="FFFFFF">
                    <a:alpha val="0"/>
                  </a:srgbClr>
                </a:clrTo>
              </a:clrChange>
            </a:blip>
            <a:stretch>
              <a:fillRect/>
            </a:stretch>
          </p:blipFill>
          <p:spPr>
            <a:xfrm>
              <a:off x="263" y="212"/>
              <a:ext cx="1758" cy="1439"/>
            </a:xfrm>
            <a:prstGeom prst="rect">
              <a:avLst/>
            </a:prstGeom>
            <a:noFill/>
            <a:ln w="9525">
              <a:noFill/>
            </a:ln>
          </p:spPr>
        </p:pic>
      </p:grpSp>
      <p:sp>
        <p:nvSpPr>
          <p:cNvPr id="9" name="object 9"/>
          <p:cNvSpPr txBox="1"/>
          <p:nvPr/>
        </p:nvSpPr>
        <p:spPr>
          <a:xfrm>
            <a:off x="685800" y="993775"/>
            <a:ext cx="10878820" cy="640715"/>
          </a:xfrm>
          <a:prstGeom prst="rect">
            <a:avLst/>
          </a:prstGeom>
        </p:spPr>
        <p:txBody>
          <a:bodyPr vert="horz" wrap="square" lIns="0" tIns="12700" rIns="0" bIns="0" rtlCol="0">
            <a:spAutoFit/>
          </a:bodyPr>
          <a:lstStyle/>
          <a:p>
            <a:pPr marL="354965" indent="-342900">
              <a:lnSpc>
                <a:spcPct val="100000"/>
              </a:lnSpc>
              <a:spcBef>
                <a:spcPts val="100"/>
              </a:spcBef>
              <a:buSzPct val="95000"/>
              <a:buFont typeface="Wingdings" panose="05000000000000000000" charset="0"/>
              <a:buChar char="u"/>
              <a:tabLst>
                <a:tab pos="225425" algn="l"/>
              </a:tabLst>
            </a:pPr>
            <a:r>
              <a:rPr sz="2000" b="1" dirty="0">
                <a:latin typeface="微软雅黑" panose="020B0503020204020204" charset="-122"/>
                <a:ea typeface="微软雅黑" panose="020B0503020204020204" charset="-122"/>
                <a:cs typeface="微软雅黑" panose="020B0503020204020204" charset="-122"/>
              </a:rPr>
              <a:t>硬件装备</a:t>
            </a:r>
            <a:r>
              <a:rPr sz="2000" b="1" spc="-5" dirty="0">
                <a:latin typeface="微软雅黑" panose="020B0503020204020204" charset="-122"/>
                <a:ea typeface="微软雅黑" panose="020B0503020204020204" charset="-122"/>
                <a:cs typeface="微软雅黑" panose="020B0503020204020204" charset="-122"/>
              </a:rPr>
              <a:t>——</a:t>
            </a:r>
            <a:r>
              <a:rPr sz="2000" b="1" dirty="0">
                <a:latin typeface="微软雅黑" panose="020B0503020204020204" charset="-122"/>
                <a:ea typeface="微软雅黑" panose="020B0503020204020204" charset="-122"/>
                <a:cs typeface="微软雅黑" panose="020B0503020204020204" charset="-122"/>
                <a:sym typeface="+mn-ea"/>
              </a:rPr>
              <a:t>BSL-</a:t>
            </a:r>
            <a:r>
              <a:rPr lang="en-US" sz="2000" b="1" dirty="0">
                <a:latin typeface="微软雅黑" panose="020B0503020204020204" charset="-122"/>
                <a:ea typeface="微软雅黑" panose="020B0503020204020204" charset="-122"/>
                <a:cs typeface="微软雅黑" panose="020B0503020204020204" charset="-122"/>
                <a:sym typeface="+mn-ea"/>
              </a:rPr>
              <a:t>2</a:t>
            </a:r>
            <a:r>
              <a:rPr sz="2000" b="1" dirty="0">
                <a:latin typeface="微软雅黑" panose="020B0503020204020204" charset="-122"/>
                <a:ea typeface="微软雅黑" panose="020B0503020204020204" charset="-122"/>
                <a:cs typeface="微软雅黑" panose="020B0503020204020204" charset="-122"/>
                <a:sym typeface="+mn-ea"/>
              </a:rPr>
              <a:t> 实验室要求</a:t>
            </a:r>
            <a:endParaRPr sz="2000" b="1" dirty="0">
              <a:latin typeface="微软雅黑" panose="020B0503020204020204" charset="-122"/>
              <a:ea typeface="微软雅黑" panose="020B0503020204020204" charset="-122"/>
              <a:cs typeface="微软雅黑" panose="020B0503020204020204" charset="-122"/>
            </a:endParaRPr>
          </a:p>
          <a:p>
            <a:pPr marL="354965" indent="-342900">
              <a:lnSpc>
                <a:spcPct val="100000"/>
              </a:lnSpc>
              <a:spcBef>
                <a:spcPts val="100"/>
              </a:spcBef>
              <a:buSzPct val="95000"/>
              <a:buFont typeface="Wingdings" panose="05000000000000000000" charset="0"/>
              <a:buChar char="u"/>
              <a:tabLst>
                <a:tab pos="225425" algn="l"/>
              </a:tabLst>
            </a:pPr>
            <a:endParaRPr sz="2000">
              <a:latin typeface="微软雅黑" panose="020B0503020204020204" charset="-122"/>
              <a:ea typeface="微软雅黑" panose="020B0503020204020204" charset="-122"/>
              <a:cs typeface="微软雅黑" panose="020B0503020204020204" charset="-122"/>
            </a:endParaRPr>
          </a:p>
        </p:txBody>
      </p:sp>
      <p:sp>
        <p:nvSpPr>
          <p:cNvPr id="4" name="文本框 3"/>
          <p:cNvSpPr txBox="1"/>
          <p:nvPr/>
        </p:nvSpPr>
        <p:spPr>
          <a:xfrm>
            <a:off x="990600" y="1374775"/>
            <a:ext cx="10326370" cy="2553335"/>
          </a:xfrm>
          <a:prstGeom prst="rect">
            <a:avLst/>
          </a:prstGeom>
          <a:noFill/>
        </p:spPr>
        <p:txBody>
          <a:bodyPr wrap="square" rtlCol="0" anchor="t">
            <a:spAutoFit/>
          </a:bodyPr>
          <a:lstStyle/>
          <a:p>
            <a:pPr marL="342900" indent="-342900" fontAlgn="auto">
              <a:lnSpc>
                <a:spcPct val="150000"/>
              </a:lnSpc>
              <a:buFont typeface="Arial" panose="020B0604020202020204" pitchFamily="34" charset="0"/>
              <a:buChar char="•"/>
            </a:pPr>
            <a:r>
              <a:rPr lang="zh-CN" altLang="zh-TW" sz="2000" b="1">
                <a:latin typeface="微软雅黑" panose="020B0503020204020204" charset="-122"/>
                <a:ea typeface="微软雅黑" panose="020B0503020204020204" charset="-122"/>
                <a:cs typeface="微软雅黑" panose="020B0503020204020204" charset="-122"/>
                <a:sym typeface="+mn-ea"/>
              </a:rPr>
              <a:t>防护要求：</a:t>
            </a:r>
            <a:endParaRPr lang="zh-TW" sz="2000" b="1">
              <a:latin typeface="微软雅黑" panose="020B0503020204020204" charset="-122"/>
              <a:ea typeface="微软雅黑" panose="020B0503020204020204" charset="-122"/>
              <a:cs typeface="微软雅黑" panose="020B0503020204020204" charset="-122"/>
              <a:sym typeface="+mn-ea"/>
            </a:endParaRPr>
          </a:p>
          <a:p>
            <a:pPr marL="0" indent="0">
              <a:lnSpc>
                <a:spcPct val="130000"/>
              </a:lnSpc>
              <a:buFont typeface="Wingdings" panose="05000000000000000000" pitchFamily="2" charset="2"/>
              <a:buNone/>
            </a:pPr>
            <a:r>
              <a:rPr lang="zh-CN" altLang="en-US" sz="2000" dirty="0">
                <a:ea typeface="黑体" panose="02010609060101010101" pitchFamily="49" charset="-122"/>
                <a:sym typeface="+mn-ea"/>
              </a:rPr>
              <a:t> </a:t>
            </a:r>
            <a:r>
              <a:rPr lang="zh-CN" altLang="en-US" sz="2000" dirty="0">
                <a:latin typeface="微软雅黑" panose="020B0503020204020204" charset="-122"/>
                <a:ea typeface="微软雅黑" panose="020B0503020204020204" charset="-122"/>
                <a:cs typeface="微软雅黑" panose="020B0503020204020204" charset="-122"/>
                <a:sym typeface="+mn-ea"/>
              </a:rPr>
              <a:t>除符合</a:t>
            </a:r>
            <a:r>
              <a:rPr lang="en-US" altLang="zh-CN" sz="2000" dirty="0">
                <a:latin typeface="微软雅黑" panose="020B0503020204020204" charset="-122"/>
                <a:ea typeface="微软雅黑" panose="020B0503020204020204" charset="-122"/>
                <a:cs typeface="微软雅黑" panose="020B0503020204020204" charset="-122"/>
                <a:sym typeface="+mn-ea"/>
              </a:rPr>
              <a:t>BSL-1</a:t>
            </a:r>
            <a:r>
              <a:rPr lang="zh-CN" altLang="en-US" sz="2000" dirty="0">
                <a:latin typeface="微软雅黑" panose="020B0503020204020204" charset="-122"/>
                <a:ea typeface="微软雅黑" panose="020B0503020204020204" charset="-122"/>
                <a:cs typeface="微软雅黑" panose="020B0503020204020204" charset="-122"/>
                <a:sym typeface="+mn-ea"/>
              </a:rPr>
              <a:t>要求外，进入实验室时，应在</a:t>
            </a:r>
            <a:r>
              <a:rPr lang="zh-CN" altLang="en-US" sz="2000" b="1" dirty="0">
                <a:solidFill>
                  <a:srgbClr val="FF0000"/>
                </a:solidFill>
                <a:latin typeface="微软雅黑" panose="020B0503020204020204" charset="-122"/>
                <a:ea typeface="微软雅黑" panose="020B0503020204020204" charset="-122"/>
                <a:cs typeface="微软雅黑" panose="020B0503020204020204" charset="-122"/>
                <a:sym typeface="+mn-ea"/>
              </a:rPr>
              <a:t>工作服</a:t>
            </a:r>
            <a:r>
              <a:rPr lang="zh-CN" altLang="en-US" sz="2000" dirty="0">
                <a:latin typeface="微软雅黑" panose="020B0503020204020204" charset="-122"/>
                <a:ea typeface="微软雅黑" panose="020B0503020204020204" charset="-122"/>
                <a:cs typeface="微软雅黑" panose="020B0503020204020204" charset="-122"/>
                <a:sym typeface="+mn-ea"/>
              </a:rPr>
              <a:t>外加</a:t>
            </a:r>
            <a:r>
              <a:rPr lang="zh-CN" altLang="en-US" sz="2000" b="1" dirty="0">
                <a:solidFill>
                  <a:srgbClr val="FF0000"/>
                </a:solidFill>
                <a:latin typeface="微软雅黑" panose="020B0503020204020204" charset="-122"/>
                <a:ea typeface="微软雅黑" panose="020B0503020204020204" charset="-122"/>
                <a:cs typeface="微软雅黑" panose="020B0503020204020204" charset="-122"/>
                <a:sym typeface="+mn-ea"/>
              </a:rPr>
              <a:t>隔离服或防护服</a:t>
            </a:r>
            <a:r>
              <a:rPr lang="zh-CN" altLang="en-US" sz="2000" dirty="0">
                <a:latin typeface="微软雅黑" panose="020B0503020204020204" charset="-122"/>
                <a:ea typeface="微软雅黑" panose="020B0503020204020204" charset="-122"/>
                <a:cs typeface="微软雅黑" panose="020B0503020204020204" charset="-122"/>
                <a:sym typeface="+mn-ea"/>
              </a:rPr>
              <a:t>，</a:t>
            </a:r>
            <a:r>
              <a:rPr lang="zh-CN" altLang="en-US" sz="2000" b="1" dirty="0">
                <a:solidFill>
                  <a:srgbClr val="FF0000"/>
                </a:solidFill>
                <a:latin typeface="微软雅黑" panose="020B0503020204020204" charset="-122"/>
                <a:ea typeface="微软雅黑" panose="020B0503020204020204" charset="-122"/>
                <a:cs typeface="微软雅黑" panose="020B0503020204020204" charset="-122"/>
                <a:sym typeface="+mn-ea"/>
              </a:rPr>
              <a:t>戴帽子、口罩</a:t>
            </a:r>
            <a:r>
              <a:rPr lang="zh-CN" altLang="en-US" sz="2000" dirty="0">
                <a:latin typeface="微软雅黑" panose="020B0503020204020204" charset="-122"/>
                <a:ea typeface="微软雅黑" panose="020B0503020204020204" charset="-122"/>
                <a:cs typeface="微软雅黑" panose="020B0503020204020204" charset="-122"/>
                <a:sym typeface="+mn-ea"/>
              </a:rPr>
              <a:t>。</a:t>
            </a:r>
            <a:endParaRPr lang="en-US" altLang="zh-CN" sz="2000" dirty="0">
              <a:latin typeface="微软雅黑" panose="020B0503020204020204" charset="-122"/>
              <a:ea typeface="微软雅黑" panose="020B0503020204020204" charset="-122"/>
              <a:cs typeface="微软雅黑" panose="020B0503020204020204" charset="-122"/>
            </a:endParaRPr>
          </a:p>
          <a:p>
            <a:pPr marL="0" indent="0">
              <a:lnSpc>
                <a:spcPct val="130000"/>
              </a:lnSpc>
              <a:buFont typeface="Wingdings" panose="05000000000000000000" pitchFamily="2" charset="2"/>
              <a:buNone/>
            </a:pPr>
            <a:r>
              <a:rPr lang="zh-CN" altLang="en-US" sz="2000" b="1" dirty="0">
                <a:solidFill>
                  <a:srgbClr val="FF0000"/>
                </a:solidFill>
                <a:latin typeface="微软雅黑" panose="020B0503020204020204" charset="-122"/>
                <a:ea typeface="微软雅黑" panose="020B0503020204020204" charset="-122"/>
                <a:cs typeface="微软雅黑" panose="020B0503020204020204" charset="-122"/>
                <a:sym typeface="+mn-ea"/>
              </a:rPr>
              <a:t>一次性手套</a:t>
            </a:r>
            <a:r>
              <a:rPr lang="zh-CN" altLang="en-US" sz="2000" dirty="0">
                <a:latin typeface="微软雅黑" panose="020B0503020204020204" charset="-122"/>
                <a:ea typeface="微软雅黑" panose="020B0503020204020204" charset="-122"/>
                <a:cs typeface="微软雅黑" panose="020B0503020204020204" charset="-122"/>
                <a:sym typeface="+mn-ea"/>
              </a:rPr>
              <a:t>不得清洗和再次使用。</a:t>
            </a:r>
            <a:endParaRPr lang="en-US" altLang="zh-CN" sz="2000" dirty="0">
              <a:latin typeface="微软雅黑" panose="020B0503020204020204" charset="-122"/>
              <a:ea typeface="微软雅黑" panose="020B0503020204020204" charset="-122"/>
              <a:cs typeface="微软雅黑" panose="020B0503020204020204" charset="-122"/>
            </a:endParaRPr>
          </a:p>
          <a:p>
            <a:pPr marL="0" indent="0">
              <a:lnSpc>
                <a:spcPct val="130000"/>
              </a:lnSpc>
              <a:buFont typeface="Wingdings" panose="05000000000000000000" pitchFamily="2" charset="2"/>
              <a:buNone/>
            </a:pPr>
            <a:r>
              <a:rPr lang="zh-CN" altLang="en-US" sz="2000" dirty="0">
                <a:latin typeface="微软雅黑" panose="020B0503020204020204" charset="-122"/>
                <a:ea typeface="微软雅黑" panose="020B0503020204020204" charset="-122"/>
                <a:cs typeface="微软雅黑" panose="020B0503020204020204" charset="-122"/>
                <a:sym typeface="+mn-ea"/>
              </a:rPr>
              <a:t>当微生物的操作</a:t>
            </a:r>
            <a:r>
              <a:rPr lang="zh-CN" altLang="en-US" sz="2000" b="1" dirty="0">
                <a:solidFill>
                  <a:srgbClr val="FF0000"/>
                </a:solidFill>
                <a:latin typeface="微软雅黑" panose="020B0503020204020204" charset="-122"/>
                <a:ea typeface="微软雅黑" panose="020B0503020204020204" charset="-122"/>
                <a:cs typeface="微软雅黑" panose="020B0503020204020204" charset="-122"/>
                <a:sym typeface="+mn-ea"/>
              </a:rPr>
              <a:t>不可能在安全柜内进行</a:t>
            </a:r>
            <a:r>
              <a:rPr lang="zh-CN" altLang="en-US" sz="2000" dirty="0">
                <a:latin typeface="微软雅黑" panose="020B0503020204020204" charset="-122"/>
                <a:ea typeface="微软雅黑" panose="020B0503020204020204" charset="-122"/>
                <a:cs typeface="微软雅黑" panose="020B0503020204020204" charset="-122"/>
                <a:sym typeface="+mn-ea"/>
              </a:rPr>
              <a:t>，而必须在开放实验台操作时，为防止感染性材料溅出或雾化危害，必须使用</a:t>
            </a:r>
            <a:r>
              <a:rPr lang="zh-CN" altLang="en-US" sz="2000" b="1" dirty="0">
                <a:solidFill>
                  <a:srgbClr val="FF0000"/>
                </a:solidFill>
                <a:latin typeface="微软雅黑" panose="020B0503020204020204" charset="-122"/>
                <a:ea typeface="微软雅黑" panose="020B0503020204020204" charset="-122"/>
                <a:cs typeface="微软雅黑" panose="020B0503020204020204" charset="-122"/>
                <a:sym typeface="+mn-ea"/>
              </a:rPr>
              <a:t>面部保护装置</a:t>
            </a:r>
            <a:r>
              <a:rPr lang="zh-CN" altLang="en-US" sz="2000" dirty="0">
                <a:latin typeface="微软雅黑" panose="020B0503020204020204" charset="-122"/>
                <a:ea typeface="微软雅黑" panose="020B0503020204020204" charset="-122"/>
                <a:cs typeface="微软雅黑" panose="020B0503020204020204" charset="-122"/>
                <a:sym typeface="+mn-ea"/>
              </a:rPr>
              <a:t>（护目镜、面罩、个体呼吸防护用品或其他防溅出保护设备）。</a:t>
            </a:r>
            <a:endParaRPr lang="zh-CN" altLang="en-US" sz="2000">
              <a:latin typeface="微软雅黑" panose="020B0503020204020204" charset="-122"/>
              <a:ea typeface="微软雅黑" panose="020B0503020204020204" charset="-122"/>
              <a:cs typeface="微软雅黑" panose="020B0503020204020204" charset="-122"/>
            </a:endParaRPr>
          </a:p>
        </p:txBody>
      </p:sp>
      <p:sp>
        <p:nvSpPr>
          <p:cNvPr id="2" name="文本框 1"/>
          <p:cNvSpPr txBox="1"/>
          <p:nvPr/>
        </p:nvSpPr>
        <p:spPr>
          <a:xfrm>
            <a:off x="1009015" y="4117975"/>
            <a:ext cx="10175875" cy="1938020"/>
          </a:xfrm>
          <a:prstGeom prst="rect">
            <a:avLst/>
          </a:prstGeom>
          <a:solidFill>
            <a:schemeClr val="bg1"/>
          </a:solidFill>
          <a:effectLst>
            <a:outerShdw blurRad="63500" sx="102000" sy="102000" algn="ctr" rotWithShape="0">
              <a:prstClr val="black">
                <a:alpha val="40000"/>
              </a:prstClr>
            </a:outerShdw>
          </a:effectLst>
        </p:spPr>
        <p:txBody>
          <a:bodyPr wrap="square" rtlCol="0" anchor="t">
            <a:spAutoFit/>
          </a:bodyPr>
          <a:lstStyle/>
          <a:p>
            <a:pPr>
              <a:lnSpc>
                <a:spcPct val="150000"/>
              </a:lnSpc>
            </a:pPr>
            <a:r>
              <a:rPr lang="zh-CN" altLang="en-US" sz="2000" dirty="0">
                <a:latin typeface="微软雅黑" panose="020B0503020204020204" charset="-122"/>
                <a:ea typeface="微软雅黑" panose="020B0503020204020204" charset="-122"/>
                <a:cs typeface="微软雅黑" panose="020B0503020204020204" charset="-122"/>
                <a:sym typeface="+mn-ea"/>
              </a:rPr>
              <a:t>临床细菌实验室在进行涂片、染色、镜检、培养、鉴定、生化、药敏、血清分型等不同试验操作时, 经常暴露于各种病原微生物及危害因子，而且面对的是就诊者未知疾病的标本, </a:t>
            </a:r>
            <a:r>
              <a:rPr lang="zh-CN" altLang="en-US" sz="2000" b="1" dirty="0">
                <a:solidFill>
                  <a:srgbClr val="FF0000"/>
                </a:solidFill>
                <a:latin typeface="微软雅黑" panose="020B0503020204020204" charset="-122"/>
                <a:ea typeface="微软雅黑" panose="020B0503020204020204" charset="-122"/>
                <a:cs typeface="微软雅黑" panose="020B0503020204020204" charset="-122"/>
                <a:sym typeface="+mn-ea"/>
              </a:rPr>
              <a:t>无法判断标本中所带的致病微生物种类, 按照国家有关法规、标准规定, 临床细菌实验室至少应达到二级生物安全防护实验室要求。 </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p:cNvSpPr txBox="1"/>
          <p:nvPr/>
        </p:nvSpPr>
        <p:spPr>
          <a:xfrm>
            <a:off x="990390" y="331504"/>
            <a:ext cx="3697605" cy="460375"/>
          </a:xfrm>
          <a:prstGeom prst="rect">
            <a:avLst/>
          </a:prstGeom>
          <a:noFill/>
        </p:spPr>
        <p:txBody>
          <a:bodyPr wrap="none" rtlCol="0">
            <a:spAutoFit/>
          </a:bodyPr>
          <a:lstStyle/>
          <a:p>
            <a:pPr marL="161925" algn="l">
              <a:lnSpc>
                <a:spcPct val="100000"/>
              </a:lnSpc>
              <a:spcBef>
                <a:spcPts val="100"/>
              </a:spcBef>
            </a:pPr>
            <a:r>
              <a:rPr lang="zh-CN" sz="2400" b="1" dirty="0">
                <a:latin typeface="微软雅黑" panose="020B0503020204020204" charset="-122"/>
                <a:ea typeface="微软雅黑" panose="020B0503020204020204" charset="-122"/>
                <a:cs typeface="宋体" panose="02010600030101010101" pitchFamily="2" charset="-122"/>
                <a:sym typeface="+mn-ea"/>
              </a:rPr>
              <a:t>三、</a:t>
            </a:r>
            <a:r>
              <a:rPr sz="2400" b="1" dirty="0">
                <a:latin typeface="微软雅黑" panose="020B0503020204020204" charset="-122"/>
                <a:ea typeface="微软雅黑" panose="020B0503020204020204" charset="-122"/>
                <a:cs typeface="宋体" panose="02010600030101010101" pitchFamily="2" charset="-122"/>
                <a:sym typeface="+mn-ea"/>
              </a:rPr>
              <a:t>实验室生物安全管理</a:t>
            </a:r>
            <a:endParaRPr lang="zh-CN" sz="2400" b="1" dirty="0">
              <a:latin typeface="微软雅黑" panose="020B0503020204020204" charset="-122"/>
              <a:ea typeface="微软雅黑" panose="020B0503020204020204" charset="-122"/>
              <a:cs typeface="宋体" panose="02010600030101010101" pitchFamily="2" charset="-122"/>
              <a:sym typeface="+mn-ea"/>
            </a:endParaRPr>
          </a:p>
        </p:txBody>
      </p:sp>
      <p:grpSp>
        <p:nvGrpSpPr>
          <p:cNvPr id="15" name="组合 14"/>
          <p:cNvGrpSpPr/>
          <p:nvPr/>
        </p:nvGrpSpPr>
        <p:grpSpPr>
          <a:xfrm>
            <a:off x="3173" y="334988"/>
            <a:ext cx="1012721" cy="587625"/>
            <a:chOff x="0" y="419087"/>
            <a:chExt cx="816284" cy="473644"/>
          </a:xfrm>
        </p:grpSpPr>
        <p:grpSp>
          <p:nvGrpSpPr>
            <p:cNvPr id="16" name="组合 15"/>
            <p:cNvGrpSpPr/>
            <p:nvPr/>
          </p:nvGrpSpPr>
          <p:grpSpPr>
            <a:xfrm>
              <a:off x="0" y="419087"/>
              <a:ext cx="816284" cy="473644"/>
              <a:chOff x="-63454" y="428612"/>
              <a:chExt cx="816284" cy="473644"/>
            </a:xfrm>
          </p:grpSpPr>
          <p:grpSp>
            <p:nvGrpSpPr>
              <p:cNvPr id="19" name="组合 18"/>
              <p:cNvGrpSpPr/>
              <p:nvPr/>
            </p:nvGrpSpPr>
            <p:grpSpPr>
              <a:xfrm>
                <a:off x="114300" y="428612"/>
                <a:ext cx="638530" cy="473644"/>
                <a:chOff x="1" y="1932152"/>
                <a:chExt cx="3100612" cy="3240569"/>
              </a:xfrm>
            </p:grpSpPr>
            <p:pic>
              <p:nvPicPr>
                <p:cNvPr id="21" name="图片 15"/>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rot="2419665" flipH="1">
                  <a:off x="2273733" y="2150323"/>
                  <a:ext cx="826880" cy="3022398"/>
                </a:xfrm>
                <a:prstGeom prst="rect">
                  <a:avLst/>
                </a:prstGeom>
              </p:spPr>
            </p:pic>
            <p:sp>
              <p:nvSpPr>
                <p:cNvPr id="22" name="任意多边形 21"/>
                <p:cNvSpPr/>
                <p:nvPr/>
              </p:nvSpPr>
              <p:spPr bwMode="auto">
                <a:xfrm flipH="1">
                  <a:off x="1" y="1932152"/>
                  <a:ext cx="3070379" cy="2520315"/>
                </a:xfrm>
                <a:custGeom>
                  <a:avLst/>
                  <a:gdLst>
                    <a:gd name="connsiteX0" fmla="*/ 3070379 w 3070379"/>
                    <a:gd name="connsiteY0" fmla="*/ 0 h 2520315"/>
                    <a:gd name="connsiteX1" fmla="*/ 2804837 w 3070379"/>
                    <a:gd name="connsiteY1" fmla="*/ 0 h 2520315"/>
                    <a:gd name="connsiteX2" fmla="*/ 158684 w 3070379"/>
                    <a:gd name="connsiteY2" fmla="*/ 0 h 2520315"/>
                    <a:gd name="connsiteX3" fmla="*/ 22594 w 3070379"/>
                    <a:gd name="connsiteY3" fmla="*/ 237873 h 2520315"/>
                    <a:gd name="connsiteX4" fmla="*/ 1292763 w 3070379"/>
                    <a:gd name="connsiteY4" fmla="*/ 2441024 h 2520315"/>
                    <a:gd name="connsiteX5" fmla="*/ 1434523 w 3070379"/>
                    <a:gd name="connsiteY5" fmla="*/ 2520315 h 2520315"/>
                    <a:gd name="connsiteX6" fmla="*/ 3030119 w 3070379"/>
                    <a:gd name="connsiteY6" fmla="*/ 2520315 h 2520315"/>
                    <a:gd name="connsiteX7" fmla="*/ 3070379 w 3070379"/>
                    <a:gd name="connsiteY7" fmla="*/ 2520315 h 2520315"/>
                    <a:gd name="connsiteX8" fmla="*/ 3070379 w 3070379"/>
                    <a:gd name="connsiteY8" fmla="*/ 0 h 2520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70379" h="2520315">
                      <a:moveTo>
                        <a:pt x="3070379" y="0"/>
                      </a:moveTo>
                      <a:lnTo>
                        <a:pt x="2804837" y="0"/>
                      </a:lnTo>
                      <a:cubicBezTo>
                        <a:pt x="2129523" y="0"/>
                        <a:pt x="1265120" y="0"/>
                        <a:pt x="158684" y="0"/>
                      </a:cubicBezTo>
                      <a:cubicBezTo>
                        <a:pt x="33935" y="0"/>
                        <a:pt x="-39780" y="130264"/>
                        <a:pt x="22594" y="237873"/>
                      </a:cubicBezTo>
                      <a:cubicBezTo>
                        <a:pt x="22594" y="237873"/>
                        <a:pt x="22594" y="237873"/>
                        <a:pt x="1292763" y="2441024"/>
                      </a:cubicBezTo>
                      <a:cubicBezTo>
                        <a:pt x="1321115" y="2491997"/>
                        <a:pt x="1377819" y="2520315"/>
                        <a:pt x="1434523" y="2520315"/>
                      </a:cubicBezTo>
                      <a:cubicBezTo>
                        <a:pt x="1434523" y="2520315"/>
                        <a:pt x="1434523" y="2520315"/>
                        <a:pt x="3030119" y="2520315"/>
                      </a:cubicBezTo>
                      <a:lnTo>
                        <a:pt x="3070379" y="2520315"/>
                      </a:lnTo>
                      <a:lnTo>
                        <a:pt x="3070379" y="0"/>
                      </a:lnTo>
                      <a:close/>
                    </a:path>
                  </a:pathLst>
                </a:custGeom>
                <a:solidFill>
                  <a:srgbClr val="5484BD"/>
                </a:solidFill>
                <a:ln>
                  <a:noFill/>
                </a:ln>
                <a:extLst>
                  <a:ext uri="{91240B29-F687-4F45-9708-019B960494DF}">
                    <a14:hiddenLine xmlns:a14="http://schemas.microsoft.com/office/drawing/2010/main" w="9525">
                      <a:solidFill>
                        <a:srgbClr val="000000"/>
                      </a:solidFill>
                      <a:round/>
                    </a14:hiddenLine>
                  </a:ext>
                </a:extLst>
              </p:spPr>
              <p:txBody>
                <a:bodyPr vert="horz" wrap="square" lIns="91392" tIns="45696" rIns="91392" bIns="45696" numCol="1" anchor="t" anchorCtr="0" compatLnSpc="1">
                  <a:noAutofit/>
                </a:bodyPr>
                <a:lstStyle/>
                <a:p>
                  <a:endParaRPr lang="zh-CN" altLang="en-US">
                    <a:cs typeface="+mn-ea"/>
                    <a:sym typeface="+mn-lt"/>
                  </a:endParaRPr>
                </a:p>
              </p:txBody>
            </p:sp>
          </p:grpSp>
          <p:sp>
            <p:nvSpPr>
              <p:cNvPr id="20" name="矩形 19"/>
              <p:cNvSpPr/>
              <p:nvPr/>
            </p:nvSpPr>
            <p:spPr>
              <a:xfrm>
                <a:off x="-63454" y="428612"/>
                <a:ext cx="409529" cy="368371"/>
              </a:xfrm>
              <a:prstGeom prst="rect">
                <a:avLst/>
              </a:prstGeom>
              <a:solidFill>
                <a:srgbClr val="5484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7" name="矩形 16"/>
            <p:cNvSpPr/>
            <p:nvPr/>
          </p:nvSpPr>
          <p:spPr>
            <a:xfrm>
              <a:off x="104775" y="419087"/>
              <a:ext cx="50800" cy="368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200025" y="419087"/>
              <a:ext cx="50800" cy="368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9701" name="组合 1"/>
          <p:cNvGrpSpPr/>
          <p:nvPr/>
        </p:nvGrpSpPr>
        <p:grpSpPr>
          <a:xfrm>
            <a:off x="8932338" y="121739"/>
            <a:ext cx="2981042" cy="618168"/>
            <a:chOff x="263" y="-120"/>
            <a:chExt cx="9475" cy="2198"/>
          </a:xfrm>
        </p:grpSpPr>
        <p:pic>
          <p:nvPicPr>
            <p:cNvPr id="29702" name="图片 5"/>
            <p:cNvPicPr>
              <a:picLocks noChangeAspect="1"/>
            </p:cNvPicPr>
            <p:nvPr/>
          </p:nvPicPr>
          <p:blipFill>
            <a:blip r:embed="rId4" cstate="print"/>
            <a:stretch>
              <a:fillRect/>
            </a:stretch>
          </p:blipFill>
          <p:spPr>
            <a:xfrm>
              <a:off x="2190" y="-120"/>
              <a:ext cx="7549" cy="2199"/>
            </a:xfrm>
            <a:prstGeom prst="rect">
              <a:avLst/>
            </a:prstGeom>
            <a:noFill/>
            <a:ln w="9525">
              <a:noFill/>
            </a:ln>
          </p:spPr>
        </p:pic>
        <p:pic>
          <p:nvPicPr>
            <p:cNvPr id="29703" name="图片 6" descr="u=1446500768,2742535849&amp;fm=21&amp;gp=0"/>
            <p:cNvPicPr>
              <a:picLocks noChangeAspect="1"/>
            </p:cNvPicPr>
            <p:nvPr/>
          </p:nvPicPr>
          <p:blipFill>
            <a:blip r:embed="rId5" cstate="print">
              <a:clrChange>
                <a:clrFrom>
                  <a:srgbClr val="FFFFFF"/>
                </a:clrFrom>
                <a:clrTo>
                  <a:srgbClr val="FFFFFF">
                    <a:alpha val="0"/>
                  </a:srgbClr>
                </a:clrTo>
              </a:clrChange>
            </a:blip>
            <a:stretch>
              <a:fillRect/>
            </a:stretch>
          </p:blipFill>
          <p:spPr>
            <a:xfrm>
              <a:off x="263" y="212"/>
              <a:ext cx="1758" cy="1439"/>
            </a:xfrm>
            <a:prstGeom prst="rect">
              <a:avLst/>
            </a:prstGeom>
            <a:noFill/>
            <a:ln w="9525">
              <a:noFill/>
            </a:ln>
          </p:spPr>
        </p:pic>
      </p:grpSp>
      <p:sp>
        <p:nvSpPr>
          <p:cNvPr id="9" name="object 9"/>
          <p:cNvSpPr txBox="1"/>
          <p:nvPr/>
        </p:nvSpPr>
        <p:spPr>
          <a:xfrm>
            <a:off x="685800" y="993775"/>
            <a:ext cx="10878820" cy="640715"/>
          </a:xfrm>
          <a:prstGeom prst="rect">
            <a:avLst/>
          </a:prstGeom>
        </p:spPr>
        <p:txBody>
          <a:bodyPr vert="horz" wrap="square" lIns="0" tIns="12700" rIns="0" bIns="0" rtlCol="0">
            <a:spAutoFit/>
          </a:bodyPr>
          <a:lstStyle/>
          <a:p>
            <a:pPr marL="354965" indent="-342900">
              <a:lnSpc>
                <a:spcPct val="100000"/>
              </a:lnSpc>
              <a:spcBef>
                <a:spcPts val="100"/>
              </a:spcBef>
              <a:buSzPct val="95000"/>
              <a:buFont typeface="Wingdings" panose="05000000000000000000" charset="0"/>
              <a:buChar char="u"/>
              <a:tabLst>
                <a:tab pos="225425" algn="l"/>
              </a:tabLst>
            </a:pPr>
            <a:r>
              <a:rPr sz="2000" b="1" dirty="0">
                <a:latin typeface="微软雅黑" panose="020B0503020204020204" charset="-122"/>
                <a:ea typeface="微软雅黑" panose="020B0503020204020204" charset="-122"/>
                <a:cs typeface="微软雅黑" panose="020B0503020204020204" charset="-122"/>
              </a:rPr>
              <a:t>硬件装备</a:t>
            </a:r>
            <a:r>
              <a:rPr sz="2000" b="1" spc="-5" dirty="0">
                <a:latin typeface="微软雅黑" panose="020B0503020204020204" charset="-122"/>
                <a:ea typeface="微软雅黑" panose="020B0503020204020204" charset="-122"/>
                <a:cs typeface="微软雅黑" panose="020B0503020204020204" charset="-122"/>
              </a:rPr>
              <a:t>——</a:t>
            </a:r>
            <a:r>
              <a:rPr sz="2000" b="1" dirty="0">
                <a:latin typeface="微软雅黑" panose="020B0503020204020204" charset="-122"/>
                <a:ea typeface="微软雅黑" panose="020B0503020204020204" charset="-122"/>
                <a:cs typeface="微软雅黑" panose="020B0503020204020204" charset="-122"/>
                <a:sym typeface="+mn-ea"/>
              </a:rPr>
              <a:t>BSL-</a:t>
            </a:r>
            <a:r>
              <a:rPr lang="en-US" sz="2000" b="1" dirty="0">
                <a:latin typeface="微软雅黑" panose="020B0503020204020204" charset="-122"/>
                <a:ea typeface="微软雅黑" panose="020B0503020204020204" charset="-122"/>
                <a:cs typeface="微软雅黑" panose="020B0503020204020204" charset="-122"/>
                <a:sym typeface="+mn-ea"/>
              </a:rPr>
              <a:t>3</a:t>
            </a:r>
            <a:r>
              <a:rPr sz="2000" b="1" dirty="0">
                <a:latin typeface="微软雅黑" panose="020B0503020204020204" charset="-122"/>
                <a:ea typeface="微软雅黑" panose="020B0503020204020204" charset="-122"/>
                <a:cs typeface="微软雅黑" panose="020B0503020204020204" charset="-122"/>
                <a:sym typeface="+mn-ea"/>
              </a:rPr>
              <a:t> 实验室要求</a:t>
            </a:r>
            <a:endParaRPr sz="2000" b="1" dirty="0">
              <a:latin typeface="微软雅黑" panose="020B0503020204020204" charset="-122"/>
              <a:ea typeface="微软雅黑" panose="020B0503020204020204" charset="-122"/>
              <a:cs typeface="微软雅黑" panose="020B0503020204020204" charset="-122"/>
            </a:endParaRPr>
          </a:p>
          <a:p>
            <a:pPr marL="354965" indent="-342900">
              <a:lnSpc>
                <a:spcPct val="100000"/>
              </a:lnSpc>
              <a:spcBef>
                <a:spcPts val="100"/>
              </a:spcBef>
              <a:buSzPct val="95000"/>
              <a:buFont typeface="Wingdings" panose="05000000000000000000" charset="0"/>
              <a:buChar char="u"/>
              <a:tabLst>
                <a:tab pos="225425" algn="l"/>
              </a:tabLst>
            </a:pPr>
            <a:endParaRPr sz="2000">
              <a:latin typeface="微软雅黑" panose="020B0503020204020204" charset="-122"/>
              <a:ea typeface="微软雅黑" panose="020B0503020204020204" charset="-122"/>
              <a:cs typeface="微软雅黑" panose="020B0503020204020204" charset="-122"/>
            </a:endParaRPr>
          </a:p>
        </p:txBody>
      </p:sp>
      <p:pic>
        <p:nvPicPr>
          <p:cNvPr id="3" name="图片 2"/>
          <p:cNvPicPr>
            <a:picLocks noChangeAspect="1"/>
          </p:cNvPicPr>
          <p:nvPr/>
        </p:nvPicPr>
        <p:blipFill>
          <a:blip r:embed="rId6"/>
          <a:stretch>
            <a:fillRect/>
          </a:stretch>
        </p:blipFill>
        <p:spPr>
          <a:xfrm>
            <a:off x="6858000" y="1755775"/>
            <a:ext cx="4469765" cy="4030345"/>
          </a:xfrm>
          <a:prstGeom prst="rect">
            <a:avLst/>
          </a:prstGeom>
        </p:spPr>
      </p:pic>
      <p:sp>
        <p:nvSpPr>
          <p:cNvPr id="5" name="文本框 4"/>
          <p:cNvSpPr txBox="1"/>
          <p:nvPr/>
        </p:nvSpPr>
        <p:spPr>
          <a:xfrm>
            <a:off x="914400" y="1527175"/>
            <a:ext cx="6096000" cy="1938020"/>
          </a:xfrm>
          <a:prstGeom prst="rect">
            <a:avLst/>
          </a:prstGeom>
          <a:noFill/>
        </p:spPr>
        <p:txBody>
          <a:bodyPr wrap="square" rtlCol="0" anchor="t">
            <a:spAutoFit/>
          </a:bodyPr>
          <a:lstStyle/>
          <a:p>
            <a:pPr marL="285750" indent="-285750" algn="l">
              <a:lnSpc>
                <a:spcPct val="150000"/>
              </a:lnSpc>
              <a:buClrTx/>
              <a:buSzTx/>
              <a:buFont typeface="Arial" panose="020B0604020202020204" pitchFamily="34" charset="0"/>
              <a:buChar char="•"/>
            </a:pPr>
            <a:r>
              <a:rPr lang="zh-CN" altLang="en-US" sz="2000" dirty="0">
                <a:latin typeface="微软雅黑" panose="020B0503020204020204" charset="-122"/>
                <a:ea typeface="微软雅黑" panose="020B0503020204020204" charset="-122"/>
                <a:cs typeface="微软雅黑" panose="020B0503020204020204" charset="-122"/>
                <a:sym typeface="+mn-ea"/>
              </a:rPr>
              <a:t>通过吸入引起严重疾病的微生物：</a:t>
            </a:r>
            <a:endParaRPr lang="zh-CN" altLang="en-US" sz="2000" dirty="0">
              <a:latin typeface="微软雅黑" panose="020B0503020204020204" charset="-122"/>
              <a:ea typeface="微软雅黑" panose="020B0503020204020204" charset="-122"/>
              <a:cs typeface="微软雅黑" panose="020B0503020204020204" charset="-122"/>
            </a:endParaRPr>
          </a:p>
          <a:p>
            <a:pPr marL="0" lvl="1" indent="0" algn="l" eaLnBrk="1" hangingPunct="1">
              <a:lnSpc>
                <a:spcPct val="150000"/>
              </a:lnSpc>
              <a:buClrTx/>
              <a:buSzTx/>
              <a:buNone/>
            </a:pPr>
            <a:r>
              <a:rPr lang="en-US" altLang="zh-CN" sz="2000" dirty="0">
                <a:latin typeface="微软雅黑" panose="020B0503020204020204" charset="-122"/>
                <a:ea typeface="微软雅黑" panose="020B0503020204020204" charset="-122"/>
                <a:cs typeface="微软雅黑" panose="020B0503020204020204" charset="-122"/>
                <a:sym typeface="+mn-ea"/>
              </a:rPr>
              <a:t>     </a:t>
            </a:r>
            <a:r>
              <a:rPr lang="zh-CN" altLang="en-US" sz="2000" dirty="0">
                <a:latin typeface="微软雅黑" panose="020B0503020204020204" charset="-122"/>
                <a:ea typeface="微软雅黑" panose="020B0503020204020204" charset="-122"/>
                <a:cs typeface="微软雅黑" panose="020B0503020204020204" charset="-122"/>
                <a:sym typeface="+mn-ea"/>
              </a:rPr>
              <a:t>粟粒性结核, 黄热病病毒, 汉坦病毒,鼠疫杆菌   </a:t>
            </a:r>
            <a:endParaRPr lang="zh-CN" altLang="en-US" sz="2000" dirty="0">
              <a:latin typeface="微软雅黑" panose="020B0503020204020204" charset="-122"/>
              <a:ea typeface="微软雅黑" panose="020B0503020204020204" charset="-122"/>
              <a:cs typeface="微软雅黑" panose="020B0503020204020204" charset="-122"/>
            </a:endParaRPr>
          </a:p>
          <a:p>
            <a:pPr marL="342900" lvl="1" indent="-342900" algn="l" eaLnBrk="1" hangingPunct="1">
              <a:lnSpc>
                <a:spcPct val="150000"/>
              </a:lnSpc>
              <a:buClrTx/>
              <a:buSzTx/>
              <a:buFont typeface="Arial" panose="020B0604020202020204" pitchFamily="34" charset="0"/>
              <a:buChar char="•"/>
            </a:pPr>
            <a:r>
              <a:rPr lang="zh-CN" altLang="en-US" sz="2000" dirty="0">
                <a:latin typeface="微软雅黑" panose="020B0503020204020204" charset="-122"/>
                <a:ea typeface="微软雅黑" panose="020B0503020204020204" charset="-122"/>
                <a:cs typeface="微软雅黑" panose="020B0503020204020204" charset="-122"/>
                <a:sym typeface="+mn-ea"/>
              </a:rPr>
              <a:t>隔离实验室: </a:t>
            </a:r>
            <a:endParaRPr lang="zh-CN" altLang="en-US" sz="2000" dirty="0">
              <a:latin typeface="微软雅黑" panose="020B0503020204020204" charset="-122"/>
              <a:ea typeface="微软雅黑" panose="020B0503020204020204" charset="-122"/>
              <a:cs typeface="微软雅黑" panose="020B0503020204020204" charset="-122"/>
            </a:endParaRPr>
          </a:p>
          <a:p>
            <a:pPr marL="0" lvl="1" indent="0" algn="l" eaLnBrk="1" hangingPunct="1">
              <a:lnSpc>
                <a:spcPct val="150000"/>
              </a:lnSpc>
              <a:buClrTx/>
              <a:buSzTx/>
              <a:buNone/>
            </a:pPr>
            <a:r>
              <a:rPr lang="en-US" altLang="zh-CN" sz="2000" dirty="0">
                <a:latin typeface="微软雅黑" panose="020B0503020204020204" charset="-122"/>
                <a:ea typeface="微软雅黑" panose="020B0503020204020204" charset="-122"/>
                <a:cs typeface="微软雅黑" panose="020B0503020204020204" charset="-122"/>
                <a:sym typeface="+mn-ea"/>
              </a:rPr>
              <a:t>     </a:t>
            </a:r>
            <a:r>
              <a:rPr lang="zh-CN" altLang="en-US" sz="2000" dirty="0">
                <a:latin typeface="微软雅黑" panose="020B0503020204020204" charset="-122"/>
                <a:ea typeface="微软雅黑" panose="020B0503020204020204" charset="-122"/>
                <a:cs typeface="微软雅黑" panose="020B0503020204020204" charset="-122"/>
                <a:sym typeface="+mn-ea"/>
              </a:rPr>
              <a:t>双门进入;定向气流;所有操作均在BSC内操作。 </a:t>
            </a:r>
            <a:endParaRPr lang="zh-CN" altLang="en-US" sz="2000" dirty="0">
              <a:latin typeface="微软雅黑" panose="020B0503020204020204" charset="-122"/>
              <a:ea typeface="微软雅黑" panose="020B0503020204020204" charset="-122"/>
              <a:cs typeface="微软雅黑" panose="020B0503020204020204" charset="-122"/>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p:cNvSpPr txBox="1"/>
          <p:nvPr/>
        </p:nvSpPr>
        <p:spPr>
          <a:xfrm>
            <a:off x="990390" y="331504"/>
            <a:ext cx="3697605" cy="460375"/>
          </a:xfrm>
          <a:prstGeom prst="rect">
            <a:avLst/>
          </a:prstGeom>
          <a:noFill/>
        </p:spPr>
        <p:txBody>
          <a:bodyPr wrap="none" rtlCol="0">
            <a:spAutoFit/>
          </a:bodyPr>
          <a:lstStyle/>
          <a:p>
            <a:pPr marL="161925" algn="l">
              <a:lnSpc>
                <a:spcPct val="100000"/>
              </a:lnSpc>
              <a:spcBef>
                <a:spcPts val="100"/>
              </a:spcBef>
            </a:pPr>
            <a:r>
              <a:rPr lang="zh-CN" sz="2400" b="1" dirty="0">
                <a:latin typeface="微软雅黑" panose="020B0503020204020204" charset="-122"/>
                <a:ea typeface="微软雅黑" panose="020B0503020204020204" charset="-122"/>
                <a:cs typeface="宋体" panose="02010600030101010101" pitchFamily="2" charset="-122"/>
                <a:sym typeface="+mn-ea"/>
              </a:rPr>
              <a:t>三、</a:t>
            </a:r>
            <a:r>
              <a:rPr sz="2400" b="1" dirty="0">
                <a:latin typeface="微软雅黑" panose="020B0503020204020204" charset="-122"/>
                <a:ea typeface="微软雅黑" panose="020B0503020204020204" charset="-122"/>
                <a:cs typeface="宋体" panose="02010600030101010101" pitchFamily="2" charset="-122"/>
                <a:sym typeface="+mn-ea"/>
              </a:rPr>
              <a:t>实验室生物安全管理</a:t>
            </a:r>
            <a:endParaRPr lang="zh-CN" sz="2400" b="1" dirty="0">
              <a:latin typeface="微软雅黑" panose="020B0503020204020204" charset="-122"/>
              <a:ea typeface="微软雅黑" panose="020B0503020204020204" charset="-122"/>
              <a:cs typeface="宋体" panose="02010600030101010101" pitchFamily="2" charset="-122"/>
              <a:sym typeface="+mn-ea"/>
            </a:endParaRPr>
          </a:p>
        </p:txBody>
      </p:sp>
      <p:grpSp>
        <p:nvGrpSpPr>
          <p:cNvPr id="15" name="组合 14"/>
          <p:cNvGrpSpPr/>
          <p:nvPr/>
        </p:nvGrpSpPr>
        <p:grpSpPr>
          <a:xfrm>
            <a:off x="3173" y="334988"/>
            <a:ext cx="1012721" cy="587625"/>
            <a:chOff x="0" y="419087"/>
            <a:chExt cx="816284" cy="473644"/>
          </a:xfrm>
        </p:grpSpPr>
        <p:grpSp>
          <p:nvGrpSpPr>
            <p:cNvPr id="16" name="组合 15"/>
            <p:cNvGrpSpPr/>
            <p:nvPr/>
          </p:nvGrpSpPr>
          <p:grpSpPr>
            <a:xfrm>
              <a:off x="0" y="419087"/>
              <a:ext cx="816284" cy="473644"/>
              <a:chOff x="-63454" y="428612"/>
              <a:chExt cx="816284" cy="473644"/>
            </a:xfrm>
          </p:grpSpPr>
          <p:grpSp>
            <p:nvGrpSpPr>
              <p:cNvPr id="19" name="组合 18"/>
              <p:cNvGrpSpPr/>
              <p:nvPr/>
            </p:nvGrpSpPr>
            <p:grpSpPr>
              <a:xfrm>
                <a:off x="114300" y="428612"/>
                <a:ext cx="638530" cy="473644"/>
                <a:chOff x="1" y="1932152"/>
                <a:chExt cx="3100612" cy="3240569"/>
              </a:xfrm>
            </p:grpSpPr>
            <p:pic>
              <p:nvPicPr>
                <p:cNvPr id="21" name="图片 15"/>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rot="2419665" flipH="1">
                  <a:off x="2273733" y="2150323"/>
                  <a:ext cx="826880" cy="3022398"/>
                </a:xfrm>
                <a:prstGeom prst="rect">
                  <a:avLst/>
                </a:prstGeom>
              </p:spPr>
            </p:pic>
            <p:sp>
              <p:nvSpPr>
                <p:cNvPr id="22" name="任意多边形 21"/>
                <p:cNvSpPr/>
                <p:nvPr/>
              </p:nvSpPr>
              <p:spPr bwMode="auto">
                <a:xfrm flipH="1">
                  <a:off x="1" y="1932152"/>
                  <a:ext cx="3070379" cy="2520315"/>
                </a:xfrm>
                <a:custGeom>
                  <a:avLst/>
                  <a:gdLst>
                    <a:gd name="connsiteX0" fmla="*/ 3070379 w 3070379"/>
                    <a:gd name="connsiteY0" fmla="*/ 0 h 2520315"/>
                    <a:gd name="connsiteX1" fmla="*/ 2804837 w 3070379"/>
                    <a:gd name="connsiteY1" fmla="*/ 0 h 2520315"/>
                    <a:gd name="connsiteX2" fmla="*/ 158684 w 3070379"/>
                    <a:gd name="connsiteY2" fmla="*/ 0 h 2520315"/>
                    <a:gd name="connsiteX3" fmla="*/ 22594 w 3070379"/>
                    <a:gd name="connsiteY3" fmla="*/ 237873 h 2520315"/>
                    <a:gd name="connsiteX4" fmla="*/ 1292763 w 3070379"/>
                    <a:gd name="connsiteY4" fmla="*/ 2441024 h 2520315"/>
                    <a:gd name="connsiteX5" fmla="*/ 1434523 w 3070379"/>
                    <a:gd name="connsiteY5" fmla="*/ 2520315 h 2520315"/>
                    <a:gd name="connsiteX6" fmla="*/ 3030119 w 3070379"/>
                    <a:gd name="connsiteY6" fmla="*/ 2520315 h 2520315"/>
                    <a:gd name="connsiteX7" fmla="*/ 3070379 w 3070379"/>
                    <a:gd name="connsiteY7" fmla="*/ 2520315 h 2520315"/>
                    <a:gd name="connsiteX8" fmla="*/ 3070379 w 3070379"/>
                    <a:gd name="connsiteY8" fmla="*/ 0 h 2520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70379" h="2520315">
                      <a:moveTo>
                        <a:pt x="3070379" y="0"/>
                      </a:moveTo>
                      <a:lnTo>
                        <a:pt x="2804837" y="0"/>
                      </a:lnTo>
                      <a:cubicBezTo>
                        <a:pt x="2129523" y="0"/>
                        <a:pt x="1265120" y="0"/>
                        <a:pt x="158684" y="0"/>
                      </a:cubicBezTo>
                      <a:cubicBezTo>
                        <a:pt x="33935" y="0"/>
                        <a:pt x="-39780" y="130264"/>
                        <a:pt x="22594" y="237873"/>
                      </a:cubicBezTo>
                      <a:cubicBezTo>
                        <a:pt x="22594" y="237873"/>
                        <a:pt x="22594" y="237873"/>
                        <a:pt x="1292763" y="2441024"/>
                      </a:cubicBezTo>
                      <a:cubicBezTo>
                        <a:pt x="1321115" y="2491997"/>
                        <a:pt x="1377819" y="2520315"/>
                        <a:pt x="1434523" y="2520315"/>
                      </a:cubicBezTo>
                      <a:cubicBezTo>
                        <a:pt x="1434523" y="2520315"/>
                        <a:pt x="1434523" y="2520315"/>
                        <a:pt x="3030119" y="2520315"/>
                      </a:cubicBezTo>
                      <a:lnTo>
                        <a:pt x="3070379" y="2520315"/>
                      </a:lnTo>
                      <a:lnTo>
                        <a:pt x="3070379" y="0"/>
                      </a:lnTo>
                      <a:close/>
                    </a:path>
                  </a:pathLst>
                </a:custGeom>
                <a:solidFill>
                  <a:srgbClr val="5484BD"/>
                </a:solidFill>
                <a:ln>
                  <a:noFill/>
                </a:ln>
                <a:extLst>
                  <a:ext uri="{91240B29-F687-4F45-9708-019B960494DF}">
                    <a14:hiddenLine xmlns:a14="http://schemas.microsoft.com/office/drawing/2010/main" w="9525">
                      <a:solidFill>
                        <a:srgbClr val="000000"/>
                      </a:solidFill>
                      <a:round/>
                    </a14:hiddenLine>
                  </a:ext>
                </a:extLst>
              </p:spPr>
              <p:txBody>
                <a:bodyPr vert="horz" wrap="square" lIns="91392" tIns="45696" rIns="91392" bIns="45696" numCol="1" anchor="t" anchorCtr="0" compatLnSpc="1">
                  <a:noAutofit/>
                </a:bodyPr>
                <a:lstStyle/>
                <a:p>
                  <a:endParaRPr lang="zh-CN" altLang="en-US">
                    <a:cs typeface="+mn-ea"/>
                    <a:sym typeface="+mn-lt"/>
                  </a:endParaRPr>
                </a:p>
              </p:txBody>
            </p:sp>
          </p:grpSp>
          <p:sp>
            <p:nvSpPr>
              <p:cNvPr id="20" name="矩形 19"/>
              <p:cNvSpPr/>
              <p:nvPr/>
            </p:nvSpPr>
            <p:spPr>
              <a:xfrm>
                <a:off x="-63454" y="428612"/>
                <a:ext cx="409529" cy="368371"/>
              </a:xfrm>
              <a:prstGeom prst="rect">
                <a:avLst/>
              </a:prstGeom>
              <a:solidFill>
                <a:srgbClr val="5484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7" name="矩形 16"/>
            <p:cNvSpPr/>
            <p:nvPr/>
          </p:nvSpPr>
          <p:spPr>
            <a:xfrm>
              <a:off x="104775" y="419087"/>
              <a:ext cx="50800" cy="368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200025" y="419087"/>
              <a:ext cx="50800" cy="368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9701" name="组合 1"/>
          <p:cNvGrpSpPr/>
          <p:nvPr/>
        </p:nvGrpSpPr>
        <p:grpSpPr>
          <a:xfrm>
            <a:off x="8932338" y="121739"/>
            <a:ext cx="2981042" cy="618168"/>
            <a:chOff x="263" y="-120"/>
            <a:chExt cx="9475" cy="2198"/>
          </a:xfrm>
        </p:grpSpPr>
        <p:pic>
          <p:nvPicPr>
            <p:cNvPr id="29702" name="图片 5"/>
            <p:cNvPicPr>
              <a:picLocks noChangeAspect="1"/>
            </p:cNvPicPr>
            <p:nvPr/>
          </p:nvPicPr>
          <p:blipFill>
            <a:blip r:embed="rId4" cstate="print"/>
            <a:stretch>
              <a:fillRect/>
            </a:stretch>
          </p:blipFill>
          <p:spPr>
            <a:xfrm>
              <a:off x="2190" y="-120"/>
              <a:ext cx="7549" cy="2199"/>
            </a:xfrm>
            <a:prstGeom prst="rect">
              <a:avLst/>
            </a:prstGeom>
            <a:noFill/>
            <a:ln w="9525">
              <a:noFill/>
            </a:ln>
          </p:spPr>
        </p:pic>
        <p:pic>
          <p:nvPicPr>
            <p:cNvPr id="29703" name="图片 6" descr="u=1446500768,2742535849&amp;fm=21&amp;gp=0"/>
            <p:cNvPicPr>
              <a:picLocks noChangeAspect="1"/>
            </p:cNvPicPr>
            <p:nvPr/>
          </p:nvPicPr>
          <p:blipFill>
            <a:blip r:embed="rId5" cstate="print">
              <a:clrChange>
                <a:clrFrom>
                  <a:srgbClr val="FFFFFF"/>
                </a:clrFrom>
                <a:clrTo>
                  <a:srgbClr val="FFFFFF">
                    <a:alpha val="0"/>
                  </a:srgbClr>
                </a:clrTo>
              </a:clrChange>
            </a:blip>
            <a:stretch>
              <a:fillRect/>
            </a:stretch>
          </p:blipFill>
          <p:spPr>
            <a:xfrm>
              <a:off x="263" y="212"/>
              <a:ext cx="1758" cy="1439"/>
            </a:xfrm>
            <a:prstGeom prst="rect">
              <a:avLst/>
            </a:prstGeom>
            <a:noFill/>
            <a:ln w="9525">
              <a:noFill/>
            </a:ln>
          </p:spPr>
        </p:pic>
      </p:grpSp>
      <p:sp>
        <p:nvSpPr>
          <p:cNvPr id="9" name="object 9"/>
          <p:cNvSpPr txBox="1"/>
          <p:nvPr/>
        </p:nvSpPr>
        <p:spPr>
          <a:xfrm>
            <a:off x="685800" y="993775"/>
            <a:ext cx="10878820" cy="640715"/>
          </a:xfrm>
          <a:prstGeom prst="rect">
            <a:avLst/>
          </a:prstGeom>
        </p:spPr>
        <p:txBody>
          <a:bodyPr vert="horz" wrap="square" lIns="0" tIns="12700" rIns="0" bIns="0" rtlCol="0">
            <a:spAutoFit/>
          </a:bodyPr>
          <a:lstStyle/>
          <a:p>
            <a:pPr marL="354965" indent="-342900">
              <a:lnSpc>
                <a:spcPct val="100000"/>
              </a:lnSpc>
              <a:spcBef>
                <a:spcPts val="100"/>
              </a:spcBef>
              <a:buSzPct val="95000"/>
              <a:buFont typeface="Wingdings" panose="05000000000000000000" charset="0"/>
              <a:buChar char="u"/>
              <a:tabLst>
                <a:tab pos="225425" algn="l"/>
              </a:tabLst>
            </a:pPr>
            <a:r>
              <a:rPr sz="2000" b="1" dirty="0">
                <a:latin typeface="微软雅黑" panose="020B0503020204020204" charset="-122"/>
                <a:ea typeface="微软雅黑" panose="020B0503020204020204" charset="-122"/>
                <a:cs typeface="微软雅黑" panose="020B0503020204020204" charset="-122"/>
              </a:rPr>
              <a:t>硬件装备</a:t>
            </a:r>
            <a:r>
              <a:rPr sz="2000" b="1" spc="-5" dirty="0">
                <a:latin typeface="微软雅黑" panose="020B0503020204020204" charset="-122"/>
                <a:ea typeface="微软雅黑" panose="020B0503020204020204" charset="-122"/>
                <a:cs typeface="微软雅黑" panose="020B0503020204020204" charset="-122"/>
              </a:rPr>
              <a:t>——</a:t>
            </a:r>
            <a:r>
              <a:rPr sz="2000" b="1" dirty="0">
                <a:latin typeface="微软雅黑" panose="020B0503020204020204" charset="-122"/>
                <a:ea typeface="微软雅黑" panose="020B0503020204020204" charset="-122"/>
                <a:cs typeface="微软雅黑" panose="020B0503020204020204" charset="-122"/>
                <a:sym typeface="+mn-ea"/>
              </a:rPr>
              <a:t>BSL-</a:t>
            </a:r>
            <a:r>
              <a:rPr lang="en-US" sz="2000" b="1" dirty="0">
                <a:latin typeface="微软雅黑" panose="020B0503020204020204" charset="-122"/>
                <a:ea typeface="微软雅黑" panose="020B0503020204020204" charset="-122"/>
                <a:cs typeface="微软雅黑" panose="020B0503020204020204" charset="-122"/>
                <a:sym typeface="+mn-ea"/>
              </a:rPr>
              <a:t>3</a:t>
            </a:r>
            <a:r>
              <a:rPr sz="2000" b="1" dirty="0">
                <a:latin typeface="微软雅黑" panose="020B0503020204020204" charset="-122"/>
                <a:ea typeface="微软雅黑" panose="020B0503020204020204" charset="-122"/>
                <a:cs typeface="微软雅黑" panose="020B0503020204020204" charset="-122"/>
                <a:sym typeface="+mn-ea"/>
              </a:rPr>
              <a:t> 实验室要求</a:t>
            </a:r>
            <a:endParaRPr sz="2000" b="1" dirty="0">
              <a:latin typeface="微软雅黑" panose="020B0503020204020204" charset="-122"/>
              <a:ea typeface="微软雅黑" panose="020B0503020204020204" charset="-122"/>
              <a:cs typeface="微软雅黑" panose="020B0503020204020204" charset="-122"/>
            </a:endParaRPr>
          </a:p>
          <a:p>
            <a:pPr marL="354965" indent="-342900">
              <a:lnSpc>
                <a:spcPct val="100000"/>
              </a:lnSpc>
              <a:spcBef>
                <a:spcPts val="100"/>
              </a:spcBef>
              <a:buSzPct val="95000"/>
              <a:buFont typeface="Wingdings" panose="05000000000000000000" charset="0"/>
              <a:buChar char="u"/>
              <a:tabLst>
                <a:tab pos="225425" algn="l"/>
              </a:tabLst>
            </a:pPr>
            <a:endParaRPr sz="2000">
              <a:latin typeface="微软雅黑" panose="020B0503020204020204" charset="-122"/>
              <a:ea typeface="微软雅黑" panose="020B0503020204020204" charset="-122"/>
              <a:cs typeface="微软雅黑" panose="020B0503020204020204" charset="-122"/>
            </a:endParaRPr>
          </a:p>
        </p:txBody>
      </p:sp>
      <p:sp>
        <p:nvSpPr>
          <p:cNvPr id="4" name="文本框 3"/>
          <p:cNvSpPr txBox="1"/>
          <p:nvPr/>
        </p:nvSpPr>
        <p:spPr>
          <a:xfrm>
            <a:off x="990600" y="1374775"/>
            <a:ext cx="10326370" cy="5400675"/>
          </a:xfrm>
          <a:prstGeom prst="rect">
            <a:avLst/>
          </a:prstGeom>
          <a:noFill/>
        </p:spPr>
        <p:txBody>
          <a:bodyPr wrap="square" rtlCol="0" anchor="t">
            <a:spAutoFit/>
          </a:bodyPr>
          <a:lstStyle/>
          <a:p>
            <a:pPr marL="342900" indent="-342900" fontAlgn="auto">
              <a:lnSpc>
                <a:spcPct val="150000"/>
              </a:lnSpc>
              <a:buFont typeface="Arial" panose="020B0604020202020204" pitchFamily="34" charset="0"/>
              <a:buChar char="•"/>
            </a:pPr>
            <a:r>
              <a:rPr lang="zh-CN" altLang="zh-TW" sz="2000" b="1">
                <a:latin typeface="微软雅黑" panose="020B0503020204020204" charset="-122"/>
                <a:ea typeface="微软雅黑" panose="020B0503020204020204" charset="-122"/>
                <a:cs typeface="微软雅黑" panose="020B0503020204020204" charset="-122"/>
                <a:sym typeface="+mn-ea"/>
              </a:rPr>
              <a:t>建设要求：</a:t>
            </a:r>
            <a:endParaRPr lang="zh-TW" sz="2000" b="1">
              <a:latin typeface="微软雅黑" panose="020B0503020204020204" charset="-122"/>
              <a:ea typeface="微软雅黑" panose="020B0503020204020204" charset="-122"/>
              <a:cs typeface="微软雅黑" panose="020B0503020204020204" charset="-122"/>
              <a:sym typeface="+mn-ea"/>
            </a:endParaRPr>
          </a:p>
          <a:p>
            <a:pPr indent="0" fontAlgn="auto">
              <a:lnSpc>
                <a:spcPts val="2700"/>
              </a:lnSpc>
            </a:pPr>
            <a:r>
              <a:rPr lang="zh-TW">
                <a:latin typeface="微软雅黑" panose="020B0503020204020204" charset="-122"/>
                <a:ea typeface="微软雅黑" panose="020B0503020204020204" charset="-122"/>
                <a:cs typeface="微软雅黑" panose="020B0503020204020204" charset="-122"/>
                <a:sym typeface="+mn-ea"/>
              </a:rPr>
              <a:t>（1） 在满足</a:t>
            </a:r>
            <a:r>
              <a:rPr lang="en-US">
                <a:latin typeface="微软雅黑" panose="020B0503020204020204" charset="-122"/>
                <a:ea typeface="微软雅黑" panose="020B0503020204020204" charset="-122"/>
                <a:cs typeface="微软雅黑" panose="020B0503020204020204" charset="-122"/>
                <a:sym typeface="+mn-ea"/>
              </a:rPr>
              <a:t>BSL-</a:t>
            </a:r>
            <a:r>
              <a:rPr lang="zh-TW">
                <a:latin typeface="微软雅黑" panose="020B0503020204020204" charset="-122"/>
                <a:ea typeface="微软雅黑" panose="020B0503020204020204" charset="-122"/>
                <a:cs typeface="微软雅黑" panose="020B0503020204020204" charset="-122"/>
                <a:sym typeface="+mn-ea"/>
              </a:rPr>
              <a:t>2实验室要求基础上。</a:t>
            </a:r>
            <a:endParaRPr lang="zh-TW">
              <a:latin typeface="微软雅黑" panose="020B0503020204020204" charset="-122"/>
              <a:ea typeface="微软雅黑" panose="020B0503020204020204" charset="-122"/>
              <a:cs typeface="微软雅黑" panose="020B0503020204020204" charset="-122"/>
            </a:endParaRPr>
          </a:p>
          <a:p>
            <a:pPr indent="0" fontAlgn="auto">
              <a:lnSpc>
                <a:spcPts val="2700"/>
              </a:lnSpc>
            </a:pPr>
            <a:r>
              <a:rPr lang="zh-TW">
                <a:latin typeface="微软雅黑" panose="020B0503020204020204" charset="-122"/>
                <a:ea typeface="微软雅黑" panose="020B0503020204020204" charset="-122"/>
                <a:cs typeface="微软雅黑" panose="020B0503020204020204" charset="-122"/>
                <a:sym typeface="+mn-ea"/>
              </a:rPr>
              <a:t>（2） 实验室应在建筑物中自成隔离区或为单独建筑，应有门禁。</a:t>
            </a:r>
            <a:endParaRPr lang="zh-TW">
              <a:latin typeface="微软雅黑" panose="020B0503020204020204" charset="-122"/>
              <a:ea typeface="微软雅黑" panose="020B0503020204020204" charset="-122"/>
              <a:cs typeface="微软雅黑" panose="020B0503020204020204" charset="-122"/>
            </a:endParaRPr>
          </a:p>
          <a:p>
            <a:pPr indent="0" fontAlgn="auto">
              <a:lnSpc>
                <a:spcPts val="2700"/>
              </a:lnSpc>
            </a:pPr>
            <a:r>
              <a:rPr lang="zh-TW">
                <a:latin typeface="微软雅黑" panose="020B0503020204020204" charset="-122"/>
                <a:ea typeface="微软雅黑" panose="020B0503020204020204" charset="-122"/>
                <a:cs typeface="微软雅黑" panose="020B0503020204020204" charset="-122"/>
                <a:sym typeface="+mn-ea"/>
              </a:rPr>
              <a:t>（3） 应设置辅助</a:t>
            </a:r>
            <a:r>
              <a:rPr lang="zh-CN" altLang="zh-TW">
                <a:latin typeface="微软雅黑" panose="020B0503020204020204" charset="-122"/>
                <a:ea typeface="微软雅黑" panose="020B0503020204020204" charset="-122"/>
                <a:cs typeface="微软雅黑" panose="020B0503020204020204" charset="-122"/>
                <a:sym typeface="+mn-ea"/>
              </a:rPr>
              <a:t>工</a:t>
            </a:r>
            <a:r>
              <a:rPr lang="zh-TW">
                <a:latin typeface="微软雅黑" panose="020B0503020204020204" charset="-122"/>
                <a:ea typeface="微软雅黑" panose="020B0503020204020204" charset="-122"/>
                <a:cs typeface="微软雅黑" panose="020B0503020204020204" charset="-122"/>
                <a:sym typeface="+mn-ea"/>
              </a:rPr>
              <a:t>作区和防护区，防护区中直接从事高风险操作的工作间为核心工作间，人员应通过缓冲间进入核心</a:t>
            </a:r>
            <a:r>
              <a:rPr lang="zh-CN" altLang="zh-TW">
                <a:latin typeface="微软雅黑" panose="020B0503020204020204" charset="-122"/>
                <a:ea typeface="微软雅黑" panose="020B0503020204020204" charset="-122"/>
                <a:cs typeface="微软雅黑" panose="020B0503020204020204" charset="-122"/>
                <a:sym typeface="+mn-ea"/>
              </a:rPr>
              <a:t>工</a:t>
            </a:r>
            <a:r>
              <a:rPr lang="zh-TW">
                <a:latin typeface="微软雅黑" panose="020B0503020204020204" charset="-122"/>
                <a:ea typeface="微软雅黑" panose="020B0503020204020204" charset="-122"/>
                <a:cs typeface="微软雅黑" panose="020B0503020204020204" charset="-122"/>
                <a:sym typeface="+mn-ea"/>
              </a:rPr>
              <a:t>作间。辅助区应至少包括监控室和清洁衣物更换间</a:t>
            </a:r>
            <a:r>
              <a:rPr lang="zh-CN" altLang="zh-TW">
                <a:latin typeface="微软雅黑" panose="020B0503020204020204" charset="-122"/>
                <a:ea typeface="微软雅黑" panose="020B0503020204020204" charset="-122"/>
                <a:cs typeface="微软雅黑" panose="020B0503020204020204" charset="-122"/>
                <a:sym typeface="+mn-ea"/>
              </a:rPr>
              <a:t>，</a:t>
            </a:r>
            <a:r>
              <a:rPr lang="zh-TW">
                <a:latin typeface="微软雅黑" panose="020B0503020204020204" charset="-122"/>
                <a:ea typeface="微软雅黑" panose="020B0503020204020204" charset="-122"/>
                <a:cs typeface="微软雅黑" panose="020B0503020204020204" charset="-122"/>
                <a:sym typeface="+mn-ea"/>
              </a:rPr>
              <a:t>核心工作间不宜直与其他公共区域相邻。</a:t>
            </a:r>
            <a:endParaRPr lang="zh-TW">
              <a:latin typeface="微软雅黑" panose="020B0503020204020204" charset="-122"/>
              <a:ea typeface="微软雅黑" panose="020B0503020204020204" charset="-122"/>
              <a:cs typeface="微软雅黑" panose="020B0503020204020204" charset="-122"/>
            </a:endParaRPr>
          </a:p>
          <a:p>
            <a:pPr indent="0" fontAlgn="auto">
              <a:lnSpc>
                <a:spcPts val="2700"/>
              </a:lnSpc>
            </a:pPr>
            <a:r>
              <a:rPr lang="zh-TW">
                <a:latin typeface="微软雅黑" panose="020B0503020204020204" charset="-122"/>
                <a:ea typeface="微软雅黑" panose="020B0503020204020204" charset="-122"/>
                <a:cs typeface="微软雅黑" panose="020B0503020204020204" charset="-122"/>
                <a:sym typeface="+mn-ea"/>
              </a:rPr>
              <a:t>（4） 可根据需要安装传递窗，并具备对传递窗内物品表面进行消毒的条件。</a:t>
            </a:r>
            <a:endParaRPr lang="zh-TW">
              <a:latin typeface="微软雅黑" panose="020B0503020204020204" charset="-122"/>
              <a:ea typeface="微软雅黑" panose="020B0503020204020204" charset="-122"/>
              <a:cs typeface="微软雅黑" panose="020B0503020204020204" charset="-122"/>
            </a:endParaRPr>
          </a:p>
          <a:p>
            <a:pPr indent="0" fontAlgn="auto">
              <a:lnSpc>
                <a:spcPts val="2700"/>
              </a:lnSpc>
            </a:pPr>
            <a:r>
              <a:rPr lang="zh-TW">
                <a:latin typeface="微软雅黑" panose="020B0503020204020204" charset="-122"/>
                <a:ea typeface="微软雅黑" panose="020B0503020204020204" charset="-122"/>
                <a:cs typeface="微软雅黑" panose="020B0503020204020204" charset="-122"/>
                <a:sym typeface="+mn-ea"/>
              </a:rPr>
              <a:t>（5） 实验室内所有门可自动关闭，可根据需要增设观察窗，所有窗户为密闭窗。</a:t>
            </a:r>
            <a:endParaRPr lang="zh-TW">
              <a:latin typeface="微软雅黑" panose="020B0503020204020204" charset="-122"/>
              <a:ea typeface="微软雅黑" panose="020B0503020204020204" charset="-122"/>
              <a:cs typeface="微软雅黑" panose="020B0503020204020204" charset="-122"/>
            </a:endParaRPr>
          </a:p>
          <a:p>
            <a:pPr indent="0" algn="just" fontAlgn="auto">
              <a:lnSpc>
                <a:spcPts val="2700"/>
              </a:lnSpc>
            </a:pPr>
            <a:r>
              <a:rPr lang="zh-TW">
                <a:latin typeface="微软雅黑" panose="020B0503020204020204" charset="-122"/>
                <a:ea typeface="微软雅黑" panose="020B0503020204020204" charset="-122"/>
                <a:cs typeface="微软雅黑" panose="020B0503020204020204" charset="-122"/>
                <a:sym typeface="+mn-ea"/>
              </a:rPr>
              <a:t>（6） 应安装独立的实验室送排风系统，符合定向气流原则，不得循环使用防护区排出的气流。实验室的送风应经过初效、中效过滤器和</a:t>
            </a:r>
            <a:r>
              <a:rPr lang="en-US">
                <a:latin typeface="微软雅黑" panose="020B0503020204020204" charset="-122"/>
                <a:ea typeface="微软雅黑" panose="020B0503020204020204" charset="-122"/>
                <a:cs typeface="微软雅黑" panose="020B0503020204020204" charset="-122"/>
                <a:sym typeface="+mn-ea"/>
              </a:rPr>
              <a:t>HEPA</a:t>
            </a:r>
            <a:r>
              <a:rPr lang="zh-TW">
                <a:latin typeface="微软雅黑" panose="020B0503020204020204" charset="-122"/>
                <a:ea typeface="微软雅黑" panose="020B0503020204020204" charset="-122"/>
                <a:cs typeface="微软雅黑" panose="020B0503020204020204" charset="-122"/>
                <a:sym typeface="+mn-ea"/>
              </a:rPr>
              <a:t>过滤器过滤。</a:t>
            </a:r>
            <a:endParaRPr lang="zh-TW">
              <a:latin typeface="微软雅黑" panose="020B0503020204020204" charset="-122"/>
              <a:ea typeface="微软雅黑" panose="020B0503020204020204" charset="-122"/>
              <a:cs typeface="微软雅黑" panose="020B0503020204020204" charset="-122"/>
            </a:endParaRPr>
          </a:p>
          <a:p>
            <a:pPr indent="0" algn="just" fontAlgn="auto">
              <a:lnSpc>
                <a:spcPts val="2700"/>
              </a:lnSpc>
            </a:pPr>
            <a:r>
              <a:rPr lang="zh-TW">
                <a:latin typeface="微软雅黑" panose="020B0503020204020204" charset="-122"/>
                <a:ea typeface="微软雅黑" panose="020B0503020204020204" charset="-122"/>
                <a:cs typeface="微软雅黑" panose="020B0503020204020204" charset="-122"/>
                <a:sym typeface="+mn-ea"/>
              </a:rPr>
              <a:t>（7） 应在实验室防护区内设置符合生物安全要求的压力蒸汽灭菌器，宜安装生 物安全型的双扉压力蒸汽灭菌器，并配有其他消毒、灭菌措施。</a:t>
            </a:r>
            <a:endParaRPr lang="zh-TW">
              <a:latin typeface="微软雅黑" panose="020B0503020204020204" charset="-122"/>
              <a:ea typeface="微软雅黑" panose="020B0503020204020204" charset="-122"/>
              <a:cs typeface="微软雅黑" panose="020B0503020204020204" charset="-122"/>
            </a:endParaRPr>
          </a:p>
          <a:p>
            <a:pPr indent="0" algn="just" fontAlgn="auto">
              <a:lnSpc>
                <a:spcPts val="2700"/>
              </a:lnSpc>
            </a:pPr>
            <a:r>
              <a:rPr lang="zh-TW">
                <a:latin typeface="微软雅黑" panose="020B0503020204020204" charset="-122"/>
                <a:ea typeface="微软雅黑" panose="020B0503020204020204" charset="-122"/>
                <a:cs typeface="微软雅黑" panose="020B0503020204020204" charset="-122"/>
                <a:sym typeface="+mn-ea"/>
              </a:rPr>
              <a:t>（8） 实验室排水系统应单独设置通气口，通气口应设</a:t>
            </a:r>
            <a:r>
              <a:rPr lang="en-US">
                <a:latin typeface="微软雅黑" panose="020B0503020204020204" charset="-122"/>
                <a:ea typeface="微软雅黑" panose="020B0503020204020204" charset="-122"/>
                <a:cs typeface="微软雅黑" panose="020B0503020204020204" charset="-122"/>
                <a:sym typeface="+mn-ea"/>
              </a:rPr>
              <a:t>HEPA</a:t>
            </a:r>
            <a:r>
              <a:rPr lang="zh-TW">
                <a:latin typeface="微软雅黑" panose="020B0503020204020204" charset="-122"/>
                <a:ea typeface="微软雅黑" panose="020B0503020204020204" charset="-122"/>
                <a:cs typeface="微软雅黑" panose="020B0503020204020204" charset="-122"/>
                <a:sym typeface="+mn-ea"/>
              </a:rPr>
              <a:t>过滤器或其他可靠的消毒装置，同时应保证通气口处通风</a:t>
            </a:r>
            <a:r>
              <a:rPr lang="zh-CN" altLang="zh-TW">
                <a:latin typeface="微软雅黑" panose="020B0503020204020204" charset="-122"/>
                <a:ea typeface="微软雅黑" panose="020B0503020204020204" charset="-122"/>
                <a:cs typeface="微软雅黑" panose="020B0503020204020204" charset="-122"/>
                <a:sym typeface="+mn-ea"/>
              </a:rPr>
              <a:t>良好</a:t>
            </a:r>
            <a:r>
              <a:rPr lang="zh-TW">
                <a:latin typeface="微软雅黑" panose="020B0503020204020204" charset="-122"/>
                <a:ea typeface="微软雅黑" panose="020B0503020204020204" charset="-122"/>
                <a:cs typeface="微软雅黑" panose="020B0503020204020204" charset="-122"/>
                <a:sym typeface="+mn-ea"/>
              </a:rPr>
              <a:t>。实验室应以风险</a:t>
            </a:r>
            <a:r>
              <a:rPr lang="zh-CN" altLang="zh-TW">
                <a:latin typeface="微软雅黑" panose="020B0503020204020204" charset="-122"/>
                <a:ea typeface="微软雅黑" panose="020B0503020204020204" charset="-122"/>
                <a:cs typeface="微软雅黑" panose="020B0503020204020204" charset="-122"/>
                <a:sym typeface="+mn-ea"/>
              </a:rPr>
              <a:t>评估</a:t>
            </a:r>
            <a:r>
              <a:rPr lang="zh-TW">
                <a:latin typeface="微软雅黑" panose="020B0503020204020204" charset="-122"/>
                <a:ea typeface="微软雅黑" panose="020B0503020204020204" charset="-122"/>
                <a:cs typeface="微软雅黑" panose="020B0503020204020204" charset="-122"/>
                <a:sym typeface="+mn-ea"/>
              </a:rPr>
              <a:t>为依据，确定实验室防护区污水（包括污物）的消毒方法；应对消毒效果进行监测</a:t>
            </a:r>
            <a:r>
              <a:rPr lang="zh-CN" altLang="zh-TW">
                <a:latin typeface="微软雅黑" panose="020B0503020204020204" charset="-122"/>
                <a:ea typeface="微软雅黑" panose="020B0503020204020204" charset="-122"/>
                <a:cs typeface="微软雅黑" panose="020B0503020204020204" charset="-122"/>
                <a:sym typeface="+mn-ea"/>
              </a:rPr>
              <a:t>。</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p:cNvSpPr txBox="1"/>
          <p:nvPr/>
        </p:nvSpPr>
        <p:spPr>
          <a:xfrm>
            <a:off x="990390" y="331504"/>
            <a:ext cx="3697605" cy="460375"/>
          </a:xfrm>
          <a:prstGeom prst="rect">
            <a:avLst/>
          </a:prstGeom>
          <a:noFill/>
        </p:spPr>
        <p:txBody>
          <a:bodyPr wrap="none" rtlCol="0">
            <a:spAutoFit/>
          </a:bodyPr>
          <a:lstStyle/>
          <a:p>
            <a:pPr marL="161925" algn="l">
              <a:lnSpc>
                <a:spcPct val="100000"/>
              </a:lnSpc>
              <a:spcBef>
                <a:spcPts val="100"/>
              </a:spcBef>
            </a:pPr>
            <a:r>
              <a:rPr lang="zh-CN" sz="2400" b="1" dirty="0">
                <a:latin typeface="微软雅黑" panose="020B0503020204020204" charset="-122"/>
                <a:ea typeface="微软雅黑" panose="020B0503020204020204" charset="-122"/>
                <a:cs typeface="宋体" panose="02010600030101010101" pitchFamily="2" charset="-122"/>
                <a:sym typeface="+mn-ea"/>
              </a:rPr>
              <a:t>三、</a:t>
            </a:r>
            <a:r>
              <a:rPr sz="2400" b="1" dirty="0">
                <a:latin typeface="微软雅黑" panose="020B0503020204020204" charset="-122"/>
                <a:ea typeface="微软雅黑" panose="020B0503020204020204" charset="-122"/>
                <a:cs typeface="宋体" panose="02010600030101010101" pitchFamily="2" charset="-122"/>
                <a:sym typeface="+mn-ea"/>
              </a:rPr>
              <a:t>实验室生物安全管理</a:t>
            </a:r>
            <a:endParaRPr lang="zh-CN" sz="2400" b="1" dirty="0">
              <a:latin typeface="微软雅黑" panose="020B0503020204020204" charset="-122"/>
              <a:ea typeface="微软雅黑" panose="020B0503020204020204" charset="-122"/>
              <a:cs typeface="宋体" panose="02010600030101010101" pitchFamily="2" charset="-122"/>
              <a:sym typeface="+mn-ea"/>
            </a:endParaRPr>
          </a:p>
        </p:txBody>
      </p:sp>
      <p:grpSp>
        <p:nvGrpSpPr>
          <p:cNvPr id="15" name="组合 14"/>
          <p:cNvGrpSpPr/>
          <p:nvPr/>
        </p:nvGrpSpPr>
        <p:grpSpPr>
          <a:xfrm>
            <a:off x="3173" y="334988"/>
            <a:ext cx="1012721" cy="587625"/>
            <a:chOff x="0" y="419087"/>
            <a:chExt cx="816284" cy="473644"/>
          </a:xfrm>
        </p:grpSpPr>
        <p:grpSp>
          <p:nvGrpSpPr>
            <p:cNvPr id="16" name="组合 15"/>
            <p:cNvGrpSpPr/>
            <p:nvPr/>
          </p:nvGrpSpPr>
          <p:grpSpPr>
            <a:xfrm>
              <a:off x="0" y="419087"/>
              <a:ext cx="816284" cy="473644"/>
              <a:chOff x="-63454" y="428612"/>
              <a:chExt cx="816284" cy="473644"/>
            </a:xfrm>
          </p:grpSpPr>
          <p:grpSp>
            <p:nvGrpSpPr>
              <p:cNvPr id="19" name="组合 18"/>
              <p:cNvGrpSpPr/>
              <p:nvPr/>
            </p:nvGrpSpPr>
            <p:grpSpPr>
              <a:xfrm>
                <a:off x="114300" y="428612"/>
                <a:ext cx="638530" cy="473644"/>
                <a:chOff x="1" y="1932152"/>
                <a:chExt cx="3100612" cy="3240569"/>
              </a:xfrm>
            </p:grpSpPr>
            <p:pic>
              <p:nvPicPr>
                <p:cNvPr id="21" name="图片 15"/>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rot="2419665" flipH="1">
                  <a:off x="2273733" y="2150323"/>
                  <a:ext cx="826880" cy="3022398"/>
                </a:xfrm>
                <a:prstGeom prst="rect">
                  <a:avLst/>
                </a:prstGeom>
              </p:spPr>
            </p:pic>
            <p:sp>
              <p:nvSpPr>
                <p:cNvPr id="22" name="任意多边形 21"/>
                <p:cNvSpPr/>
                <p:nvPr/>
              </p:nvSpPr>
              <p:spPr bwMode="auto">
                <a:xfrm flipH="1">
                  <a:off x="1" y="1932152"/>
                  <a:ext cx="3070379" cy="2520315"/>
                </a:xfrm>
                <a:custGeom>
                  <a:avLst/>
                  <a:gdLst>
                    <a:gd name="connsiteX0" fmla="*/ 3070379 w 3070379"/>
                    <a:gd name="connsiteY0" fmla="*/ 0 h 2520315"/>
                    <a:gd name="connsiteX1" fmla="*/ 2804837 w 3070379"/>
                    <a:gd name="connsiteY1" fmla="*/ 0 h 2520315"/>
                    <a:gd name="connsiteX2" fmla="*/ 158684 w 3070379"/>
                    <a:gd name="connsiteY2" fmla="*/ 0 h 2520315"/>
                    <a:gd name="connsiteX3" fmla="*/ 22594 w 3070379"/>
                    <a:gd name="connsiteY3" fmla="*/ 237873 h 2520315"/>
                    <a:gd name="connsiteX4" fmla="*/ 1292763 w 3070379"/>
                    <a:gd name="connsiteY4" fmla="*/ 2441024 h 2520315"/>
                    <a:gd name="connsiteX5" fmla="*/ 1434523 w 3070379"/>
                    <a:gd name="connsiteY5" fmla="*/ 2520315 h 2520315"/>
                    <a:gd name="connsiteX6" fmla="*/ 3030119 w 3070379"/>
                    <a:gd name="connsiteY6" fmla="*/ 2520315 h 2520315"/>
                    <a:gd name="connsiteX7" fmla="*/ 3070379 w 3070379"/>
                    <a:gd name="connsiteY7" fmla="*/ 2520315 h 2520315"/>
                    <a:gd name="connsiteX8" fmla="*/ 3070379 w 3070379"/>
                    <a:gd name="connsiteY8" fmla="*/ 0 h 2520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70379" h="2520315">
                      <a:moveTo>
                        <a:pt x="3070379" y="0"/>
                      </a:moveTo>
                      <a:lnTo>
                        <a:pt x="2804837" y="0"/>
                      </a:lnTo>
                      <a:cubicBezTo>
                        <a:pt x="2129523" y="0"/>
                        <a:pt x="1265120" y="0"/>
                        <a:pt x="158684" y="0"/>
                      </a:cubicBezTo>
                      <a:cubicBezTo>
                        <a:pt x="33935" y="0"/>
                        <a:pt x="-39780" y="130264"/>
                        <a:pt x="22594" y="237873"/>
                      </a:cubicBezTo>
                      <a:cubicBezTo>
                        <a:pt x="22594" y="237873"/>
                        <a:pt x="22594" y="237873"/>
                        <a:pt x="1292763" y="2441024"/>
                      </a:cubicBezTo>
                      <a:cubicBezTo>
                        <a:pt x="1321115" y="2491997"/>
                        <a:pt x="1377819" y="2520315"/>
                        <a:pt x="1434523" y="2520315"/>
                      </a:cubicBezTo>
                      <a:cubicBezTo>
                        <a:pt x="1434523" y="2520315"/>
                        <a:pt x="1434523" y="2520315"/>
                        <a:pt x="3030119" y="2520315"/>
                      </a:cubicBezTo>
                      <a:lnTo>
                        <a:pt x="3070379" y="2520315"/>
                      </a:lnTo>
                      <a:lnTo>
                        <a:pt x="3070379" y="0"/>
                      </a:lnTo>
                      <a:close/>
                    </a:path>
                  </a:pathLst>
                </a:custGeom>
                <a:solidFill>
                  <a:srgbClr val="5484BD"/>
                </a:solidFill>
                <a:ln>
                  <a:noFill/>
                </a:ln>
                <a:extLst>
                  <a:ext uri="{91240B29-F687-4F45-9708-019B960494DF}">
                    <a14:hiddenLine xmlns:a14="http://schemas.microsoft.com/office/drawing/2010/main" w="9525">
                      <a:solidFill>
                        <a:srgbClr val="000000"/>
                      </a:solidFill>
                      <a:round/>
                    </a14:hiddenLine>
                  </a:ext>
                </a:extLst>
              </p:spPr>
              <p:txBody>
                <a:bodyPr vert="horz" wrap="square" lIns="91392" tIns="45696" rIns="91392" bIns="45696" numCol="1" anchor="t" anchorCtr="0" compatLnSpc="1">
                  <a:noAutofit/>
                </a:bodyPr>
                <a:lstStyle/>
                <a:p>
                  <a:endParaRPr lang="zh-CN" altLang="en-US">
                    <a:cs typeface="+mn-ea"/>
                    <a:sym typeface="+mn-lt"/>
                  </a:endParaRPr>
                </a:p>
              </p:txBody>
            </p:sp>
          </p:grpSp>
          <p:sp>
            <p:nvSpPr>
              <p:cNvPr id="20" name="矩形 19"/>
              <p:cNvSpPr/>
              <p:nvPr/>
            </p:nvSpPr>
            <p:spPr>
              <a:xfrm>
                <a:off x="-63454" y="428612"/>
                <a:ext cx="409529" cy="368371"/>
              </a:xfrm>
              <a:prstGeom prst="rect">
                <a:avLst/>
              </a:prstGeom>
              <a:solidFill>
                <a:srgbClr val="5484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7" name="矩形 16"/>
            <p:cNvSpPr/>
            <p:nvPr/>
          </p:nvSpPr>
          <p:spPr>
            <a:xfrm>
              <a:off x="104775" y="419087"/>
              <a:ext cx="50800" cy="368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200025" y="419087"/>
              <a:ext cx="50800" cy="368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9701" name="组合 1"/>
          <p:cNvGrpSpPr/>
          <p:nvPr/>
        </p:nvGrpSpPr>
        <p:grpSpPr>
          <a:xfrm>
            <a:off x="8932338" y="121739"/>
            <a:ext cx="2981042" cy="618168"/>
            <a:chOff x="263" y="-120"/>
            <a:chExt cx="9475" cy="2198"/>
          </a:xfrm>
        </p:grpSpPr>
        <p:pic>
          <p:nvPicPr>
            <p:cNvPr id="29702" name="图片 5"/>
            <p:cNvPicPr>
              <a:picLocks noChangeAspect="1"/>
            </p:cNvPicPr>
            <p:nvPr/>
          </p:nvPicPr>
          <p:blipFill>
            <a:blip r:embed="rId4" cstate="print"/>
            <a:stretch>
              <a:fillRect/>
            </a:stretch>
          </p:blipFill>
          <p:spPr>
            <a:xfrm>
              <a:off x="2190" y="-120"/>
              <a:ext cx="7549" cy="2199"/>
            </a:xfrm>
            <a:prstGeom prst="rect">
              <a:avLst/>
            </a:prstGeom>
            <a:noFill/>
            <a:ln w="9525">
              <a:noFill/>
            </a:ln>
          </p:spPr>
        </p:pic>
        <p:pic>
          <p:nvPicPr>
            <p:cNvPr id="29703" name="图片 6" descr="u=1446500768,2742535849&amp;fm=21&amp;gp=0"/>
            <p:cNvPicPr>
              <a:picLocks noChangeAspect="1"/>
            </p:cNvPicPr>
            <p:nvPr/>
          </p:nvPicPr>
          <p:blipFill>
            <a:blip r:embed="rId5" cstate="print">
              <a:clrChange>
                <a:clrFrom>
                  <a:srgbClr val="FFFFFF"/>
                </a:clrFrom>
                <a:clrTo>
                  <a:srgbClr val="FFFFFF">
                    <a:alpha val="0"/>
                  </a:srgbClr>
                </a:clrTo>
              </a:clrChange>
            </a:blip>
            <a:stretch>
              <a:fillRect/>
            </a:stretch>
          </p:blipFill>
          <p:spPr>
            <a:xfrm>
              <a:off x="263" y="212"/>
              <a:ext cx="1758" cy="1439"/>
            </a:xfrm>
            <a:prstGeom prst="rect">
              <a:avLst/>
            </a:prstGeom>
            <a:noFill/>
            <a:ln w="9525">
              <a:noFill/>
            </a:ln>
          </p:spPr>
        </p:pic>
      </p:grpSp>
      <p:sp>
        <p:nvSpPr>
          <p:cNvPr id="9" name="object 9"/>
          <p:cNvSpPr txBox="1"/>
          <p:nvPr/>
        </p:nvSpPr>
        <p:spPr>
          <a:xfrm>
            <a:off x="685800" y="993775"/>
            <a:ext cx="10878820" cy="640715"/>
          </a:xfrm>
          <a:prstGeom prst="rect">
            <a:avLst/>
          </a:prstGeom>
        </p:spPr>
        <p:txBody>
          <a:bodyPr vert="horz" wrap="square" lIns="0" tIns="12700" rIns="0" bIns="0" rtlCol="0">
            <a:spAutoFit/>
          </a:bodyPr>
          <a:lstStyle/>
          <a:p>
            <a:pPr marL="354965" indent="-342900">
              <a:lnSpc>
                <a:spcPct val="100000"/>
              </a:lnSpc>
              <a:spcBef>
                <a:spcPts val="100"/>
              </a:spcBef>
              <a:buSzPct val="95000"/>
              <a:buFont typeface="Wingdings" panose="05000000000000000000" charset="0"/>
              <a:buChar char="u"/>
              <a:tabLst>
                <a:tab pos="225425" algn="l"/>
              </a:tabLst>
            </a:pPr>
            <a:r>
              <a:rPr sz="2000" b="1" dirty="0">
                <a:latin typeface="微软雅黑" panose="020B0503020204020204" charset="-122"/>
                <a:ea typeface="微软雅黑" panose="020B0503020204020204" charset="-122"/>
                <a:cs typeface="微软雅黑" panose="020B0503020204020204" charset="-122"/>
              </a:rPr>
              <a:t>硬件装备</a:t>
            </a:r>
            <a:r>
              <a:rPr sz="2000" b="1" spc="-5" dirty="0">
                <a:latin typeface="微软雅黑" panose="020B0503020204020204" charset="-122"/>
                <a:ea typeface="微软雅黑" panose="020B0503020204020204" charset="-122"/>
                <a:cs typeface="微软雅黑" panose="020B0503020204020204" charset="-122"/>
              </a:rPr>
              <a:t>——</a:t>
            </a:r>
            <a:r>
              <a:rPr sz="2000" b="1" dirty="0">
                <a:latin typeface="微软雅黑" panose="020B0503020204020204" charset="-122"/>
                <a:ea typeface="微软雅黑" panose="020B0503020204020204" charset="-122"/>
                <a:cs typeface="微软雅黑" panose="020B0503020204020204" charset="-122"/>
                <a:sym typeface="+mn-ea"/>
              </a:rPr>
              <a:t>BSL-</a:t>
            </a:r>
            <a:r>
              <a:rPr lang="en-US" sz="2000" b="1" dirty="0">
                <a:latin typeface="微软雅黑" panose="020B0503020204020204" charset="-122"/>
                <a:ea typeface="微软雅黑" panose="020B0503020204020204" charset="-122"/>
                <a:cs typeface="微软雅黑" panose="020B0503020204020204" charset="-122"/>
                <a:sym typeface="+mn-ea"/>
              </a:rPr>
              <a:t>3</a:t>
            </a:r>
            <a:r>
              <a:rPr sz="2000" b="1" dirty="0">
                <a:latin typeface="微软雅黑" panose="020B0503020204020204" charset="-122"/>
                <a:ea typeface="微软雅黑" panose="020B0503020204020204" charset="-122"/>
                <a:cs typeface="微软雅黑" panose="020B0503020204020204" charset="-122"/>
                <a:sym typeface="+mn-ea"/>
              </a:rPr>
              <a:t> 实验室要求</a:t>
            </a:r>
            <a:endParaRPr sz="2000" b="1" dirty="0">
              <a:latin typeface="微软雅黑" panose="020B0503020204020204" charset="-122"/>
              <a:ea typeface="微软雅黑" panose="020B0503020204020204" charset="-122"/>
              <a:cs typeface="微软雅黑" panose="020B0503020204020204" charset="-122"/>
            </a:endParaRPr>
          </a:p>
          <a:p>
            <a:pPr marL="354965" indent="-342900">
              <a:lnSpc>
                <a:spcPct val="100000"/>
              </a:lnSpc>
              <a:spcBef>
                <a:spcPts val="100"/>
              </a:spcBef>
              <a:buSzPct val="95000"/>
              <a:buFont typeface="Wingdings" panose="05000000000000000000" charset="0"/>
              <a:buChar char="u"/>
              <a:tabLst>
                <a:tab pos="225425" algn="l"/>
              </a:tabLst>
            </a:pPr>
            <a:endParaRPr sz="2000">
              <a:latin typeface="微软雅黑" panose="020B0503020204020204" charset="-122"/>
              <a:ea typeface="微软雅黑" panose="020B0503020204020204" charset="-122"/>
              <a:cs typeface="微软雅黑" panose="020B0503020204020204" charset="-122"/>
            </a:endParaRPr>
          </a:p>
        </p:txBody>
      </p:sp>
      <p:sp>
        <p:nvSpPr>
          <p:cNvPr id="4" name="文本框 3"/>
          <p:cNvSpPr txBox="1"/>
          <p:nvPr/>
        </p:nvSpPr>
        <p:spPr>
          <a:xfrm>
            <a:off x="990600" y="1374775"/>
            <a:ext cx="10326370" cy="3989705"/>
          </a:xfrm>
          <a:prstGeom prst="rect">
            <a:avLst/>
          </a:prstGeom>
          <a:noFill/>
        </p:spPr>
        <p:txBody>
          <a:bodyPr wrap="square" rtlCol="0" anchor="t">
            <a:spAutoFit/>
          </a:bodyPr>
          <a:lstStyle/>
          <a:p>
            <a:pPr marL="342900" indent="-342900" fontAlgn="auto">
              <a:lnSpc>
                <a:spcPct val="150000"/>
              </a:lnSpc>
              <a:buFont typeface="Arial" panose="020B0604020202020204" pitchFamily="34" charset="0"/>
              <a:buChar char="•"/>
            </a:pPr>
            <a:r>
              <a:rPr lang="zh-CN" altLang="zh-TW" sz="2000" b="1">
                <a:latin typeface="微软雅黑" panose="020B0503020204020204" charset="-122"/>
                <a:ea typeface="微软雅黑" panose="020B0503020204020204" charset="-122"/>
                <a:cs typeface="微软雅黑" panose="020B0503020204020204" charset="-122"/>
                <a:sym typeface="+mn-ea"/>
              </a:rPr>
              <a:t>防护要求：</a:t>
            </a:r>
            <a:endParaRPr lang="zh-TW" sz="2000" b="1">
              <a:latin typeface="微软雅黑" panose="020B0503020204020204" charset="-122"/>
              <a:ea typeface="微软雅黑" panose="020B0503020204020204" charset="-122"/>
              <a:cs typeface="微软雅黑" panose="020B0503020204020204" charset="-122"/>
              <a:sym typeface="+mn-ea"/>
            </a:endParaRPr>
          </a:p>
          <a:p>
            <a:pPr marL="0" marR="0" lvl="0" indent="0" algn="l" defTabSz="914400" rtl="0" eaLnBrk="1" fontAlgn="auto" latinLnBrk="0" hangingPunct="1">
              <a:lnSpc>
                <a:spcPct val="150000"/>
              </a:lnSpc>
              <a:spcBef>
                <a:spcPts val="400"/>
              </a:spcBef>
              <a:spcAft>
                <a:spcPts val="0"/>
              </a:spcAft>
              <a:buClr>
                <a:schemeClr val="accent1"/>
              </a:buClr>
              <a:buSzPct val="68000"/>
              <a:buFont typeface="Wingdings" panose="05000000000000000000" pitchFamily="2" charset="2"/>
              <a:buNone/>
              <a:defRPr/>
            </a:pPr>
            <a:r>
              <a:rPr lang="zh-CN" altLang="en-US" sz="2000" dirty="0">
                <a:ea typeface="黑体" panose="02010609060101010101" pitchFamily="49" charset="-122"/>
                <a:sym typeface="+mn-ea"/>
              </a:rPr>
              <a:t> </a:t>
            </a:r>
            <a:r>
              <a:rPr lang="zh-CN" altLang="en-US" sz="2000" noProof="0" dirty="0" smtClean="0">
                <a:ln>
                  <a:noFill/>
                </a:ln>
                <a:effectLst/>
                <a:uLnTx/>
                <a:uFillTx/>
                <a:latin typeface="微软雅黑" panose="020B0503020204020204" charset="-122"/>
                <a:ea typeface="微软雅黑" panose="020B0503020204020204" charset="-122"/>
                <a:cs typeface="微软雅黑" panose="020B0503020204020204" charset="-122"/>
                <a:sym typeface="+mn-ea"/>
              </a:rPr>
              <a:t>除符合</a:t>
            </a:r>
            <a:r>
              <a:rPr lang="en-US" altLang="zh-CN" sz="2000" noProof="0" dirty="0" smtClean="0">
                <a:ln>
                  <a:noFill/>
                </a:ln>
                <a:effectLst/>
                <a:uLnTx/>
                <a:uFillTx/>
                <a:latin typeface="微软雅黑" panose="020B0503020204020204" charset="-122"/>
                <a:ea typeface="微软雅黑" panose="020B0503020204020204" charset="-122"/>
                <a:cs typeface="微软雅黑" panose="020B0503020204020204" charset="-122"/>
                <a:sym typeface="+mn-ea"/>
              </a:rPr>
              <a:t>BSL-2</a:t>
            </a:r>
            <a:r>
              <a:rPr lang="zh-CN" altLang="en-US" sz="2000" noProof="0" dirty="0" smtClean="0">
                <a:ln>
                  <a:noFill/>
                </a:ln>
                <a:effectLst/>
                <a:uLnTx/>
                <a:uFillTx/>
                <a:latin typeface="微软雅黑" panose="020B0503020204020204" charset="-122"/>
                <a:ea typeface="微软雅黑" panose="020B0503020204020204" charset="-122"/>
                <a:cs typeface="微软雅黑" panose="020B0503020204020204" charset="-122"/>
                <a:sym typeface="+mn-ea"/>
              </a:rPr>
              <a:t>的要求外：</a:t>
            </a:r>
            <a:endParaRPr kumimoji="0" lang="zh-CN" altLang="en-US" sz="2000" b="0" i="0" u="none" strike="noStrike" kern="1200" cap="none" spc="0" normalizeH="0" baseline="0" noProof="0" dirty="0" smtClean="0">
              <a:ln>
                <a:noFill/>
              </a:ln>
              <a:solidFill>
                <a:schemeClr val="tx1"/>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l" defTabSz="914400" rtl="0" eaLnBrk="1" fontAlgn="auto" latinLnBrk="0" hangingPunct="1">
              <a:lnSpc>
                <a:spcPct val="150000"/>
              </a:lnSpc>
              <a:spcBef>
                <a:spcPts val="400"/>
              </a:spcBef>
              <a:spcAft>
                <a:spcPts val="0"/>
              </a:spcAft>
              <a:buClr>
                <a:schemeClr val="accent1"/>
              </a:buClr>
              <a:buSzPct val="68000"/>
              <a:buFont typeface="Wingdings" panose="05000000000000000000" pitchFamily="2" charset="2"/>
              <a:buNone/>
              <a:defRPr/>
            </a:pPr>
            <a:r>
              <a:rPr lang="zh-CN" altLang="en-US" sz="2000" noProof="0" dirty="0" smtClean="0">
                <a:ln>
                  <a:noFill/>
                </a:ln>
                <a:effectLst/>
                <a:uLnTx/>
                <a:uFillTx/>
                <a:latin typeface="微软雅黑" panose="020B0503020204020204" charset="-122"/>
                <a:ea typeface="微软雅黑" panose="020B0503020204020204" charset="-122"/>
                <a:cs typeface="微软雅黑" panose="020B0503020204020204" charset="-122"/>
                <a:sym typeface="+mn-ea"/>
              </a:rPr>
              <a:t>    </a:t>
            </a:r>
            <a:r>
              <a:rPr lang="en-US" altLang="zh-CN" sz="2000" noProof="0" dirty="0" smtClean="0">
                <a:ln>
                  <a:noFill/>
                </a:ln>
                <a:effectLst/>
                <a:uLnTx/>
                <a:uFillTx/>
                <a:latin typeface="微软雅黑" panose="020B0503020204020204" charset="-122"/>
                <a:ea typeface="微软雅黑" panose="020B0503020204020204" charset="-122"/>
                <a:cs typeface="微软雅黑" panose="020B0503020204020204" charset="-122"/>
                <a:sym typeface="+mn-ea"/>
              </a:rPr>
              <a:t>1</a:t>
            </a:r>
            <a:r>
              <a:rPr lang="zh-CN" altLang="en-US" sz="2000" noProof="0" dirty="0" smtClean="0">
                <a:ln>
                  <a:noFill/>
                </a:ln>
                <a:effectLst/>
                <a:uLnTx/>
                <a:uFillTx/>
                <a:latin typeface="微软雅黑" panose="020B0503020204020204" charset="-122"/>
                <a:ea typeface="微软雅黑" panose="020B0503020204020204" charset="-122"/>
                <a:cs typeface="微软雅黑" panose="020B0503020204020204" charset="-122"/>
                <a:sym typeface="+mn-ea"/>
              </a:rPr>
              <a:t>、进入人员必须使用个人防护装备，包括</a:t>
            </a:r>
            <a:r>
              <a:rPr lang="zh-CN" altLang="en-US" sz="2000" b="1" noProof="0" dirty="0" smtClean="0">
                <a:ln>
                  <a:noFill/>
                </a:ln>
                <a:solidFill>
                  <a:srgbClr val="FF0000"/>
                </a:solidFill>
                <a:effectLst/>
                <a:uLnTx/>
                <a:uFillTx/>
                <a:latin typeface="微软雅黑" panose="020B0503020204020204" charset="-122"/>
                <a:ea typeface="微软雅黑" panose="020B0503020204020204" charset="-122"/>
                <a:cs typeface="微软雅黑" panose="020B0503020204020204" charset="-122"/>
                <a:sym typeface="+mn-ea"/>
              </a:rPr>
              <a:t>两层防护服、两层手套、生物安全专业防护口罩，</a:t>
            </a:r>
            <a:r>
              <a:rPr lang="zh-CN" altLang="en-US" sz="2000" noProof="0" dirty="0" smtClean="0">
                <a:ln>
                  <a:noFill/>
                </a:ln>
                <a:effectLst/>
                <a:uLnTx/>
                <a:uFillTx/>
                <a:latin typeface="微软雅黑" panose="020B0503020204020204" charset="-122"/>
                <a:ea typeface="微软雅黑" panose="020B0503020204020204" charset="-122"/>
                <a:cs typeface="微软雅黑" panose="020B0503020204020204" charset="-122"/>
                <a:sym typeface="+mn-ea"/>
              </a:rPr>
              <a:t>必要时戴眼罩。</a:t>
            </a:r>
            <a:endParaRPr kumimoji="0" lang="en-US" altLang="zh-CN" sz="2000" b="0" i="0" u="none" strike="noStrike" kern="1200" cap="none" spc="0" normalizeH="0" baseline="0" noProof="0" dirty="0" smtClean="0">
              <a:ln>
                <a:noFill/>
              </a:ln>
              <a:solidFill>
                <a:schemeClr val="tx1"/>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l" defTabSz="914400" rtl="0" eaLnBrk="1" fontAlgn="auto" latinLnBrk="0" hangingPunct="1">
              <a:lnSpc>
                <a:spcPct val="150000"/>
              </a:lnSpc>
              <a:spcBef>
                <a:spcPts val="400"/>
              </a:spcBef>
              <a:spcAft>
                <a:spcPts val="0"/>
              </a:spcAft>
              <a:buClr>
                <a:schemeClr val="accent1"/>
              </a:buClr>
              <a:buSzPct val="68000"/>
              <a:buFont typeface="Wingdings" panose="05000000000000000000" pitchFamily="2" charset="2"/>
              <a:buNone/>
              <a:defRPr/>
            </a:pPr>
            <a:r>
              <a:rPr lang="en-US" altLang="zh-CN" sz="2000" noProof="0" dirty="0" smtClean="0">
                <a:ln>
                  <a:noFill/>
                </a:ln>
                <a:effectLst/>
                <a:uLnTx/>
                <a:uFillTx/>
                <a:latin typeface="微软雅黑" panose="020B0503020204020204" charset="-122"/>
                <a:ea typeface="微软雅黑" panose="020B0503020204020204" charset="-122"/>
                <a:cs typeface="微软雅黑" panose="020B0503020204020204" charset="-122"/>
                <a:sym typeface="+mn-ea"/>
              </a:rPr>
              <a:t>    </a:t>
            </a:r>
            <a:r>
              <a:rPr lang="zh-CN" altLang="en-US" sz="2000" noProof="0" dirty="0" smtClean="0">
                <a:ln>
                  <a:noFill/>
                </a:ln>
                <a:effectLst/>
                <a:uLnTx/>
                <a:uFillTx/>
                <a:latin typeface="微软雅黑" panose="020B0503020204020204" charset="-122"/>
                <a:ea typeface="微软雅黑" panose="020B0503020204020204" charset="-122"/>
                <a:cs typeface="微软雅黑" panose="020B0503020204020204" charset="-122"/>
                <a:sym typeface="+mn-ea"/>
              </a:rPr>
              <a:t>工作完毕必须脱外层防护服在半污染区外缓冲间；内层防护服脱清洁区内缓冲间或</a:t>
            </a:r>
            <a:r>
              <a:rPr lang="zh-CN" altLang="en-US" sz="2000" noProof="0" dirty="0" smtClean="0">
                <a:ln>
                  <a:noFill/>
                </a:ln>
                <a:solidFill>
                  <a:schemeClr val="folHlink"/>
                </a:solidFill>
                <a:effectLst/>
                <a:uLnTx/>
                <a:uFillTx/>
                <a:latin typeface="微软雅黑" panose="020B0503020204020204" charset="-122"/>
                <a:ea typeface="微软雅黑" panose="020B0503020204020204" charset="-122"/>
                <a:cs typeface="微软雅黑" panose="020B0503020204020204" charset="-122"/>
                <a:sym typeface="+mn-ea"/>
              </a:rPr>
              <a:t>淋浴</a:t>
            </a:r>
            <a:r>
              <a:rPr lang="zh-CN" altLang="en-US" sz="2000" noProof="0" dirty="0" smtClean="0">
                <a:ln>
                  <a:noFill/>
                </a:ln>
                <a:effectLst/>
                <a:uLnTx/>
                <a:uFillTx/>
                <a:latin typeface="微软雅黑" panose="020B0503020204020204" charset="-122"/>
                <a:ea typeface="微软雅黑" panose="020B0503020204020204" charset="-122"/>
                <a:cs typeface="微软雅黑" panose="020B0503020204020204" charset="-122"/>
                <a:sym typeface="+mn-ea"/>
              </a:rPr>
              <a:t>间内。</a:t>
            </a:r>
            <a:endParaRPr kumimoji="0" lang="zh-CN" altLang="en-US" sz="2000" b="0" i="0" u="none" strike="noStrike" kern="1200" cap="none" spc="0" normalizeH="0" baseline="0" noProof="0" dirty="0" smtClean="0">
              <a:ln>
                <a:noFill/>
              </a:ln>
              <a:solidFill>
                <a:schemeClr val="tx1"/>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l" defTabSz="914400" rtl="0" eaLnBrk="1" fontAlgn="auto" latinLnBrk="0" hangingPunct="1">
              <a:lnSpc>
                <a:spcPct val="150000"/>
              </a:lnSpc>
              <a:spcBef>
                <a:spcPts val="400"/>
              </a:spcBef>
              <a:spcAft>
                <a:spcPts val="0"/>
              </a:spcAft>
              <a:buClr>
                <a:schemeClr val="accent1"/>
              </a:buClr>
              <a:buSzPct val="68000"/>
              <a:buFont typeface="Wingdings" panose="05000000000000000000" pitchFamily="2" charset="2"/>
              <a:buNone/>
              <a:defRPr/>
            </a:pPr>
            <a:r>
              <a:rPr lang="en-US" altLang="zh-CN" sz="2000" noProof="0" dirty="0" smtClean="0">
                <a:ln>
                  <a:noFill/>
                </a:ln>
                <a:effectLst/>
                <a:uLnTx/>
                <a:uFillTx/>
                <a:latin typeface="微软雅黑" panose="020B0503020204020204" charset="-122"/>
                <a:ea typeface="微软雅黑" panose="020B0503020204020204" charset="-122"/>
                <a:cs typeface="微软雅黑" panose="020B0503020204020204" charset="-122"/>
                <a:sym typeface="+mn-ea"/>
              </a:rPr>
              <a:t>    2</a:t>
            </a:r>
            <a:r>
              <a:rPr lang="zh-CN" altLang="en-US" sz="2000" noProof="0" dirty="0" smtClean="0">
                <a:ln>
                  <a:noFill/>
                </a:ln>
                <a:effectLst/>
                <a:uLnTx/>
                <a:uFillTx/>
                <a:latin typeface="微软雅黑" panose="020B0503020204020204" charset="-122"/>
                <a:ea typeface="微软雅黑" panose="020B0503020204020204" charset="-122"/>
                <a:cs typeface="微软雅黑" panose="020B0503020204020204" charset="-122"/>
                <a:sym typeface="+mn-ea"/>
              </a:rPr>
              <a:t>、实验室中必须配备有效的消毒剂、</a:t>
            </a:r>
            <a:r>
              <a:rPr lang="zh-CN" altLang="en-US" sz="2000" b="1" noProof="0" dirty="0" smtClean="0">
                <a:ln>
                  <a:noFill/>
                </a:ln>
                <a:solidFill>
                  <a:srgbClr val="FF0000"/>
                </a:solidFill>
                <a:effectLst/>
                <a:uLnTx/>
                <a:uFillTx/>
                <a:latin typeface="微软雅黑" panose="020B0503020204020204" charset="-122"/>
                <a:ea typeface="微软雅黑" panose="020B0503020204020204" charset="-122"/>
                <a:cs typeface="微软雅黑" panose="020B0503020204020204" charset="-122"/>
                <a:sym typeface="+mn-ea"/>
              </a:rPr>
              <a:t>眼部清洗剂</a:t>
            </a:r>
            <a:r>
              <a:rPr lang="zh-CN" altLang="en-US" sz="2000" noProof="0" dirty="0" smtClean="0">
                <a:ln>
                  <a:noFill/>
                </a:ln>
                <a:effectLst/>
                <a:uLnTx/>
                <a:uFillTx/>
                <a:latin typeface="微软雅黑" panose="020B0503020204020204" charset="-122"/>
                <a:ea typeface="微软雅黑" panose="020B0503020204020204" charset="-122"/>
                <a:cs typeface="微软雅黑" panose="020B0503020204020204" charset="-122"/>
                <a:sym typeface="+mn-ea"/>
              </a:rPr>
              <a:t>或生理盐水，且易取用。实验室区域内应配备应急药品。</a:t>
            </a:r>
            <a:endParaRPr lang="zh-CN" altLang="en-US" sz="2000">
              <a:latin typeface="微软雅黑" panose="020B0503020204020204" charset="-122"/>
              <a:ea typeface="微软雅黑" panose="020B0503020204020204" charset="-122"/>
              <a:cs typeface="微软雅黑" panose="020B0503020204020204" charset="-122"/>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p:cNvSpPr txBox="1"/>
          <p:nvPr/>
        </p:nvSpPr>
        <p:spPr>
          <a:xfrm>
            <a:off x="990390" y="331504"/>
            <a:ext cx="3697605" cy="460375"/>
          </a:xfrm>
          <a:prstGeom prst="rect">
            <a:avLst/>
          </a:prstGeom>
          <a:noFill/>
        </p:spPr>
        <p:txBody>
          <a:bodyPr wrap="none" rtlCol="0">
            <a:spAutoFit/>
          </a:bodyPr>
          <a:lstStyle/>
          <a:p>
            <a:pPr marL="161925" algn="l">
              <a:lnSpc>
                <a:spcPct val="100000"/>
              </a:lnSpc>
              <a:spcBef>
                <a:spcPts val="100"/>
              </a:spcBef>
            </a:pPr>
            <a:r>
              <a:rPr lang="zh-CN" sz="2400" b="1" dirty="0">
                <a:latin typeface="微软雅黑" panose="020B0503020204020204" charset="-122"/>
                <a:ea typeface="微软雅黑" panose="020B0503020204020204" charset="-122"/>
                <a:cs typeface="宋体" panose="02010600030101010101" pitchFamily="2" charset="-122"/>
                <a:sym typeface="+mn-ea"/>
              </a:rPr>
              <a:t>三、</a:t>
            </a:r>
            <a:r>
              <a:rPr sz="2400" b="1" dirty="0">
                <a:latin typeface="微软雅黑" panose="020B0503020204020204" charset="-122"/>
                <a:ea typeface="微软雅黑" panose="020B0503020204020204" charset="-122"/>
                <a:cs typeface="宋体" panose="02010600030101010101" pitchFamily="2" charset="-122"/>
                <a:sym typeface="+mn-ea"/>
              </a:rPr>
              <a:t>实验室生物安全管理</a:t>
            </a:r>
            <a:endParaRPr lang="zh-CN" sz="2400" b="1" dirty="0">
              <a:latin typeface="微软雅黑" panose="020B0503020204020204" charset="-122"/>
              <a:ea typeface="微软雅黑" panose="020B0503020204020204" charset="-122"/>
              <a:cs typeface="宋体" panose="02010600030101010101" pitchFamily="2" charset="-122"/>
              <a:sym typeface="+mn-ea"/>
            </a:endParaRPr>
          </a:p>
        </p:txBody>
      </p:sp>
      <p:grpSp>
        <p:nvGrpSpPr>
          <p:cNvPr id="15" name="组合 14"/>
          <p:cNvGrpSpPr/>
          <p:nvPr/>
        </p:nvGrpSpPr>
        <p:grpSpPr>
          <a:xfrm>
            <a:off x="3173" y="334988"/>
            <a:ext cx="1012721" cy="587625"/>
            <a:chOff x="0" y="419087"/>
            <a:chExt cx="816284" cy="473644"/>
          </a:xfrm>
        </p:grpSpPr>
        <p:grpSp>
          <p:nvGrpSpPr>
            <p:cNvPr id="16" name="组合 15"/>
            <p:cNvGrpSpPr/>
            <p:nvPr/>
          </p:nvGrpSpPr>
          <p:grpSpPr>
            <a:xfrm>
              <a:off x="0" y="419087"/>
              <a:ext cx="816284" cy="473644"/>
              <a:chOff x="-63454" y="428612"/>
              <a:chExt cx="816284" cy="473644"/>
            </a:xfrm>
          </p:grpSpPr>
          <p:grpSp>
            <p:nvGrpSpPr>
              <p:cNvPr id="19" name="组合 18"/>
              <p:cNvGrpSpPr/>
              <p:nvPr/>
            </p:nvGrpSpPr>
            <p:grpSpPr>
              <a:xfrm>
                <a:off x="114300" y="428612"/>
                <a:ext cx="638530" cy="473644"/>
                <a:chOff x="1" y="1932152"/>
                <a:chExt cx="3100612" cy="3240569"/>
              </a:xfrm>
            </p:grpSpPr>
            <p:pic>
              <p:nvPicPr>
                <p:cNvPr id="21" name="图片 15"/>
                <p:cNvPicPr>
                  <a:picLocks noChangeAspect="1"/>
                </p:cNvPicPr>
                <p:nvPr>
                  <p:custDataLst>
                    <p:tags r:id="rId2"/>
                  </p:custDataLst>
                </p:nvPr>
              </p:nvPicPr>
              <p:blipFill>
                <a:blip r:embed="rId4" cstate="print">
                  <a:extLst>
                    <a:ext uri="{28A0092B-C50C-407E-A947-70E740481C1C}">
                      <a14:useLocalDpi xmlns:a14="http://schemas.microsoft.com/office/drawing/2010/main" val="0"/>
                    </a:ext>
                  </a:extLst>
                </a:blip>
                <a:stretch>
                  <a:fillRect/>
                </a:stretch>
              </p:blipFill>
              <p:spPr>
                <a:xfrm rot="2419665" flipH="1">
                  <a:off x="2273733" y="2150323"/>
                  <a:ext cx="826880" cy="3022398"/>
                </a:xfrm>
                <a:prstGeom prst="rect">
                  <a:avLst/>
                </a:prstGeom>
              </p:spPr>
            </p:pic>
            <p:sp>
              <p:nvSpPr>
                <p:cNvPr id="22" name="任意多边形 21"/>
                <p:cNvSpPr/>
                <p:nvPr/>
              </p:nvSpPr>
              <p:spPr bwMode="auto">
                <a:xfrm flipH="1">
                  <a:off x="1" y="1932152"/>
                  <a:ext cx="3070379" cy="2520315"/>
                </a:xfrm>
                <a:custGeom>
                  <a:avLst/>
                  <a:gdLst>
                    <a:gd name="connsiteX0" fmla="*/ 3070379 w 3070379"/>
                    <a:gd name="connsiteY0" fmla="*/ 0 h 2520315"/>
                    <a:gd name="connsiteX1" fmla="*/ 2804837 w 3070379"/>
                    <a:gd name="connsiteY1" fmla="*/ 0 h 2520315"/>
                    <a:gd name="connsiteX2" fmla="*/ 158684 w 3070379"/>
                    <a:gd name="connsiteY2" fmla="*/ 0 h 2520315"/>
                    <a:gd name="connsiteX3" fmla="*/ 22594 w 3070379"/>
                    <a:gd name="connsiteY3" fmla="*/ 237873 h 2520315"/>
                    <a:gd name="connsiteX4" fmla="*/ 1292763 w 3070379"/>
                    <a:gd name="connsiteY4" fmla="*/ 2441024 h 2520315"/>
                    <a:gd name="connsiteX5" fmla="*/ 1434523 w 3070379"/>
                    <a:gd name="connsiteY5" fmla="*/ 2520315 h 2520315"/>
                    <a:gd name="connsiteX6" fmla="*/ 3030119 w 3070379"/>
                    <a:gd name="connsiteY6" fmla="*/ 2520315 h 2520315"/>
                    <a:gd name="connsiteX7" fmla="*/ 3070379 w 3070379"/>
                    <a:gd name="connsiteY7" fmla="*/ 2520315 h 2520315"/>
                    <a:gd name="connsiteX8" fmla="*/ 3070379 w 3070379"/>
                    <a:gd name="connsiteY8" fmla="*/ 0 h 2520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70379" h="2520315">
                      <a:moveTo>
                        <a:pt x="3070379" y="0"/>
                      </a:moveTo>
                      <a:lnTo>
                        <a:pt x="2804837" y="0"/>
                      </a:lnTo>
                      <a:cubicBezTo>
                        <a:pt x="2129523" y="0"/>
                        <a:pt x="1265120" y="0"/>
                        <a:pt x="158684" y="0"/>
                      </a:cubicBezTo>
                      <a:cubicBezTo>
                        <a:pt x="33935" y="0"/>
                        <a:pt x="-39780" y="130264"/>
                        <a:pt x="22594" y="237873"/>
                      </a:cubicBezTo>
                      <a:cubicBezTo>
                        <a:pt x="22594" y="237873"/>
                        <a:pt x="22594" y="237873"/>
                        <a:pt x="1292763" y="2441024"/>
                      </a:cubicBezTo>
                      <a:cubicBezTo>
                        <a:pt x="1321115" y="2491997"/>
                        <a:pt x="1377819" y="2520315"/>
                        <a:pt x="1434523" y="2520315"/>
                      </a:cubicBezTo>
                      <a:cubicBezTo>
                        <a:pt x="1434523" y="2520315"/>
                        <a:pt x="1434523" y="2520315"/>
                        <a:pt x="3030119" y="2520315"/>
                      </a:cubicBezTo>
                      <a:lnTo>
                        <a:pt x="3070379" y="2520315"/>
                      </a:lnTo>
                      <a:lnTo>
                        <a:pt x="3070379" y="0"/>
                      </a:lnTo>
                      <a:close/>
                    </a:path>
                  </a:pathLst>
                </a:custGeom>
                <a:solidFill>
                  <a:srgbClr val="5484BD"/>
                </a:solidFill>
                <a:ln>
                  <a:noFill/>
                </a:ln>
                <a:extLst>
                  <a:ext uri="{91240B29-F687-4F45-9708-019B960494DF}">
                    <a14:hiddenLine xmlns:a14="http://schemas.microsoft.com/office/drawing/2010/main" w="9525">
                      <a:solidFill>
                        <a:srgbClr val="000000"/>
                      </a:solidFill>
                      <a:round/>
                    </a14:hiddenLine>
                  </a:ext>
                </a:extLst>
              </p:spPr>
              <p:txBody>
                <a:bodyPr vert="horz" wrap="square" lIns="91392" tIns="45696" rIns="91392" bIns="45696" numCol="1" anchor="t" anchorCtr="0" compatLnSpc="1">
                  <a:noAutofit/>
                </a:bodyPr>
                <a:lstStyle/>
                <a:p>
                  <a:endParaRPr lang="zh-CN" altLang="en-US">
                    <a:cs typeface="+mn-ea"/>
                    <a:sym typeface="+mn-lt"/>
                  </a:endParaRPr>
                </a:p>
              </p:txBody>
            </p:sp>
          </p:grpSp>
          <p:sp>
            <p:nvSpPr>
              <p:cNvPr id="20" name="矩形 19"/>
              <p:cNvSpPr/>
              <p:nvPr/>
            </p:nvSpPr>
            <p:spPr>
              <a:xfrm>
                <a:off x="-63454" y="428612"/>
                <a:ext cx="409529" cy="368371"/>
              </a:xfrm>
              <a:prstGeom prst="rect">
                <a:avLst/>
              </a:prstGeom>
              <a:solidFill>
                <a:srgbClr val="5484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7" name="矩形 16"/>
            <p:cNvSpPr/>
            <p:nvPr/>
          </p:nvSpPr>
          <p:spPr>
            <a:xfrm>
              <a:off x="104775" y="419087"/>
              <a:ext cx="50800" cy="368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200025" y="419087"/>
              <a:ext cx="50800" cy="368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9701" name="组合 1"/>
          <p:cNvGrpSpPr/>
          <p:nvPr/>
        </p:nvGrpSpPr>
        <p:grpSpPr>
          <a:xfrm>
            <a:off x="8932338" y="121739"/>
            <a:ext cx="2981042" cy="618168"/>
            <a:chOff x="263" y="-120"/>
            <a:chExt cx="9475" cy="2198"/>
          </a:xfrm>
        </p:grpSpPr>
        <p:pic>
          <p:nvPicPr>
            <p:cNvPr id="29702" name="图片 5"/>
            <p:cNvPicPr>
              <a:picLocks noChangeAspect="1"/>
            </p:cNvPicPr>
            <p:nvPr/>
          </p:nvPicPr>
          <p:blipFill>
            <a:blip r:embed="rId5" cstate="print"/>
            <a:stretch>
              <a:fillRect/>
            </a:stretch>
          </p:blipFill>
          <p:spPr>
            <a:xfrm>
              <a:off x="2190" y="-120"/>
              <a:ext cx="7549" cy="2199"/>
            </a:xfrm>
            <a:prstGeom prst="rect">
              <a:avLst/>
            </a:prstGeom>
            <a:noFill/>
            <a:ln w="9525">
              <a:noFill/>
            </a:ln>
          </p:spPr>
        </p:pic>
        <p:pic>
          <p:nvPicPr>
            <p:cNvPr id="29703" name="图片 6" descr="u=1446500768,2742535849&amp;fm=21&amp;gp=0"/>
            <p:cNvPicPr>
              <a:picLocks noChangeAspect="1"/>
            </p:cNvPicPr>
            <p:nvPr/>
          </p:nvPicPr>
          <p:blipFill>
            <a:blip r:embed="rId6" cstate="print">
              <a:clrChange>
                <a:clrFrom>
                  <a:srgbClr val="FFFFFF"/>
                </a:clrFrom>
                <a:clrTo>
                  <a:srgbClr val="FFFFFF">
                    <a:alpha val="0"/>
                  </a:srgbClr>
                </a:clrTo>
              </a:clrChange>
            </a:blip>
            <a:stretch>
              <a:fillRect/>
            </a:stretch>
          </p:blipFill>
          <p:spPr>
            <a:xfrm>
              <a:off x="263" y="212"/>
              <a:ext cx="1758" cy="1439"/>
            </a:xfrm>
            <a:prstGeom prst="rect">
              <a:avLst/>
            </a:prstGeom>
            <a:noFill/>
            <a:ln w="9525">
              <a:noFill/>
            </a:ln>
          </p:spPr>
        </p:pic>
      </p:grpSp>
      <p:sp>
        <p:nvSpPr>
          <p:cNvPr id="9" name="object 9"/>
          <p:cNvSpPr txBox="1"/>
          <p:nvPr/>
        </p:nvSpPr>
        <p:spPr>
          <a:xfrm>
            <a:off x="685800" y="993775"/>
            <a:ext cx="10878820" cy="640715"/>
          </a:xfrm>
          <a:prstGeom prst="rect">
            <a:avLst/>
          </a:prstGeom>
        </p:spPr>
        <p:txBody>
          <a:bodyPr vert="horz" wrap="square" lIns="0" tIns="12700" rIns="0" bIns="0" rtlCol="0">
            <a:spAutoFit/>
          </a:bodyPr>
          <a:lstStyle/>
          <a:p>
            <a:pPr marL="354965" indent="-342900">
              <a:lnSpc>
                <a:spcPct val="100000"/>
              </a:lnSpc>
              <a:spcBef>
                <a:spcPts val="100"/>
              </a:spcBef>
              <a:buSzPct val="95000"/>
              <a:buFont typeface="Wingdings" panose="05000000000000000000" charset="0"/>
              <a:buChar char="u"/>
              <a:tabLst>
                <a:tab pos="225425" algn="l"/>
              </a:tabLst>
            </a:pPr>
            <a:r>
              <a:rPr sz="2000" b="1" dirty="0">
                <a:latin typeface="微软雅黑" panose="020B0503020204020204" charset="-122"/>
                <a:ea typeface="微软雅黑" panose="020B0503020204020204" charset="-122"/>
                <a:cs typeface="微软雅黑" panose="020B0503020204020204" charset="-122"/>
              </a:rPr>
              <a:t>硬件装备</a:t>
            </a:r>
            <a:r>
              <a:rPr sz="2000" b="1" spc="-5" dirty="0">
                <a:latin typeface="微软雅黑" panose="020B0503020204020204" charset="-122"/>
                <a:ea typeface="微软雅黑" panose="020B0503020204020204" charset="-122"/>
                <a:cs typeface="微软雅黑" panose="020B0503020204020204" charset="-122"/>
              </a:rPr>
              <a:t>——</a:t>
            </a:r>
            <a:r>
              <a:rPr sz="2000" b="1" dirty="0">
                <a:latin typeface="微软雅黑" panose="020B0503020204020204" charset="-122"/>
                <a:ea typeface="微软雅黑" panose="020B0503020204020204" charset="-122"/>
                <a:cs typeface="微软雅黑" panose="020B0503020204020204" charset="-122"/>
                <a:sym typeface="+mn-ea"/>
              </a:rPr>
              <a:t>BSL-</a:t>
            </a:r>
            <a:r>
              <a:rPr lang="en-US" sz="2000" b="1" dirty="0">
                <a:latin typeface="微软雅黑" panose="020B0503020204020204" charset="-122"/>
                <a:ea typeface="微软雅黑" panose="020B0503020204020204" charset="-122"/>
                <a:cs typeface="微软雅黑" panose="020B0503020204020204" charset="-122"/>
                <a:sym typeface="+mn-ea"/>
              </a:rPr>
              <a:t>4</a:t>
            </a:r>
            <a:r>
              <a:rPr sz="2000" b="1" dirty="0">
                <a:latin typeface="微软雅黑" panose="020B0503020204020204" charset="-122"/>
                <a:ea typeface="微软雅黑" panose="020B0503020204020204" charset="-122"/>
                <a:cs typeface="微软雅黑" panose="020B0503020204020204" charset="-122"/>
                <a:sym typeface="+mn-ea"/>
              </a:rPr>
              <a:t> 实验室要求</a:t>
            </a:r>
            <a:endParaRPr sz="2000" b="1" dirty="0">
              <a:latin typeface="微软雅黑" panose="020B0503020204020204" charset="-122"/>
              <a:ea typeface="微软雅黑" panose="020B0503020204020204" charset="-122"/>
              <a:cs typeface="微软雅黑" panose="020B0503020204020204" charset="-122"/>
            </a:endParaRPr>
          </a:p>
          <a:p>
            <a:pPr marL="354965" indent="-342900">
              <a:lnSpc>
                <a:spcPct val="100000"/>
              </a:lnSpc>
              <a:spcBef>
                <a:spcPts val="100"/>
              </a:spcBef>
              <a:buSzPct val="95000"/>
              <a:buFont typeface="Wingdings" panose="05000000000000000000" charset="0"/>
              <a:buChar char="u"/>
              <a:tabLst>
                <a:tab pos="225425" algn="l"/>
              </a:tabLst>
            </a:pPr>
            <a:endParaRPr sz="2000">
              <a:latin typeface="微软雅黑" panose="020B0503020204020204" charset="-122"/>
              <a:ea typeface="微软雅黑" panose="020B0503020204020204" charset="-122"/>
              <a:cs typeface="微软雅黑" panose="020B0503020204020204" charset="-122"/>
            </a:endParaRPr>
          </a:p>
        </p:txBody>
      </p:sp>
      <p:sp>
        <p:nvSpPr>
          <p:cNvPr id="5" name="文本框 4"/>
          <p:cNvSpPr txBox="1"/>
          <p:nvPr/>
        </p:nvSpPr>
        <p:spPr>
          <a:xfrm>
            <a:off x="914400" y="1527175"/>
            <a:ext cx="6096000" cy="2399665"/>
          </a:xfrm>
          <a:prstGeom prst="rect">
            <a:avLst/>
          </a:prstGeom>
          <a:noFill/>
        </p:spPr>
        <p:txBody>
          <a:bodyPr wrap="square" rtlCol="0" anchor="t">
            <a:spAutoFit/>
          </a:bodyPr>
          <a:lstStyle/>
          <a:p>
            <a:pPr marL="285750" indent="-285750" algn="l">
              <a:lnSpc>
                <a:spcPct val="150000"/>
              </a:lnSpc>
              <a:buClrTx/>
              <a:buSzTx/>
              <a:buFont typeface="Arial" panose="020B0604020202020204" pitchFamily="34" charset="0"/>
              <a:buChar char="•"/>
            </a:pPr>
            <a:r>
              <a:rPr lang="zh-CN" altLang="en-US" sz="2000" dirty="0">
                <a:latin typeface="微软雅黑" panose="020B0503020204020204" charset="-122"/>
                <a:ea typeface="微软雅黑" panose="020B0503020204020204" charset="-122"/>
                <a:cs typeface="微软雅黑" panose="020B0503020204020204" charset="-122"/>
                <a:sym typeface="+mn-ea"/>
              </a:rPr>
              <a:t>引起致死性疾病的微生物</a:t>
            </a:r>
            <a:r>
              <a:rPr lang="en-US" altLang="zh-CN" sz="2000" dirty="0">
                <a:latin typeface="微软雅黑" panose="020B0503020204020204" charset="-122"/>
                <a:ea typeface="微软雅黑" panose="020B0503020204020204" charset="-122"/>
                <a:cs typeface="微软雅黑" panose="020B0503020204020204" charset="-122"/>
                <a:sym typeface="+mn-ea"/>
              </a:rPr>
              <a:t>,</a:t>
            </a:r>
            <a:r>
              <a:rPr lang="zh-CN" altLang="en-US" sz="2000" dirty="0">
                <a:latin typeface="微软雅黑" panose="020B0503020204020204" charset="-122"/>
                <a:ea typeface="微软雅黑" panose="020B0503020204020204" charset="-122"/>
                <a:cs typeface="微软雅黑" panose="020B0503020204020204" charset="-122"/>
                <a:sym typeface="+mn-ea"/>
              </a:rPr>
              <a:t>目前尚无治疗用药或疫苗：</a:t>
            </a:r>
          </a:p>
          <a:p>
            <a:pPr marL="285750" indent="-285750" algn="l">
              <a:lnSpc>
                <a:spcPct val="150000"/>
              </a:lnSpc>
              <a:buClrTx/>
              <a:buSzTx/>
              <a:buFont typeface="Arial" panose="020B0604020202020204" pitchFamily="34" charset="0"/>
              <a:buChar char="•"/>
            </a:pPr>
            <a:r>
              <a:rPr lang="en-US" altLang="en-US" sz="2000" dirty="0">
                <a:latin typeface="微软雅黑" panose="020B0503020204020204" charset="-122"/>
                <a:ea typeface="微软雅黑" panose="020B0503020204020204" charset="-122"/>
                <a:cs typeface="微软雅黑" panose="020B0503020204020204" charset="-122"/>
                <a:sym typeface="+mn-ea"/>
              </a:rPr>
              <a:t>埃博拉病毒</a:t>
            </a:r>
            <a:r>
              <a:rPr lang="en-US" altLang="zh-CN" sz="2000" dirty="0">
                <a:latin typeface="微软雅黑" panose="020B0503020204020204" charset="-122"/>
                <a:ea typeface="微软雅黑" panose="020B0503020204020204" charset="-122"/>
                <a:cs typeface="微软雅黑" panose="020B0503020204020204" charset="-122"/>
                <a:sym typeface="+mn-ea"/>
              </a:rPr>
              <a:t>,</a:t>
            </a:r>
            <a:r>
              <a:rPr lang="zh-CN" altLang="en-US" sz="2000" dirty="0">
                <a:latin typeface="微软雅黑" panose="020B0503020204020204" charset="-122"/>
                <a:ea typeface="微软雅黑" panose="020B0503020204020204" charset="-122"/>
                <a:cs typeface="微软雅黑" panose="020B0503020204020204" charset="-122"/>
                <a:sym typeface="+mn-ea"/>
              </a:rPr>
              <a:t>马尔堡病毒</a:t>
            </a:r>
            <a:r>
              <a:rPr lang="en-US" altLang="zh-CN" sz="2000" dirty="0">
                <a:latin typeface="微软雅黑" panose="020B0503020204020204" charset="-122"/>
                <a:ea typeface="微软雅黑" panose="020B0503020204020204" charset="-122"/>
                <a:cs typeface="微软雅黑" panose="020B0503020204020204" charset="-122"/>
                <a:sym typeface="+mn-ea"/>
              </a:rPr>
              <a:t> </a:t>
            </a:r>
            <a:r>
              <a:rPr lang="zh-CN" altLang="en-US" sz="2000" dirty="0">
                <a:latin typeface="微软雅黑" panose="020B0503020204020204" charset="-122"/>
                <a:ea typeface="微软雅黑" panose="020B0503020204020204" charset="-122"/>
                <a:cs typeface="微软雅黑" panose="020B0503020204020204" charset="-122"/>
                <a:sym typeface="+mn-ea"/>
              </a:rPr>
              <a:t>。</a:t>
            </a:r>
            <a:r>
              <a:rPr lang="en-US" altLang="zh-CN" sz="2000" dirty="0">
                <a:latin typeface="微软雅黑" panose="020B0503020204020204" charset="-122"/>
                <a:ea typeface="微软雅黑" panose="020B0503020204020204" charset="-122"/>
                <a:cs typeface="微软雅黑" panose="020B0503020204020204" charset="-122"/>
                <a:sym typeface="+mn-ea"/>
              </a:rPr>
              <a:t>  </a:t>
            </a:r>
          </a:p>
          <a:p>
            <a:pPr marL="285750" indent="-285750" algn="l">
              <a:lnSpc>
                <a:spcPct val="150000"/>
              </a:lnSpc>
              <a:buClrTx/>
              <a:buSzTx/>
              <a:buFont typeface="Arial" panose="020B0604020202020204" pitchFamily="34" charset="0"/>
              <a:buChar char="•"/>
            </a:pPr>
            <a:r>
              <a:rPr lang="zh-CN" altLang="en-US" sz="2000" dirty="0">
                <a:latin typeface="微软雅黑" panose="020B0503020204020204" charset="-122"/>
                <a:ea typeface="微软雅黑" panose="020B0503020204020204" charset="-122"/>
                <a:cs typeface="微软雅黑" panose="020B0503020204020204" charset="-122"/>
                <a:sym typeface="+mn-ea"/>
              </a:rPr>
              <a:t>最高级别隔离实验室</a:t>
            </a:r>
            <a:r>
              <a:rPr lang="en-US" altLang="zh-CN" sz="2000" dirty="0">
                <a:latin typeface="微软雅黑" panose="020B0503020204020204" charset="-122"/>
                <a:ea typeface="微软雅黑" panose="020B0503020204020204" charset="-122"/>
                <a:cs typeface="微软雅黑" panose="020B0503020204020204" charset="-122"/>
                <a:sym typeface="+mn-ea"/>
              </a:rPr>
              <a:t>; </a:t>
            </a:r>
            <a:r>
              <a:rPr lang="zh-CN" altLang="en-US" sz="2000" dirty="0">
                <a:latin typeface="微软雅黑" panose="020B0503020204020204" charset="-122"/>
                <a:ea typeface="微软雅黑" panose="020B0503020204020204" charset="-122"/>
                <a:cs typeface="微软雅黑" panose="020B0503020204020204" charset="-122"/>
                <a:sym typeface="+mn-ea"/>
              </a:rPr>
              <a:t>使用正压送气服</a:t>
            </a:r>
            <a:r>
              <a:rPr lang="en-US" altLang="zh-CN" sz="2000" dirty="0">
                <a:latin typeface="微软雅黑" panose="020B0503020204020204" charset="-122"/>
                <a:ea typeface="微软雅黑" panose="020B0503020204020204" charset="-122"/>
                <a:cs typeface="微软雅黑" panose="020B0503020204020204" charset="-122"/>
                <a:sym typeface="+mn-ea"/>
              </a:rPr>
              <a:t>(</a:t>
            </a:r>
            <a:r>
              <a:rPr lang="zh-CN" altLang="en-US" sz="2000" dirty="0">
                <a:latin typeface="微软雅黑" panose="020B0503020204020204" charset="-122"/>
                <a:ea typeface="微软雅黑" panose="020B0503020204020204" charset="-122"/>
                <a:cs typeface="微软雅黑" panose="020B0503020204020204" charset="-122"/>
                <a:sym typeface="+mn-ea"/>
              </a:rPr>
              <a:t>宇航服</a:t>
            </a:r>
            <a:r>
              <a:rPr lang="en-US" altLang="zh-CN" sz="2000" dirty="0">
                <a:latin typeface="微软雅黑" panose="020B0503020204020204" charset="-122"/>
                <a:ea typeface="微软雅黑" panose="020B0503020204020204" charset="-122"/>
                <a:cs typeface="微软雅黑" panose="020B0503020204020204" charset="-122"/>
                <a:sym typeface="+mn-ea"/>
              </a:rPr>
              <a:t>) </a:t>
            </a:r>
            <a:endParaRPr lang="en-US" altLang="zh-CN" sz="2000" dirty="0">
              <a:latin typeface="微软雅黑" panose="020B0503020204020204" charset="-122"/>
              <a:ea typeface="微软雅黑" panose="020B0503020204020204" charset="-122"/>
              <a:cs typeface="微软雅黑" panose="020B0503020204020204" charset="-122"/>
            </a:endParaRPr>
          </a:p>
          <a:p>
            <a:pPr indent="0" algn="l">
              <a:lnSpc>
                <a:spcPct val="150000"/>
              </a:lnSpc>
              <a:buClrTx/>
              <a:buSzTx/>
              <a:buFont typeface="Arial" panose="020B0604020202020204" pitchFamily="34" charset="0"/>
              <a:buNone/>
            </a:pPr>
            <a:endParaRPr lang="zh-CN" altLang="en-US" sz="2000" dirty="0">
              <a:latin typeface="微软雅黑" panose="020B0503020204020204" charset="-122"/>
              <a:ea typeface="微软雅黑" panose="020B0503020204020204" charset="-122"/>
              <a:cs typeface="微软雅黑" panose="020B0503020204020204" charset="-122"/>
            </a:endParaRPr>
          </a:p>
        </p:txBody>
      </p:sp>
      <p:pic>
        <p:nvPicPr>
          <p:cNvPr id="2" name="图片 1"/>
          <p:cNvPicPr>
            <a:picLocks noChangeAspect="1"/>
          </p:cNvPicPr>
          <p:nvPr/>
        </p:nvPicPr>
        <p:blipFill>
          <a:blip r:embed="rId7"/>
          <a:stretch>
            <a:fillRect/>
          </a:stretch>
        </p:blipFill>
        <p:spPr>
          <a:xfrm>
            <a:off x="6875780" y="1527175"/>
            <a:ext cx="4688840" cy="3201670"/>
          </a:xfrm>
          <a:prstGeom prst="rect">
            <a:avLst/>
          </a:prstGeom>
        </p:spPr>
      </p:pic>
      <p:graphicFrame>
        <p:nvGraphicFramePr>
          <p:cNvPr id="29699" name="Object 2"/>
          <p:cNvGraphicFramePr>
            <a:graphicFrameLocks noGrp="1" noChangeAspect="1"/>
          </p:cNvGraphicFramePr>
          <p:nvPr>
            <p:ph sz="half" idx="2"/>
          </p:nvPr>
        </p:nvGraphicFramePr>
        <p:xfrm>
          <a:off x="1600200" y="3736975"/>
          <a:ext cx="4464050" cy="2787650"/>
        </p:xfrm>
        <a:graphic>
          <a:graphicData uri="http://schemas.openxmlformats.org/presentationml/2006/ole">
            <mc:AlternateContent xmlns:mc="http://schemas.openxmlformats.org/markup-compatibility/2006">
              <mc:Choice xmlns:v="urn:schemas-microsoft-com:vml" Requires="v">
                <p:oleObj spid="_x0000_s3083" r:id="rId8" imgW="4286250" imgH="2676525" progId="MSPhotoEd.3">
                  <p:embed/>
                </p:oleObj>
              </mc:Choice>
              <mc:Fallback>
                <p:oleObj r:id="rId8" imgW="4286250" imgH="2676525" progId="MSPhotoEd.3">
                  <p:embed/>
                  <p:pic>
                    <p:nvPicPr>
                      <p:cNvPr id="0" name="图片 3076"/>
                      <p:cNvPicPr/>
                      <p:nvPr/>
                    </p:nvPicPr>
                    <p:blipFill>
                      <a:blip r:embed="rId9"/>
                      <a:srcRect/>
                      <a:stretch>
                        <a:fillRect/>
                      </a:stretch>
                    </p:blipFill>
                    <p:spPr>
                      <a:xfrm>
                        <a:off x="1600200" y="3736975"/>
                        <a:ext cx="4464050" cy="2787650"/>
                      </a:xfrm>
                      <a:prstGeom prst="rect">
                        <a:avLst/>
                      </a:prstGeom>
                      <a:noFill/>
                      <a:ln w="38100">
                        <a:miter/>
                      </a:ln>
                    </p:spPr>
                  </p:pic>
                </p:oleObj>
              </mc:Fallback>
            </mc:AlternateContent>
          </a:graphicData>
        </a:graphic>
      </p:graphicFrame>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p:cNvSpPr txBox="1"/>
          <p:nvPr/>
        </p:nvSpPr>
        <p:spPr>
          <a:xfrm>
            <a:off x="990390" y="331504"/>
            <a:ext cx="3697605" cy="460375"/>
          </a:xfrm>
          <a:prstGeom prst="rect">
            <a:avLst/>
          </a:prstGeom>
          <a:noFill/>
        </p:spPr>
        <p:txBody>
          <a:bodyPr wrap="none" rtlCol="0">
            <a:spAutoFit/>
          </a:bodyPr>
          <a:lstStyle/>
          <a:p>
            <a:pPr marL="161925" algn="l">
              <a:lnSpc>
                <a:spcPct val="100000"/>
              </a:lnSpc>
              <a:spcBef>
                <a:spcPts val="100"/>
              </a:spcBef>
            </a:pPr>
            <a:r>
              <a:rPr lang="zh-CN" sz="2400" b="1" dirty="0">
                <a:latin typeface="微软雅黑" panose="020B0503020204020204" charset="-122"/>
                <a:ea typeface="微软雅黑" panose="020B0503020204020204" charset="-122"/>
                <a:cs typeface="宋体" panose="02010600030101010101" pitchFamily="2" charset="-122"/>
                <a:sym typeface="+mn-ea"/>
              </a:rPr>
              <a:t>三、</a:t>
            </a:r>
            <a:r>
              <a:rPr sz="2400" b="1" dirty="0">
                <a:latin typeface="微软雅黑" panose="020B0503020204020204" charset="-122"/>
                <a:ea typeface="微软雅黑" panose="020B0503020204020204" charset="-122"/>
                <a:cs typeface="宋体" panose="02010600030101010101" pitchFamily="2" charset="-122"/>
                <a:sym typeface="+mn-ea"/>
              </a:rPr>
              <a:t>实验室生物安全管理</a:t>
            </a:r>
            <a:endParaRPr lang="zh-CN" sz="2400" b="1" dirty="0">
              <a:latin typeface="微软雅黑" panose="020B0503020204020204" charset="-122"/>
              <a:ea typeface="微软雅黑" panose="020B0503020204020204" charset="-122"/>
              <a:cs typeface="宋体" panose="02010600030101010101" pitchFamily="2" charset="-122"/>
              <a:sym typeface="+mn-ea"/>
            </a:endParaRPr>
          </a:p>
        </p:txBody>
      </p:sp>
      <p:grpSp>
        <p:nvGrpSpPr>
          <p:cNvPr id="15" name="组合 14"/>
          <p:cNvGrpSpPr/>
          <p:nvPr/>
        </p:nvGrpSpPr>
        <p:grpSpPr>
          <a:xfrm>
            <a:off x="3173" y="334988"/>
            <a:ext cx="1012721" cy="587625"/>
            <a:chOff x="0" y="419087"/>
            <a:chExt cx="816284" cy="473644"/>
          </a:xfrm>
        </p:grpSpPr>
        <p:grpSp>
          <p:nvGrpSpPr>
            <p:cNvPr id="16" name="组合 15"/>
            <p:cNvGrpSpPr/>
            <p:nvPr/>
          </p:nvGrpSpPr>
          <p:grpSpPr>
            <a:xfrm>
              <a:off x="0" y="419087"/>
              <a:ext cx="816284" cy="473644"/>
              <a:chOff x="-63454" y="428612"/>
              <a:chExt cx="816284" cy="473644"/>
            </a:xfrm>
          </p:grpSpPr>
          <p:grpSp>
            <p:nvGrpSpPr>
              <p:cNvPr id="19" name="组合 18"/>
              <p:cNvGrpSpPr/>
              <p:nvPr/>
            </p:nvGrpSpPr>
            <p:grpSpPr>
              <a:xfrm>
                <a:off x="114300" y="428612"/>
                <a:ext cx="638530" cy="473644"/>
                <a:chOff x="1" y="1932152"/>
                <a:chExt cx="3100612" cy="3240569"/>
              </a:xfrm>
            </p:grpSpPr>
            <p:pic>
              <p:nvPicPr>
                <p:cNvPr id="21" name="图片 15"/>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rot="2419665" flipH="1">
                  <a:off x="2273733" y="2150323"/>
                  <a:ext cx="826880" cy="3022398"/>
                </a:xfrm>
                <a:prstGeom prst="rect">
                  <a:avLst/>
                </a:prstGeom>
              </p:spPr>
            </p:pic>
            <p:sp>
              <p:nvSpPr>
                <p:cNvPr id="22" name="任意多边形 21"/>
                <p:cNvSpPr/>
                <p:nvPr/>
              </p:nvSpPr>
              <p:spPr bwMode="auto">
                <a:xfrm flipH="1">
                  <a:off x="1" y="1932152"/>
                  <a:ext cx="3070379" cy="2520315"/>
                </a:xfrm>
                <a:custGeom>
                  <a:avLst/>
                  <a:gdLst>
                    <a:gd name="connsiteX0" fmla="*/ 3070379 w 3070379"/>
                    <a:gd name="connsiteY0" fmla="*/ 0 h 2520315"/>
                    <a:gd name="connsiteX1" fmla="*/ 2804837 w 3070379"/>
                    <a:gd name="connsiteY1" fmla="*/ 0 h 2520315"/>
                    <a:gd name="connsiteX2" fmla="*/ 158684 w 3070379"/>
                    <a:gd name="connsiteY2" fmla="*/ 0 h 2520315"/>
                    <a:gd name="connsiteX3" fmla="*/ 22594 w 3070379"/>
                    <a:gd name="connsiteY3" fmla="*/ 237873 h 2520315"/>
                    <a:gd name="connsiteX4" fmla="*/ 1292763 w 3070379"/>
                    <a:gd name="connsiteY4" fmla="*/ 2441024 h 2520315"/>
                    <a:gd name="connsiteX5" fmla="*/ 1434523 w 3070379"/>
                    <a:gd name="connsiteY5" fmla="*/ 2520315 h 2520315"/>
                    <a:gd name="connsiteX6" fmla="*/ 3030119 w 3070379"/>
                    <a:gd name="connsiteY6" fmla="*/ 2520315 h 2520315"/>
                    <a:gd name="connsiteX7" fmla="*/ 3070379 w 3070379"/>
                    <a:gd name="connsiteY7" fmla="*/ 2520315 h 2520315"/>
                    <a:gd name="connsiteX8" fmla="*/ 3070379 w 3070379"/>
                    <a:gd name="connsiteY8" fmla="*/ 0 h 2520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70379" h="2520315">
                      <a:moveTo>
                        <a:pt x="3070379" y="0"/>
                      </a:moveTo>
                      <a:lnTo>
                        <a:pt x="2804837" y="0"/>
                      </a:lnTo>
                      <a:cubicBezTo>
                        <a:pt x="2129523" y="0"/>
                        <a:pt x="1265120" y="0"/>
                        <a:pt x="158684" y="0"/>
                      </a:cubicBezTo>
                      <a:cubicBezTo>
                        <a:pt x="33935" y="0"/>
                        <a:pt x="-39780" y="130264"/>
                        <a:pt x="22594" y="237873"/>
                      </a:cubicBezTo>
                      <a:cubicBezTo>
                        <a:pt x="22594" y="237873"/>
                        <a:pt x="22594" y="237873"/>
                        <a:pt x="1292763" y="2441024"/>
                      </a:cubicBezTo>
                      <a:cubicBezTo>
                        <a:pt x="1321115" y="2491997"/>
                        <a:pt x="1377819" y="2520315"/>
                        <a:pt x="1434523" y="2520315"/>
                      </a:cubicBezTo>
                      <a:cubicBezTo>
                        <a:pt x="1434523" y="2520315"/>
                        <a:pt x="1434523" y="2520315"/>
                        <a:pt x="3030119" y="2520315"/>
                      </a:cubicBezTo>
                      <a:lnTo>
                        <a:pt x="3070379" y="2520315"/>
                      </a:lnTo>
                      <a:lnTo>
                        <a:pt x="3070379" y="0"/>
                      </a:lnTo>
                      <a:close/>
                    </a:path>
                  </a:pathLst>
                </a:custGeom>
                <a:solidFill>
                  <a:srgbClr val="5484BD"/>
                </a:solidFill>
                <a:ln>
                  <a:noFill/>
                </a:ln>
                <a:extLst>
                  <a:ext uri="{91240B29-F687-4F45-9708-019B960494DF}">
                    <a14:hiddenLine xmlns:a14="http://schemas.microsoft.com/office/drawing/2010/main" w="9525">
                      <a:solidFill>
                        <a:srgbClr val="000000"/>
                      </a:solidFill>
                      <a:round/>
                    </a14:hiddenLine>
                  </a:ext>
                </a:extLst>
              </p:spPr>
              <p:txBody>
                <a:bodyPr vert="horz" wrap="square" lIns="91392" tIns="45696" rIns="91392" bIns="45696" numCol="1" anchor="t" anchorCtr="0" compatLnSpc="1">
                  <a:noAutofit/>
                </a:bodyPr>
                <a:lstStyle/>
                <a:p>
                  <a:endParaRPr lang="zh-CN" altLang="en-US">
                    <a:cs typeface="+mn-ea"/>
                    <a:sym typeface="+mn-lt"/>
                  </a:endParaRPr>
                </a:p>
              </p:txBody>
            </p:sp>
          </p:grpSp>
          <p:sp>
            <p:nvSpPr>
              <p:cNvPr id="20" name="矩形 19"/>
              <p:cNvSpPr/>
              <p:nvPr/>
            </p:nvSpPr>
            <p:spPr>
              <a:xfrm>
                <a:off x="-63454" y="428612"/>
                <a:ext cx="409529" cy="368371"/>
              </a:xfrm>
              <a:prstGeom prst="rect">
                <a:avLst/>
              </a:prstGeom>
              <a:solidFill>
                <a:srgbClr val="5484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7" name="矩形 16"/>
            <p:cNvSpPr/>
            <p:nvPr/>
          </p:nvSpPr>
          <p:spPr>
            <a:xfrm>
              <a:off x="104775" y="419087"/>
              <a:ext cx="50800" cy="368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200025" y="419087"/>
              <a:ext cx="50800" cy="368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9701" name="组合 1"/>
          <p:cNvGrpSpPr/>
          <p:nvPr/>
        </p:nvGrpSpPr>
        <p:grpSpPr>
          <a:xfrm>
            <a:off x="8932338" y="121739"/>
            <a:ext cx="2981042" cy="618168"/>
            <a:chOff x="263" y="-120"/>
            <a:chExt cx="9475" cy="2198"/>
          </a:xfrm>
        </p:grpSpPr>
        <p:pic>
          <p:nvPicPr>
            <p:cNvPr id="29702" name="图片 5"/>
            <p:cNvPicPr>
              <a:picLocks noChangeAspect="1"/>
            </p:cNvPicPr>
            <p:nvPr/>
          </p:nvPicPr>
          <p:blipFill>
            <a:blip r:embed="rId4" cstate="print"/>
            <a:stretch>
              <a:fillRect/>
            </a:stretch>
          </p:blipFill>
          <p:spPr>
            <a:xfrm>
              <a:off x="2190" y="-120"/>
              <a:ext cx="7549" cy="2199"/>
            </a:xfrm>
            <a:prstGeom prst="rect">
              <a:avLst/>
            </a:prstGeom>
            <a:noFill/>
            <a:ln w="9525">
              <a:noFill/>
            </a:ln>
          </p:spPr>
        </p:pic>
        <p:pic>
          <p:nvPicPr>
            <p:cNvPr id="29703" name="图片 6" descr="u=1446500768,2742535849&amp;fm=21&amp;gp=0"/>
            <p:cNvPicPr>
              <a:picLocks noChangeAspect="1"/>
            </p:cNvPicPr>
            <p:nvPr/>
          </p:nvPicPr>
          <p:blipFill>
            <a:blip r:embed="rId5" cstate="print">
              <a:clrChange>
                <a:clrFrom>
                  <a:srgbClr val="FFFFFF"/>
                </a:clrFrom>
                <a:clrTo>
                  <a:srgbClr val="FFFFFF">
                    <a:alpha val="0"/>
                  </a:srgbClr>
                </a:clrTo>
              </a:clrChange>
            </a:blip>
            <a:stretch>
              <a:fillRect/>
            </a:stretch>
          </p:blipFill>
          <p:spPr>
            <a:xfrm>
              <a:off x="263" y="212"/>
              <a:ext cx="1758" cy="1439"/>
            </a:xfrm>
            <a:prstGeom prst="rect">
              <a:avLst/>
            </a:prstGeom>
            <a:noFill/>
            <a:ln w="9525">
              <a:noFill/>
            </a:ln>
          </p:spPr>
        </p:pic>
      </p:grpSp>
      <p:sp>
        <p:nvSpPr>
          <p:cNvPr id="9" name="object 9"/>
          <p:cNvSpPr txBox="1"/>
          <p:nvPr/>
        </p:nvSpPr>
        <p:spPr>
          <a:xfrm>
            <a:off x="685800" y="993775"/>
            <a:ext cx="10878820" cy="640715"/>
          </a:xfrm>
          <a:prstGeom prst="rect">
            <a:avLst/>
          </a:prstGeom>
        </p:spPr>
        <p:txBody>
          <a:bodyPr vert="horz" wrap="square" lIns="0" tIns="12700" rIns="0" bIns="0" rtlCol="0">
            <a:spAutoFit/>
          </a:bodyPr>
          <a:lstStyle/>
          <a:p>
            <a:pPr marL="354965" indent="-342900">
              <a:lnSpc>
                <a:spcPct val="100000"/>
              </a:lnSpc>
              <a:spcBef>
                <a:spcPts val="100"/>
              </a:spcBef>
              <a:buSzPct val="95000"/>
              <a:buFont typeface="Wingdings" panose="05000000000000000000" charset="0"/>
              <a:buChar char="u"/>
              <a:tabLst>
                <a:tab pos="225425" algn="l"/>
              </a:tabLst>
            </a:pPr>
            <a:r>
              <a:rPr sz="2000" b="1" dirty="0">
                <a:latin typeface="微软雅黑" panose="020B0503020204020204" charset="-122"/>
                <a:ea typeface="微软雅黑" panose="020B0503020204020204" charset="-122"/>
                <a:cs typeface="微软雅黑" panose="020B0503020204020204" charset="-122"/>
              </a:rPr>
              <a:t>硬件装备</a:t>
            </a:r>
            <a:r>
              <a:rPr sz="2000" b="1" spc="-5" dirty="0">
                <a:latin typeface="微软雅黑" panose="020B0503020204020204" charset="-122"/>
                <a:ea typeface="微软雅黑" panose="020B0503020204020204" charset="-122"/>
                <a:cs typeface="微软雅黑" panose="020B0503020204020204" charset="-122"/>
              </a:rPr>
              <a:t>——</a:t>
            </a:r>
            <a:r>
              <a:rPr sz="2000" b="1" dirty="0">
                <a:latin typeface="微软雅黑" panose="020B0503020204020204" charset="-122"/>
                <a:ea typeface="微软雅黑" panose="020B0503020204020204" charset="-122"/>
                <a:cs typeface="微软雅黑" panose="020B0503020204020204" charset="-122"/>
                <a:sym typeface="+mn-ea"/>
              </a:rPr>
              <a:t>BSL-</a:t>
            </a:r>
            <a:r>
              <a:rPr lang="en-US" sz="2000" b="1" dirty="0">
                <a:latin typeface="微软雅黑" panose="020B0503020204020204" charset="-122"/>
                <a:ea typeface="微软雅黑" panose="020B0503020204020204" charset="-122"/>
                <a:cs typeface="微软雅黑" panose="020B0503020204020204" charset="-122"/>
                <a:sym typeface="+mn-ea"/>
              </a:rPr>
              <a:t>4</a:t>
            </a:r>
            <a:r>
              <a:rPr sz="2000" b="1" dirty="0">
                <a:latin typeface="微软雅黑" panose="020B0503020204020204" charset="-122"/>
                <a:ea typeface="微软雅黑" panose="020B0503020204020204" charset="-122"/>
                <a:cs typeface="微软雅黑" panose="020B0503020204020204" charset="-122"/>
                <a:sym typeface="+mn-ea"/>
              </a:rPr>
              <a:t> 实验室要求</a:t>
            </a:r>
            <a:endParaRPr sz="2000" b="1" dirty="0">
              <a:latin typeface="微软雅黑" panose="020B0503020204020204" charset="-122"/>
              <a:ea typeface="微软雅黑" panose="020B0503020204020204" charset="-122"/>
              <a:cs typeface="微软雅黑" panose="020B0503020204020204" charset="-122"/>
            </a:endParaRPr>
          </a:p>
          <a:p>
            <a:pPr marL="354965" indent="-342900">
              <a:lnSpc>
                <a:spcPct val="100000"/>
              </a:lnSpc>
              <a:spcBef>
                <a:spcPts val="100"/>
              </a:spcBef>
              <a:buSzPct val="95000"/>
              <a:buFont typeface="Wingdings" panose="05000000000000000000" charset="0"/>
              <a:buChar char="u"/>
              <a:tabLst>
                <a:tab pos="225425" algn="l"/>
              </a:tabLst>
            </a:pPr>
            <a:endParaRPr sz="2000">
              <a:latin typeface="微软雅黑" panose="020B0503020204020204" charset="-122"/>
              <a:ea typeface="微软雅黑" panose="020B0503020204020204" charset="-122"/>
              <a:cs typeface="微软雅黑" panose="020B0503020204020204" charset="-122"/>
            </a:endParaRPr>
          </a:p>
        </p:txBody>
      </p:sp>
      <p:sp>
        <p:nvSpPr>
          <p:cNvPr id="4" name="文本框 3"/>
          <p:cNvSpPr txBox="1"/>
          <p:nvPr/>
        </p:nvSpPr>
        <p:spPr>
          <a:xfrm>
            <a:off x="688975" y="1374775"/>
            <a:ext cx="10627995" cy="5092700"/>
          </a:xfrm>
          <a:prstGeom prst="rect">
            <a:avLst/>
          </a:prstGeom>
          <a:noFill/>
        </p:spPr>
        <p:txBody>
          <a:bodyPr wrap="square" rtlCol="0" anchor="t">
            <a:spAutoFit/>
          </a:bodyPr>
          <a:lstStyle/>
          <a:p>
            <a:pPr marL="342900" indent="-342900" fontAlgn="auto">
              <a:lnSpc>
                <a:spcPct val="150000"/>
              </a:lnSpc>
              <a:buFont typeface="Arial" panose="020B0604020202020204" pitchFamily="34" charset="0"/>
              <a:buChar char="•"/>
            </a:pPr>
            <a:r>
              <a:rPr lang="zh-CN" altLang="zh-TW" sz="2000" b="1">
                <a:latin typeface="微软雅黑" panose="020B0503020204020204" charset="-122"/>
                <a:ea typeface="微软雅黑" panose="020B0503020204020204" charset="-122"/>
                <a:cs typeface="微软雅黑" panose="020B0503020204020204" charset="-122"/>
                <a:sym typeface="+mn-ea"/>
              </a:rPr>
              <a:t>建设要求：</a:t>
            </a:r>
            <a:endParaRPr lang="zh-TW" sz="2000" b="1">
              <a:latin typeface="微软雅黑" panose="020B0503020204020204" charset="-122"/>
              <a:ea typeface="微软雅黑" panose="020B0503020204020204" charset="-122"/>
              <a:cs typeface="微软雅黑" panose="020B0503020204020204" charset="-122"/>
              <a:sym typeface="+mn-ea"/>
            </a:endParaRPr>
          </a:p>
          <a:p>
            <a:pPr indent="349250" fontAlgn="auto">
              <a:lnSpc>
                <a:spcPts val="2360"/>
              </a:lnSpc>
            </a:pPr>
            <a:r>
              <a:rPr lang="zh-TW">
                <a:latin typeface="微软雅黑" panose="020B0503020204020204" charset="-122"/>
                <a:ea typeface="微软雅黑" panose="020B0503020204020204" charset="-122"/>
                <a:cs typeface="微软雅黑" panose="020B0503020204020204" charset="-122"/>
                <a:sym typeface="+mn-ea"/>
              </a:rPr>
              <a:t>（1） 在满足BSL-3实验室要求基础上。</a:t>
            </a:r>
            <a:endParaRPr lang="zh-TW">
              <a:latin typeface="微软雅黑" panose="020B0503020204020204" charset="-122"/>
              <a:ea typeface="微软雅黑" panose="020B0503020204020204" charset="-122"/>
              <a:cs typeface="微软雅黑" panose="020B0503020204020204" charset="-122"/>
            </a:endParaRPr>
          </a:p>
          <a:p>
            <a:pPr indent="349250" fontAlgn="auto">
              <a:lnSpc>
                <a:spcPts val="2360"/>
              </a:lnSpc>
            </a:pPr>
            <a:r>
              <a:rPr lang="zh-TW">
                <a:latin typeface="微软雅黑" panose="020B0503020204020204" charset="-122"/>
                <a:ea typeface="微软雅黑" panose="020B0503020204020204" charset="-122"/>
                <a:cs typeface="微软雅黑" panose="020B0503020204020204" charset="-122"/>
                <a:sym typeface="+mn-ea"/>
              </a:rPr>
              <a:t>（2） 实验室应在建筑物中自成隔离区或为</a:t>
            </a:r>
            <a:r>
              <a:rPr lang="zh-TW" b="1">
                <a:solidFill>
                  <a:srgbClr val="FF0000"/>
                </a:solidFill>
                <a:latin typeface="微软雅黑" panose="020B0503020204020204" charset="-122"/>
                <a:ea typeface="微软雅黑" panose="020B0503020204020204" charset="-122"/>
                <a:cs typeface="微软雅黑" panose="020B0503020204020204" charset="-122"/>
                <a:sym typeface="+mn-ea"/>
              </a:rPr>
              <a:t>独立建筑物，有门禁</a:t>
            </a:r>
            <a:r>
              <a:rPr lang="zh-TW">
                <a:latin typeface="微软雅黑" panose="020B0503020204020204" charset="-122"/>
                <a:ea typeface="微软雅黑" panose="020B0503020204020204" charset="-122"/>
                <a:cs typeface="微软雅黑" panose="020B0503020204020204" charset="-122"/>
                <a:sym typeface="+mn-ea"/>
              </a:rPr>
              <a:t>。围护结构远离建筑外墙。</a:t>
            </a:r>
            <a:endParaRPr lang="zh-TW">
              <a:latin typeface="微软雅黑" panose="020B0503020204020204" charset="-122"/>
              <a:ea typeface="微软雅黑" panose="020B0503020204020204" charset="-122"/>
              <a:cs typeface="微软雅黑" panose="020B0503020204020204" charset="-122"/>
            </a:endParaRPr>
          </a:p>
          <a:p>
            <a:pPr indent="349250" fontAlgn="auto">
              <a:lnSpc>
                <a:spcPts val="2360"/>
              </a:lnSpc>
            </a:pPr>
            <a:r>
              <a:rPr lang="zh-TW">
                <a:latin typeface="微软雅黑" panose="020B0503020204020204" charset="-122"/>
                <a:ea typeface="微软雅黑" panose="020B0503020204020204" charset="-122"/>
                <a:cs typeface="微软雅黑" panose="020B0503020204020204" charset="-122"/>
                <a:sym typeface="+mn-ea"/>
              </a:rPr>
              <a:t>（3） BSL-4实验室分为正压服实验室（防护服应配有生命支持系统）和安全 柜实验室（微生物操作在III级生物安全柜中进行）。</a:t>
            </a:r>
            <a:endParaRPr lang="zh-TW">
              <a:latin typeface="微软雅黑" panose="020B0503020204020204" charset="-122"/>
              <a:ea typeface="微软雅黑" panose="020B0503020204020204" charset="-122"/>
              <a:cs typeface="微软雅黑" panose="020B0503020204020204" charset="-122"/>
            </a:endParaRPr>
          </a:p>
          <a:p>
            <a:pPr indent="349250" fontAlgn="auto">
              <a:lnSpc>
                <a:spcPts val="2360"/>
              </a:lnSpc>
            </a:pPr>
            <a:r>
              <a:rPr lang="zh-TW">
                <a:latin typeface="微软雅黑" panose="020B0503020204020204" charset="-122"/>
                <a:ea typeface="微软雅黑" panose="020B0503020204020204" charset="-122"/>
                <a:cs typeface="微软雅黑" panose="020B0503020204020204" charset="-122"/>
                <a:sym typeface="+mn-ea"/>
              </a:rPr>
              <a:t>（4） 实验室防护区包括核心工作间、缓冲间、外防护服更换间（有气锁）， 辅助区包括监控室、清洁衣物更换间等。</a:t>
            </a:r>
            <a:endParaRPr lang="zh-TW">
              <a:latin typeface="微软雅黑" panose="020B0503020204020204" charset="-122"/>
              <a:ea typeface="微软雅黑" panose="020B0503020204020204" charset="-122"/>
              <a:cs typeface="微软雅黑" panose="020B0503020204020204" charset="-122"/>
            </a:endParaRPr>
          </a:p>
          <a:p>
            <a:pPr indent="349250" fontAlgn="auto">
              <a:lnSpc>
                <a:spcPts val="2360"/>
              </a:lnSpc>
            </a:pPr>
            <a:r>
              <a:rPr lang="zh-TW">
                <a:latin typeface="微软雅黑" panose="020B0503020204020204" charset="-122"/>
                <a:ea typeface="微软雅黑" panose="020B0503020204020204" charset="-122"/>
                <a:cs typeface="微软雅黑" panose="020B0503020204020204" charset="-122"/>
                <a:sym typeface="+mn-ea"/>
              </a:rPr>
              <a:t>（5） 实验室的排风应经过两级HEPA过滤器处理后排放。应可以在原位对送、 排风HEPA过滤器进行消毒和检漏。</a:t>
            </a:r>
            <a:endParaRPr lang="zh-TW">
              <a:latin typeface="微软雅黑" panose="020B0503020204020204" charset="-122"/>
              <a:ea typeface="微软雅黑" panose="020B0503020204020204" charset="-122"/>
              <a:cs typeface="微软雅黑" panose="020B0503020204020204" charset="-122"/>
            </a:endParaRPr>
          </a:p>
          <a:p>
            <a:pPr indent="349250" fontAlgn="auto">
              <a:lnSpc>
                <a:spcPts val="2360"/>
              </a:lnSpc>
            </a:pPr>
            <a:r>
              <a:rPr lang="zh-TW">
                <a:latin typeface="微软雅黑" panose="020B0503020204020204" charset="-122"/>
                <a:ea typeface="微软雅黑" panose="020B0503020204020204" charset="-122"/>
                <a:cs typeface="微软雅黑" panose="020B0503020204020204" charset="-122"/>
                <a:sym typeface="+mn-ea"/>
              </a:rPr>
              <a:t>（6） 生命支持系统应有不间断备用电源、供呼吸使用的气体压力、流量、含氧量、温度、温度、有害物质的含量等应符合职业安全的需求。</a:t>
            </a:r>
            <a:endParaRPr lang="zh-TW">
              <a:latin typeface="微软雅黑" panose="020B0503020204020204" charset="-122"/>
              <a:ea typeface="微软雅黑" panose="020B0503020204020204" charset="-122"/>
              <a:cs typeface="微软雅黑" panose="020B0503020204020204" charset="-122"/>
            </a:endParaRPr>
          </a:p>
          <a:p>
            <a:pPr indent="349250" fontAlgn="auto">
              <a:lnSpc>
                <a:spcPts val="2360"/>
              </a:lnSpc>
            </a:pPr>
            <a:r>
              <a:rPr lang="zh-TW">
                <a:latin typeface="微软雅黑" panose="020B0503020204020204" charset="-122"/>
                <a:ea typeface="微软雅黑" panose="020B0503020204020204" charset="-122"/>
                <a:cs typeface="微软雅黑" panose="020B0503020204020204" charset="-122"/>
                <a:sym typeface="+mn-ea"/>
              </a:rPr>
              <a:t>（7） 化学淋浴消毒装置应在无电力供应情况下仍可使用，消毒液储存器的容量应满足所有情况下对消毒使用量的要求。</a:t>
            </a:r>
            <a:endParaRPr lang="zh-TW">
              <a:latin typeface="微软雅黑" panose="020B0503020204020204" charset="-122"/>
              <a:ea typeface="微软雅黑" panose="020B0503020204020204" charset="-122"/>
              <a:cs typeface="微软雅黑" panose="020B0503020204020204" charset="-122"/>
            </a:endParaRPr>
          </a:p>
          <a:p>
            <a:pPr indent="349250" fontAlgn="auto">
              <a:lnSpc>
                <a:spcPts val="2360"/>
              </a:lnSpc>
            </a:pPr>
            <a:r>
              <a:rPr lang="zh-TW">
                <a:latin typeface="微软雅黑" panose="020B0503020204020204" charset="-122"/>
                <a:ea typeface="微软雅黑" panose="020B0503020204020204" charset="-122"/>
                <a:cs typeface="微软雅黑" panose="020B0503020204020204" charset="-122"/>
                <a:sym typeface="+mn-ea"/>
              </a:rPr>
              <a:t>（8） 实验室防护区内所有需要运出实验室的物品或其包装的表面应经过可靠 灭菌，符合安全要求。</a:t>
            </a:r>
          </a:p>
          <a:p>
            <a:pPr indent="349250" fontAlgn="auto">
              <a:lnSpc>
                <a:spcPts val="2360"/>
              </a:lnSpc>
            </a:pPr>
            <a:r>
              <a:rPr lang="zh-TW">
                <a:latin typeface="微软雅黑" panose="020B0503020204020204" charset="-122"/>
                <a:ea typeface="微软雅黑" panose="020B0503020204020204" charset="-122"/>
                <a:cs typeface="微软雅黑" panose="020B0503020204020204" charset="-122"/>
                <a:sym typeface="+mn-ea"/>
              </a:rPr>
              <a:t>（10）实验室防护区所有区域内的室内压均为负压，实验室核心区域工作区的气压压差值应不小于60Pa,与相邻区域的压差不小于20Pa</a:t>
            </a:r>
            <a:r>
              <a:rPr lang="zh-CN">
                <a:latin typeface="微软雅黑" panose="020B0503020204020204" charset="-122"/>
                <a:ea typeface="微软雅黑" panose="020B0503020204020204" charset="-122"/>
                <a:cs typeface="微软雅黑" panose="020B0503020204020204" charset="-122"/>
                <a:sym typeface="+mn-ea"/>
              </a:rPr>
              <a:t>。</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椭圆 5"/>
          <p:cNvSpPr/>
          <p:nvPr/>
        </p:nvSpPr>
        <p:spPr>
          <a:xfrm>
            <a:off x="5160398" y="1849542"/>
            <a:ext cx="1856862" cy="1856862"/>
          </a:xfrm>
          <a:prstGeom prst="ellipse">
            <a:avLst/>
          </a:prstGeom>
          <a:solidFill>
            <a:schemeClr val="accent1"/>
          </a:solidFill>
          <a:ln>
            <a:noFill/>
          </a:ln>
          <a:effectLst>
            <a:outerShdw blurRad="50800" dist="38100" dir="5400000" algn="t" rotWithShape="0">
              <a:prstClr val="black">
                <a:alpha val="40000"/>
              </a:prstClr>
            </a:outerShdw>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																					</a:t>
            </a:r>
            <a:endParaRPr lang="zh-CN" altLang="en-US" dirty="0"/>
          </a:p>
        </p:txBody>
      </p:sp>
      <p:sp>
        <p:nvSpPr>
          <p:cNvPr id="7" name="文本框 6"/>
          <p:cNvSpPr txBox="1"/>
          <p:nvPr/>
        </p:nvSpPr>
        <p:spPr>
          <a:xfrm>
            <a:off x="3032759" y="3813298"/>
            <a:ext cx="6126480" cy="645160"/>
          </a:xfrm>
          <a:prstGeom prst="rect">
            <a:avLst/>
          </a:prstGeom>
          <a:noFill/>
        </p:spPr>
        <p:txBody>
          <a:bodyPr wrap="none" rtlCol="0">
            <a:spAutoFit/>
          </a:bodyPr>
          <a:lstStyle/>
          <a:p>
            <a:pPr algn="ctr"/>
            <a:r>
              <a:rPr lang="zh-CN" altLang="en-US" sz="3600" b="1" dirty="0">
                <a:latin typeface="微软雅黑" panose="020B0503020204020204" charset="-122"/>
                <a:ea typeface="微软雅黑" panose="020B0503020204020204" charset="-122"/>
                <a:cs typeface="+mn-ea"/>
                <a:sym typeface="+mn-lt"/>
              </a:rPr>
              <a:t>实验室生物安全管理的重要性</a:t>
            </a:r>
          </a:p>
        </p:txBody>
      </p:sp>
      <p:sp>
        <p:nvSpPr>
          <p:cNvPr id="9" name="矩形 8"/>
          <p:cNvSpPr/>
          <p:nvPr/>
        </p:nvSpPr>
        <p:spPr>
          <a:xfrm>
            <a:off x="4790819" y="1561154"/>
            <a:ext cx="2534793" cy="23511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7195" b="1" dirty="0">
                <a:solidFill>
                  <a:schemeClr val="bg1"/>
                </a:solidFill>
                <a:latin typeface="Impact" panose="020B0806030902050204" pitchFamily="34" charset="0"/>
                <a:cs typeface="+mn-ea"/>
                <a:sym typeface="+mn-lt"/>
              </a:rPr>
              <a:t>01</a:t>
            </a:r>
            <a:endParaRPr lang="zh-CN" altLang="en-US" sz="7195" b="1" dirty="0">
              <a:solidFill>
                <a:schemeClr val="bg1"/>
              </a:solidFill>
              <a:latin typeface="Impact" panose="020B0806030902050204" pitchFamily="34" charset="0"/>
              <a:cs typeface="+mn-ea"/>
              <a:sym typeface="+mn-lt"/>
            </a:endParaRPr>
          </a:p>
        </p:txBody>
      </p:sp>
      <p:grpSp>
        <p:nvGrpSpPr>
          <p:cNvPr id="10" name="组合 9"/>
          <p:cNvGrpSpPr/>
          <p:nvPr/>
        </p:nvGrpSpPr>
        <p:grpSpPr>
          <a:xfrm>
            <a:off x="-8884" y="2209014"/>
            <a:ext cx="3183174" cy="2823391"/>
            <a:chOff x="1" y="1932152"/>
            <a:chExt cx="3184832" cy="2824862"/>
          </a:xfrm>
        </p:grpSpPr>
        <p:pic>
          <p:nvPicPr>
            <p:cNvPr id="11" name="图片 15"/>
            <p:cNvPicPr>
              <a:picLocks noChangeAspect="1"/>
            </p:cNvPicPr>
            <p:nvPr>
              <p:custDataLst>
                <p:tags r:id="rId2"/>
              </p:custDataLst>
            </p:nvPr>
          </p:nvPicPr>
          <p:blipFill>
            <a:blip r:embed="rId4" cstate="print">
              <a:extLst>
                <a:ext uri="{28A0092B-C50C-407E-A947-70E740481C1C}">
                  <a14:useLocalDpi xmlns:a14="http://schemas.microsoft.com/office/drawing/2010/main" val="0"/>
                </a:ext>
              </a:extLst>
            </a:blip>
            <a:stretch>
              <a:fillRect/>
            </a:stretch>
          </p:blipFill>
          <p:spPr>
            <a:xfrm rot="1784989" flipH="1">
              <a:off x="2357954" y="2125218"/>
              <a:ext cx="826879" cy="2631796"/>
            </a:xfrm>
            <a:prstGeom prst="rect">
              <a:avLst/>
            </a:prstGeom>
          </p:spPr>
        </p:pic>
        <p:sp>
          <p:nvSpPr>
            <p:cNvPr id="12" name="任意多边形 11"/>
            <p:cNvSpPr/>
            <p:nvPr/>
          </p:nvSpPr>
          <p:spPr bwMode="auto">
            <a:xfrm flipH="1">
              <a:off x="1" y="1932152"/>
              <a:ext cx="3070379" cy="2520315"/>
            </a:xfrm>
            <a:custGeom>
              <a:avLst/>
              <a:gdLst>
                <a:gd name="connsiteX0" fmla="*/ 3070379 w 3070379"/>
                <a:gd name="connsiteY0" fmla="*/ 0 h 2520315"/>
                <a:gd name="connsiteX1" fmla="*/ 2804837 w 3070379"/>
                <a:gd name="connsiteY1" fmla="*/ 0 h 2520315"/>
                <a:gd name="connsiteX2" fmla="*/ 158684 w 3070379"/>
                <a:gd name="connsiteY2" fmla="*/ 0 h 2520315"/>
                <a:gd name="connsiteX3" fmla="*/ 22594 w 3070379"/>
                <a:gd name="connsiteY3" fmla="*/ 237873 h 2520315"/>
                <a:gd name="connsiteX4" fmla="*/ 1292763 w 3070379"/>
                <a:gd name="connsiteY4" fmla="*/ 2441024 h 2520315"/>
                <a:gd name="connsiteX5" fmla="*/ 1434523 w 3070379"/>
                <a:gd name="connsiteY5" fmla="*/ 2520315 h 2520315"/>
                <a:gd name="connsiteX6" fmla="*/ 3030119 w 3070379"/>
                <a:gd name="connsiteY6" fmla="*/ 2520315 h 2520315"/>
                <a:gd name="connsiteX7" fmla="*/ 3070379 w 3070379"/>
                <a:gd name="connsiteY7" fmla="*/ 2520315 h 2520315"/>
                <a:gd name="connsiteX8" fmla="*/ 3070379 w 3070379"/>
                <a:gd name="connsiteY8" fmla="*/ 0 h 2520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70379" h="2520315">
                  <a:moveTo>
                    <a:pt x="3070379" y="0"/>
                  </a:moveTo>
                  <a:lnTo>
                    <a:pt x="2804837" y="0"/>
                  </a:lnTo>
                  <a:cubicBezTo>
                    <a:pt x="2129523" y="0"/>
                    <a:pt x="1265120" y="0"/>
                    <a:pt x="158684" y="0"/>
                  </a:cubicBezTo>
                  <a:cubicBezTo>
                    <a:pt x="33935" y="0"/>
                    <a:pt x="-39780" y="130264"/>
                    <a:pt x="22594" y="237873"/>
                  </a:cubicBezTo>
                  <a:cubicBezTo>
                    <a:pt x="22594" y="237873"/>
                    <a:pt x="22594" y="237873"/>
                    <a:pt x="1292763" y="2441024"/>
                  </a:cubicBezTo>
                  <a:cubicBezTo>
                    <a:pt x="1321115" y="2491997"/>
                    <a:pt x="1377819" y="2520315"/>
                    <a:pt x="1434523" y="2520315"/>
                  </a:cubicBezTo>
                  <a:cubicBezTo>
                    <a:pt x="1434523" y="2520315"/>
                    <a:pt x="1434523" y="2520315"/>
                    <a:pt x="3030119" y="2520315"/>
                  </a:cubicBezTo>
                  <a:lnTo>
                    <a:pt x="3070379" y="2520315"/>
                  </a:lnTo>
                  <a:lnTo>
                    <a:pt x="3070379" y="0"/>
                  </a:lnTo>
                  <a:close/>
                </a:path>
              </a:pathLst>
            </a:custGeom>
            <a:blipFill rotWithShape="1">
              <a:blip r:embed="rId5" cstate="print"/>
              <a:stretch>
                <a:fillRect/>
              </a:stretch>
            </a:blipFill>
            <a:ln>
              <a:noFill/>
            </a:ln>
            <a:extLst>
              <a:ext uri="{91240B29-F687-4F45-9708-019B960494DF}">
                <a14:hiddenLine xmlns:a14="http://schemas.microsoft.com/office/drawing/2010/main" w="9525">
                  <a:solidFill>
                    <a:srgbClr val="000000"/>
                  </a:solidFill>
                  <a:round/>
                </a14:hiddenLine>
              </a:ext>
            </a:extLst>
          </p:spPr>
          <p:txBody>
            <a:bodyPr vert="horz" wrap="square" lIns="91392" tIns="45696" rIns="91392" bIns="45696" numCol="1" anchor="t" anchorCtr="0" compatLnSpc="1">
              <a:noAutofit/>
            </a:bodyPr>
            <a:lstStyle/>
            <a:p>
              <a:endParaRPr lang="zh-CN" altLang="en-US">
                <a:cs typeface="+mn-ea"/>
                <a:sym typeface="+mn-lt"/>
              </a:endParaRPr>
            </a:p>
          </p:txBody>
        </p:sp>
      </p:grpSp>
      <p:grpSp>
        <p:nvGrpSpPr>
          <p:cNvPr id="2" name="组合 1"/>
          <p:cNvGrpSpPr/>
          <p:nvPr/>
        </p:nvGrpSpPr>
        <p:grpSpPr>
          <a:xfrm>
            <a:off x="8940759" y="1862777"/>
            <a:ext cx="3175080" cy="2829063"/>
            <a:chOff x="9015266" y="1621930"/>
            <a:chExt cx="3176734" cy="2830536"/>
          </a:xfrm>
        </p:grpSpPr>
        <p:pic>
          <p:nvPicPr>
            <p:cNvPr id="5" name="图片 4"/>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rot="1776806">
              <a:off x="9015266" y="1621930"/>
              <a:ext cx="826879" cy="2631796"/>
            </a:xfrm>
            <a:prstGeom prst="rect">
              <a:avLst/>
            </a:prstGeom>
          </p:spPr>
        </p:pic>
        <p:sp>
          <p:nvSpPr>
            <p:cNvPr id="13" name="任意多边形 12"/>
            <p:cNvSpPr/>
            <p:nvPr/>
          </p:nvSpPr>
          <p:spPr bwMode="auto">
            <a:xfrm rot="10800000" flipH="1">
              <a:off x="9121621" y="1932151"/>
              <a:ext cx="3070379" cy="2520315"/>
            </a:xfrm>
            <a:custGeom>
              <a:avLst/>
              <a:gdLst>
                <a:gd name="connsiteX0" fmla="*/ 3070379 w 3070379"/>
                <a:gd name="connsiteY0" fmla="*/ 0 h 2520315"/>
                <a:gd name="connsiteX1" fmla="*/ 2804837 w 3070379"/>
                <a:gd name="connsiteY1" fmla="*/ 0 h 2520315"/>
                <a:gd name="connsiteX2" fmla="*/ 158684 w 3070379"/>
                <a:gd name="connsiteY2" fmla="*/ 0 h 2520315"/>
                <a:gd name="connsiteX3" fmla="*/ 22594 w 3070379"/>
                <a:gd name="connsiteY3" fmla="*/ 237873 h 2520315"/>
                <a:gd name="connsiteX4" fmla="*/ 1292763 w 3070379"/>
                <a:gd name="connsiteY4" fmla="*/ 2441024 h 2520315"/>
                <a:gd name="connsiteX5" fmla="*/ 1434523 w 3070379"/>
                <a:gd name="connsiteY5" fmla="*/ 2520315 h 2520315"/>
                <a:gd name="connsiteX6" fmla="*/ 3030119 w 3070379"/>
                <a:gd name="connsiteY6" fmla="*/ 2520315 h 2520315"/>
                <a:gd name="connsiteX7" fmla="*/ 3070379 w 3070379"/>
                <a:gd name="connsiteY7" fmla="*/ 2520315 h 2520315"/>
                <a:gd name="connsiteX8" fmla="*/ 3070379 w 3070379"/>
                <a:gd name="connsiteY8" fmla="*/ 0 h 2520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70379" h="2520315">
                  <a:moveTo>
                    <a:pt x="3070379" y="0"/>
                  </a:moveTo>
                  <a:lnTo>
                    <a:pt x="2804837" y="0"/>
                  </a:lnTo>
                  <a:cubicBezTo>
                    <a:pt x="2129523" y="0"/>
                    <a:pt x="1265120" y="0"/>
                    <a:pt x="158684" y="0"/>
                  </a:cubicBezTo>
                  <a:cubicBezTo>
                    <a:pt x="33935" y="0"/>
                    <a:pt x="-39780" y="130264"/>
                    <a:pt x="22594" y="237873"/>
                  </a:cubicBezTo>
                  <a:cubicBezTo>
                    <a:pt x="22594" y="237873"/>
                    <a:pt x="22594" y="237873"/>
                    <a:pt x="1292763" y="2441024"/>
                  </a:cubicBezTo>
                  <a:cubicBezTo>
                    <a:pt x="1321115" y="2491997"/>
                    <a:pt x="1377819" y="2520315"/>
                    <a:pt x="1434523" y="2520315"/>
                  </a:cubicBezTo>
                  <a:cubicBezTo>
                    <a:pt x="1434523" y="2520315"/>
                    <a:pt x="1434523" y="2520315"/>
                    <a:pt x="3030119" y="2520315"/>
                  </a:cubicBezTo>
                  <a:lnTo>
                    <a:pt x="3070379" y="2520315"/>
                  </a:lnTo>
                  <a:lnTo>
                    <a:pt x="3070379" y="0"/>
                  </a:lnTo>
                  <a:close/>
                </a:path>
              </a:pathLst>
            </a:custGeom>
            <a:blipFill rotWithShape="1">
              <a:blip r:embed="rId6" cstate="print">
                <a:alphaModFix amt="99000"/>
              </a:blip>
              <a:stretch>
                <a:fillRect/>
              </a:stretch>
            </a:blipFill>
            <a:ln>
              <a:noFill/>
            </a:ln>
          </p:spPr>
          <p:txBody>
            <a:bodyPr vert="horz" wrap="square" lIns="91392" tIns="45696" rIns="91392" bIns="45696" numCol="1" anchor="t" anchorCtr="0" compatLnSpc="1">
              <a:noAutofit/>
            </a:bodyPr>
            <a:lstStyle/>
            <a:p>
              <a:endParaRPr lang="zh-CN" altLang="en-US">
                <a:cs typeface="+mn-ea"/>
                <a:sym typeface="+mn-lt"/>
              </a:endParaRPr>
            </a:p>
          </p:txBody>
        </p:sp>
      </p:grpSp>
      <p:grpSp>
        <p:nvGrpSpPr>
          <p:cNvPr id="29701" name="组合 1"/>
          <p:cNvGrpSpPr/>
          <p:nvPr/>
        </p:nvGrpSpPr>
        <p:grpSpPr>
          <a:xfrm>
            <a:off x="79334" y="50022"/>
            <a:ext cx="5081798" cy="1091631"/>
            <a:chOff x="263" y="-120"/>
            <a:chExt cx="9475" cy="2198"/>
          </a:xfrm>
        </p:grpSpPr>
        <p:pic>
          <p:nvPicPr>
            <p:cNvPr id="29702" name="图片 5"/>
            <p:cNvPicPr>
              <a:picLocks noChangeAspect="1"/>
            </p:cNvPicPr>
            <p:nvPr/>
          </p:nvPicPr>
          <p:blipFill>
            <a:blip r:embed="rId7" cstate="print"/>
            <a:stretch>
              <a:fillRect/>
            </a:stretch>
          </p:blipFill>
          <p:spPr>
            <a:xfrm>
              <a:off x="2190" y="-120"/>
              <a:ext cx="7549" cy="2199"/>
            </a:xfrm>
            <a:prstGeom prst="rect">
              <a:avLst/>
            </a:prstGeom>
            <a:noFill/>
            <a:ln w="9525">
              <a:noFill/>
            </a:ln>
          </p:spPr>
        </p:pic>
        <p:pic>
          <p:nvPicPr>
            <p:cNvPr id="29703" name="图片 6" descr="u=1446500768,2742535849&amp;fm=21&amp;gp=0"/>
            <p:cNvPicPr>
              <a:picLocks noChangeAspect="1"/>
            </p:cNvPicPr>
            <p:nvPr/>
          </p:nvPicPr>
          <p:blipFill>
            <a:blip r:embed="rId8" cstate="print">
              <a:clrChange>
                <a:clrFrom>
                  <a:srgbClr val="FFFFFF"/>
                </a:clrFrom>
                <a:clrTo>
                  <a:srgbClr val="FFFFFF">
                    <a:alpha val="0"/>
                  </a:srgbClr>
                </a:clrTo>
              </a:clrChange>
            </a:blip>
            <a:stretch>
              <a:fillRect/>
            </a:stretch>
          </p:blipFill>
          <p:spPr>
            <a:xfrm>
              <a:off x="263" y="212"/>
              <a:ext cx="1758" cy="1439"/>
            </a:xfrm>
            <a:prstGeom prst="rect">
              <a:avLst/>
            </a:prstGeom>
            <a:noFill/>
            <a:ln w="9525">
              <a:noFill/>
            </a:ln>
          </p:spPr>
        </p:pic>
      </p:gr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p:cNvSpPr txBox="1"/>
          <p:nvPr/>
        </p:nvSpPr>
        <p:spPr>
          <a:xfrm>
            <a:off x="990390" y="331504"/>
            <a:ext cx="3697605" cy="460375"/>
          </a:xfrm>
          <a:prstGeom prst="rect">
            <a:avLst/>
          </a:prstGeom>
          <a:noFill/>
        </p:spPr>
        <p:txBody>
          <a:bodyPr wrap="none" rtlCol="0">
            <a:spAutoFit/>
          </a:bodyPr>
          <a:lstStyle/>
          <a:p>
            <a:pPr marL="161925" algn="l">
              <a:lnSpc>
                <a:spcPct val="100000"/>
              </a:lnSpc>
              <a:spcBef>
                <a:spcPts val="100"/>
              </a:spcBef>
            </a:pPr>
            <a:r>
              <a:rPr lang="zh-CN" sz="2400" b="1" dirty="0">
                <a:latin typeface="微软雅黑" panose="020B0503020204020204" charset="-122"/>
                <a:ea typeface="微软雅黑" panose="020B0503020204020204" charset="-122"/>
                <a:cs typeface="宋体" panose="02010600030101010101" pitchFamily="2" charset="-122"/>
                <a:sym typeface="+mn-ea"/>
              </a:rPr>
              <a:t>三、</a:t>
            </a:r>
            <a:r>
              <a:rPr sz="2400" b="1" dirty="0">
                <a:latin typeface="微软雅黑" panose="020B0503020204020204" charset="-122"/>
                <a:ea typeface="微软雅黑" panose="020B0503020204020204" charset="-122"/>
                <a:cs typeface="宋体" panose="02010600030101010101" pitchFamily="2" charset="-122"/>
                <a:sym typeface="+mn-ea"/>
              </a:rPr>
              <a:t>实验室生物安全管理</a:t>
            </a:r>
            <a:endParaRPr lang="zh-CN" sz="2400" b="1" dirty="0">
              <a:latin typeface="微软雅黑" panose="020B0503020204020204" charset="-122"/>
              <a:ea typeface="微软雅黑" panose="020B0503020204020204" charset="-122"/>
              <a:cs typeface="宋体" panose="02010600030101010101" pitchFamily="2" charset="-122"/>
              <a:sym typeface="+mn-ea"/>
            </a:endParaRPr>
          </a:p>
        </p:txBody>
      </p:sp>
      <p:grpSp>
        <p:nvGrpSpPr>
          <p:cNvPr id="15" name="组合 14"/>
          <p:cNvGrpSpPr/>
          <p:nvPr/>
        </p:nvGrpSpPr>
        <p:grpSpPr>
          <a:xfrm>
            <a:off x="3173" y="334988"/>
            <a:ext cx="1012721" cy="587625"/>
            <a:chOff x="0" y="419087"/>
            <a:chExt cx="816284" cy="473644"/>
          </a:xfrm>
        </p:grpSpPr>
        <p:grpSp>
          <p:nvGrpSpPr>
            <p:cNvPr id="16" name="组合 15"/>
            <p:cNvGrpSpPr/>
            <p:nvPr/>
          </p:nvGrpSpPr>
          <p:grpSpPr>
            <a:xfrm>
              <a:off x="0" y="419087"/>
              <a:ext cx="816284" cy="473644"/>
              <a:chOff x="-63454" y="428612"/>
              <a:chExt cx="816284" cy="473644"/>
            </a:xfrm>
          </p:grpSpPr>
          <p:grpSp>
            <p:nvGrpSpPr>
              <p:cNvPr id="19" name="组合 18"/>
              <p:cNvGrpSpPr/>
              <p:nvPr/>
            </p:nvGrpSpPr>
            <p:grpSpPr>
              <a:xfrm>
                <a:off x="114300" y="428612"/>
                <a:ext cx="638530" cy="473644"/>
                <a:chOff x="1" y="1932152"/>
                <a:chExt cx="3100612" cy="3240569"/>
              </a:xfrm>
            </p:grpSpPr>
            <p:pic>
              <p:nvPicPr>
                <p:cNvPr id="21" name="图片 15"/>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rot="2419665" flipH="1">
                  <a:off x="2273733" y="2150323"/>
                  <a:ext cx="826880" cy="3022398"/>
                </a:xfrm>
                <a:prstGeom prst="rect">
                  <a:avLst/>
                </a:prstGeom>
              </p:spPr>
            </p:pic>
            <p:sp>
              <p:nvSpPr>
                <p:cNvPr id="22" name="任意多边形 21"/>
                <p:cNvSpPr/>
                <p:nvPr/>
              </p:nvSpPr>
              <p:spPr bwMode="auto">
                <a:xfrm flipH="1">
                  <a:off x="1" y="1932152"/>
                  <a:ext cx="3070379" cy="2520315"/>
                </a:xfrm>
                <a:custGeom>
                  <a:avLst/>
                  <a:gdLst>
                    <a:gd name="connsiteX0" fmla="*/ 3070379 w 3070379"/>
                    <a:gd name="connsiteY0" fmla="*/ 0 h 2520315"/>
                    <a:gd name="connsiteX1" fmla="*/ 2804837 w 3070379"/>
                    <a:gd name="connsiteY1" fmla="*/ 0 h 2520315"/>
                    <a:gd name="connsiteX2" fmla="*/ 158684 w 3070379"/>
                    <a:gd name="connsiteY2" fmla="*/ 0 h 2520315"/>
                    <a:gd name="connsiteX3" fmla="*/ 22594 w 3070379"/>
                    <a:gd name="connsiteY3" fmla="*/ 237873 h 2520315"/>
                    <a:gd name="connsiteX4" fmla="*/ 1292763 w 3070379"/>
                    <a:gd name="connsiteY4" fmla="*/ 2441024 h 2520315"/>
                    <a:gd name="connsiteX5" fmla="*/ 1434523 w 3070379"/>
                    <a:gd name="connsiteY5" fmla="*/ 2520315 h 2520315"/>
                    <a:gd name="connsiteX6" fmla="*/ 3030119 w 3070379"/>
                    <a:gd name="connsiteY6" fmla="*/ 2520315 h 2520315"/>
                    <a:gd name="connsiteX7" fmla="*/ 3070379 w 3070379"/>
                    <a:gd name="connsiteY7" fmla="*/ 2520315 h 2520315"/>
                    <a:gd name="connsiteX8" fmla="*/ 3070379 w 3070379"/>
                    <a:gd name="connsiteY8" fmla="*/ 0 h 2520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70379" h="2520315">
                      <a:moveTo>
                        <a:pt x="3070379" y="0"/>
                      </a:moveTo>
                      <a:lnTo>
                        <a:pt x="2804837" y="0"/>
                      </a:lnTo>
                      <a:cubicBezTo>
                        <a:pt x="2129523" y="0"/>
                        <a:pt x="1265120" y="0"/>
                        <a:pt x="158684" y="0"/>
                      </a:cubicBezTo>
                      <a:cubicBezTo>
                        <a:pt x="33935" y="0"/>
                        <a:pt x="-39780" y="130264"/>
                        <a:pt x="22594" y="237873"/>
                      </a:cubicBezTo>
                      <a:cubicBezTo>
                        <a:pt x="22594" y="237873"/>
                        <a:pt x="22594" y="237873"/>
                        <a:pt x="1292763" y="2441024"/>
                      </a:cubicBezTo>
                      <a:cubicBezTo>
                        <a:pt x="1321115" y="2491997"/>
                        <a:pt x="1377819" y="2520315"/>
                        <a:pt x="1434523" y="2520315"/>
                      </a:cubicBezTo>
                      <a:cubicBezTo>
                        <a:pt x="1434523" y="2520315"/>
                        <a:pt x="1434523" y="2520315"/>
                        <a:pt x="3030119" y="2520315"/>
                      </a:cubicBezTo>
                      <a:lnTo>
                        <a:pt x="3070379" y="2520315"/>
                      </a:lnTo>
                      <a:lnTo>
                        <a:pt x="3070379" y="0"/>
                      </a:lnTo>
                      <a:close/>
                    </a:path>
                  </a:pathLst>
                </a:custGeom>
                <a:solidFill>
                  <a:srgbClr val="5484BD"/>
                </a:solidFill>
                <a:ln>
                  <a:noFill/>
                </a:ln>
                <a:extLst>
                  <a:ext uri="{91240B29-F687-4F45-9708-019B960494DF}">
                    <a14:hiddenLine xmlns:a14="http://schemas.microsoft.com/office/drawing/2010/main" w="9525">
                      <a:solidFill>
                        <a:srgbClr val="000000"/>
                      </a:solidFill>
                      <a:round/>
                    </a14:hiddenLine>
                  </a:ext>
                </a:extLst>
              </p:spPr>
              <p:txBody>
                <a:bodyPr vert="horz" wrap="square" lIns="91392" tIns="45696" rIns="91392" bIns="45696" numCol="1" anchor="t" anchorCtr="0" compatLnSpc="1">
                  <a:noAutofit/>
                </a:bodyPr>
                <a:lstStyle/>
                <a:p>
                  <a:endParaRPr lang="zh-CN" altLang="en-US">
                    <a:cs typeface="+mn-ea"/>
                    <a:sym typeface="+mn-lt"/>
                  </a:endParaRPr>
                </a:p>
              </p:txBody>
            </p:sp>
          </p:grpSp>
          <p:sp>
            <p:nvSpPr>
              <p:cNvPr id="20" name="矩形 19"/>
              <p:cNvSpPr/>
              <p:nvPr/>
            </p:nvSpPr>
            <p:spPr>
              <a:xfrm>
                <a:off x="-63454" y="428612"/>
                <a:ext cx="409529" cy="368371"/>
              </a:xfrm>
              <a:prstGeom prst="rect">
                <a:avLst/>
              </a:prstGeom>
              <a:solidFill>
                <a:srgbClr val="5484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7" name="矩形 16"/>
            <p:cNvSpPr/>
            <p:nvPr/>
          </p:nvSpPr>
          <p:spPr>
            <a:xfrm>
              <a:off x="104775" y="419087"/>
              <a:ext cx="50800" cy="368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200025" y="419087"/>
              <a:ext cx="50800" cy="368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9701" name="组合 1"/>
          <p:cNvGrpSpPr/>
          <p:nvPr/>
        </p:nvGrpSpPr>
        <p:grpSpPr>
          <a:xfrm>
            <a:off x="8932338" y="121739"/>
            <a:ext cx="2981042" cy="618168"/>
            <a:chOff x="263" y="-120"/>
            <a:chExt cx="9475" cy="2198"/>
          </a:xfrm>
        </p:grpSpPr>
        <p:pic>
          <p:nvPicPr>
            <p:cNvPr id="29702" name="图片 5"/>
            <p:cNvPicPr>
              <a:picLocks noChangeAspect="1"/>
            </p:cNvPicPr>
            <p:nvPr/>
          </p:nvPicPr>
          <p:blipFill>
            <a:blip r:embed="rId4" cstate="print"/>
            <a:stretch>
              <a:fillRect/>
            </a:stretch>
          </p:blipFill>
          <p:spPr>
            <a:xfrm>
              <a:off x="2190" y="-120"/>
              <a:ext cx="7549" cy="2199"/>
            </a:xfrm>
            <a:prstGeom prst="rect">
              <a:avLst/>
            </a:prstGeom>
            <a:noFill/>
            <a:ln w="9525">
              <a:noFill/>
            </a:ln>
          </p:spPr>
        </p:pic>
        <p:pic>
          <p:nvPicPr>
            <p:cNvPr id="29703" name="图片 6" descr="u=1446500768,2742535849&amp;fm=21&amp;gp=0"/>
            <p:cNvPicPr>
              <a:picLocks noChangeAspect="1"/>
            </p:cNvPicPr>
            <p:nvPr/>
          </p:nvPicPr>
          <p:blipFill>
            <a:blip r:embed="rId5" cstate="print">
              <a:clrChange>
                <a:clrFrom>
                  <a:srgbClr val="FFFFFF"/>
                </a:clrFrom>
                <a:clrTo>
                  <a:srgbClr val="FFFFFF">
                    <a:alpha val="0"/>
                  </a:srgbClr>
                </a:clrTo>
              </a:clrChange>
            </a:blip>
            <a:stretch>
              <a:fillRect/>
            </a:stretch>
          </p:blipFill>
          <p:spPr>
            <a:xfrm>
              <a:off x="263" y="212"/>
              <a:ext cx="1758" cy="1439"/>
            </a:xfrm>
            <a:prstGeom prst="rect">
              <a:avLst/>
            </a:prstGeom>
            <a:noFill/>
            <a:ln w="9525">
              <a:noFill/>
            </a:ln>
          </p:spPr>
        </p:pic>
      </p:grpSp>
      <p:sp>
        <p:nvSpPr>
          <p:cNvPr id="9" name="object 9"/>
          <p:cNvSpPr txBox="1"/>
          <p:nvPr/>
        </p:nvSpPr>
        <p:spPr>
          <a:xfrm>
            <a:off x="685800" y="993775"/>
            <a:ext cx="10878820" cy="640715"/>
          </a:xfrm>
          <a:prstGeom prst="rect">
            <a:avLst/>
          </a:prstGeom>
        </p:spPr>
        <p:txBody>
          <a:bodyPr vert="horz" wrap="square" lIns="0" tIns="12700" rIns="0" bIns="0" rtlCol="0">
            <a:spAutoFit/>
          </a:bodyPr>
          <a:lstStyle/>
          <a:p>
            <a:pPr marL="354965" indent="-342900">
              <a:lnSpc>
                <a:spcPct val="100000"/>
              </a:lnSpc>
              <a:spcBef>
                <a:spcPts val="100"/>
              </a:spcBef>
              <a:buSzPct val="95000"/>
              <a:buFont typeface="Wingdings" panose="05000000000000000000" charset="0"/>
              <a:buChar char="u"/>
              <a:tabLst>
                <a:tab pos="225425" algn="l"/>
              </a:tabLst>
            </a:pPr>
            <a:r>
              <a:rPr sz="2000" b="1" dirty="0">
                <a:latin typeface="微软雅黑" panose="020B0503020204020204" charset="-122"/>
                <a:ea typeface="微软雅黑" panose="020B0503020204020204" charset="-122"/>
                <a:cs typeface="微软雅黑" panose="020B0503020204020204" charset="-122"/>
              </a:rPr>
              <a:t>硬件装备</a:t>
            </a:r>
            <a:r>
              <a:rPr sz="2000" b="1" spc="-5" dirty="0">
                <a:latin typeface="微软雅黑" panose="020B0503020204020204" charset="-122"/>
                <a:ea typeface="微软雅黑" panose="020B0503020204020204" charset="-122"/>
                <a:cs typeface="微软雅黑" panose="020B0503020204020204" charset="-122"/>
              </a:rPr>
              <a:t>——</a:t>
            </a:r>
            <a:r>
              <a:rPr sz="2000" b="1" dirty="0">
                <a:latin typeface="微软雅黑" panose="020B0503020204020204" charset="-122"/>
                <a:ea typeface="微软雅黑" panose="020B0503020204020204" charset="-122"/>
                <a:cs typeface="微软雅黑" panose="020B0503020204020204" charset="-122"/>
                <a:sym typeface="+mn-ea"/>
              </a:rPr>
              <a:t>BSL-</a:t>
            </a:r>
            <a:r>
              <a:rPr lang="en-US" sz="2000" b="1" dirty="0">
                <a:latin typeface="微软雅黑" panose="020B0503020204020204" charset="-122"/>
                <a:ea typeface="微软雅黑" panose="020B0503020204020204" charset="-122"/>
                <a:cs typeface="微软雅黑" panose="020B0503020204020204" charset="-122"/>
                <a:sym typeface="+mn-ea"/>
              </a:rPr>
              <a:t>4</a:t>
            </a:r>
            <a:r>
              <a:rPr sz="2000" b="1" dirty="0">
                <a:latin typeface="微软雅黑" panose="020B0503020204020204" charset="-122"/>
                <a:ea typeface="微软雅黑" panose="020B0503020204020204" charset="-122"/>
                <a:cs typeface="微软雅黑" panose="020B0503020204020204" charset="-122"/>
                <a:sym typeface="+mn-ea"/>
              </a:rPr>
              <a:t> 实验室要求</a:t>
            </a:r>
            <a:endParaRPr sz="2000" b="1" dirty="0">
              <a:latin typeface="微软雅黑" panose="020B0503020204020204" charset="-122"/>
              <a:ea typeface="微软雅黑" panose="020B0503020204020204" charset="-122"/>
              <a:cs typeface="微软雅黑" panose="020B0503020204020204" charset="-122"/>
            </a:endParaRPr>
          </a:p>
          <a:p>
            <a:pPr marL="354965" indent="-342900">
              <a:lnSpc>
                <a:spcPct val="100000"/>
              </a:lnSpc>
              <a:spcBef>
                <a:spcPts val="100"/>
              </a:spcBef>
              <a:buSzPct val="95000"/>
              <a:buFont typeface="Wingdings" panose="05000000000000000000" charset="0"/>
              <a:buChar char="u"/>
              <a:tabLst>
                <a:tab pos="225425" algn="l"/>
              </a:tabLst>
            </a:pPr>
            <a:endParaRPr sz="2000">
              <a:latin typeface="微软雅黑" panose="020B0503020204020204" charset="-122"/>
              <a:ea typeface="微软雅黑" panose="020B0503020204020204" charset="-122"/>
              <a:cs typeface="微软雅黑" panose="020B0503020204020204" charset="-122"/>
            </a:endParaRPr>
          </a:p>
        </p:txBody>
      </p:sp>
      <p:sp>
        <p:nvSpPr>
          <p:cNvPr id="4" name="文本框 3"/>
          <p:cNvSpPr txBox="1"/>
          <p:nvPr/>
        </p:nvSpPr>
        <p:spPr>
          <a:xfrm>
            <a:off x="990600" y="1374775"/>
            <a:ext cx="10326370" cy="2861310"/>
          </a:xfrm>
          <a:prstGeom prst="rect">
            <a:avLst/>
          </a:prstGeom>
          <a:noFill/>
        </p:spPr>
        <p:txBody>
          <a:bodyPr wrap="square" rtlCol="0" anchor="t">
            <a:spAutoFit/>
          </a:bodyPr>
          <a:lstStyle/>
          <a:p>
            <a:pPr marL="342900" indent="-342900" fontAlgn="auto">
              <a:lnSpc>
                <a:spcPct val="150000"/>
              </a:lnSpc>
              <a:buFont typeface="Arial" panose="020B0604020202020204" pitchFamily="34" charset="0"/>
              <a:buChar char="•"/>
            </a:pPr>
            <a:r>
              <a:rPr lang="zh-CN" altLang="zh-TW" sz="2000" b="1">
                <a:latin typeface="微软雅黑" panose="020B0503020204020204" charset="-122"/>
                <a:ea typeface="微软雅黑" panose="020B0503020204020204" charset="-122"/>
                <a:cs typeface="微软雅黑" panose="020B0503020204020204" charset="-122"/>
                <a:sym typeface="+mn-ea"/>
              </a:rPr>
              <a:t>防护要求：</a:t>
            </a:r>
            <a:endParaRPr lang="zh-TW" sz="2000" b="1">
              <a:latin typeface="微软雅黑" panose="020B0503020204020204" charset="-122"/>
              <a:ea typeface="微软雅黑" panose="020B0503020204020204" charset="-122"/>
              <a:cs typeface="微软雅黑" panose="020B0503020204020204" charset="-122"/>
              <a:sym typeface="+mn-ea"/>
            </a:endParaRPr>
          </a:p>
          <a:p>
            <a:pPr marL="0" indent="0">
              <a:lnSpc>
                <a:spcPct val="150000"/>
              </a:lnSpc>
              <a:buFont typeface="Wingdings" panose="05000000000000000000" pitchFamily="2" charset="2"/>
              <a:buNone/>
            </a:pPr>
            <a:r>
              <a:rPr lang="zh-CN" altLang="en-US" sz="2000" dirty="0">
                <a:latin typeface="微软雅黑" panose="020B0503020204020204" charset="-122"/>
                <a:ea typeface="微软雅黑" panose="020B0503020204020204" charset="-122"/>
                <a:cs typeface="微软雅黑" panose="020B0503020204020204" charset="-122"/>
                <a:sym typeface="+mn-ea"/>
              </a:rPr>
              <a:t>除符合</a:t>
            </a:r>
            <a:r>
              <a:rPr lang="en-US" altLang="zh-CN" sz="2000" dirty="0">
                <a:latin typeface="微软雅黑" panose="020B0503020204020204" charset="-122"/>
                <a:ea typeface="微软雅黑" panose="020B0503020204020204" charset="-122"/>
                <a:cs typeface="微软雅黑" panose="020B0503020204020204" charset="-122"/>
                <a:sym typeface="+mn-ea"/>
              </a:rPr>
              <a:t>BSL-3</a:t>
            </a:r>
            <a:r>
              <a:rPr lang="zh-CN" altLang="en-US" sz="2000" dirty="0">
                <a:latin typeface="微软雅黑" panose="020B0503020204020204" charset="-122"/>
                <a:ea typeface="微软雅黑" panose="020B0503020204020204" charset="-122"/>
                <a:cs typeface="微软雅黑" panose="020B0503020204020204" charset="-122"/>
                <a:sym typeface="+mn-ea"/>
              </a:rPr>
              <a:t>的要求外，还应要求：</a:t>
            </a:r>
            <a:endParaRPr lang="zh-CN" altLang="en-US" sz="2000" dirty="0">
              <a:latin typeface="微软雅黑" panose="020B0503020204020204" charset="-122"/>
              <a:ea typeface="微软雅黑" panose="020B0503020204020204" charset="-122"/>
              <a:cs typeface="微软雅黑" panose="020B0503020204020204" charset="-122"/>
            </a:endParaRPr>
          </a:p>
          <a:p>
            <a:pPr marL="0" indent="0">
              <a:lnSpc>
                <a:spcPct val="150000"/>
              </a:lnSpc>
              <a:buFont typeface="Wingdings" panose="05000000000000000000" pitchFamily="2" charset="2"/>
              <a:buNone/>
            </a:pPr>
            <a:r>
              <a:rPr lang="zh-CN" altLang="en-US" sz="2000" dirty="0">
                <a:latin typeface="微软雅黑" panose="020B0503020204020204" charset="-122"/>
                <a:ea typeface="微软雅黑" panose="020B0503020204020204" charset="-122"/>
                <a:cs typeface="微软雅黑" panose="020B0503020204020204" charset="-122"/>
                <a:sym typeface="+mn-ea"/>
              </a:rPr>
              <a:t>    </a:t>
            </a:r>
            <a:r>
              <a:rPr lang="en-US" altLang="zh-CN" sz="2000" dirty="0">
                <a:latin typeface="微软雅黑" panose="020B0503020204020204" charset="-122"/>
                <a:ea typeface="微软雅黑" panose="020B0503020204020204" charset="-122"/>
                <a:cs typeface="微软雅黑" panose="020B0503020204020204" charset="-122"/>
                <a:sym typeface="+mn-ea"/>
              </a:rPr>
              <a:t>1</a:t>
            </a:r>
            <a:r>
              <a:rPr lang="zh-CN" altLang="en-US" sz="2000" dirty="0">
                <a:latin typeface="微软雅黑" panose="020B0503020204020204" charset="-122"/>
                <a:ea typeface="微软雅黑" panose="020B0503020204020204" charset="-122"/>
                <a:cs typeface="微软雅黑" panose="020B0503020204020204" charset="-122"/>
                <a:sym typeface="+mn-ea"/>
              </a:rPr>
              <a:t>、所有人员进入要</a:t>
            </a:r>
            <a:r>
              <a:rPr lang="zh-CN" altLang="en-US" sz="2000" b="1" dirty="0">
                <a:solidFill>
                  <a:srgbClr val="FF0000"/>
                </a:solidFill>
                <a:latin typeface="微软雅黑" panose="020B0503020204020204" charset="-122"/>
                <a:ea typeface="微软雅黑" panose="020B0503020204020204" charset="-122"/>
                <a:cs typeface="微软雅黑" panose="020B0503020204020204" charset="-122"/>
                <a:sym typeface="+mn-ea"/>
              </a:rPr>
              <a:t>更换全套服装</a:t>
            </a:r>
            <a:r>
              <a:rPr lang="zh-CN" altLang="en-US" sz="2000" dirty="0">
                <a:latin typeface="微软雅黑" panose="020B0503020204020204" charset="-122"/>
                <a:ea typeface="微软雅黑" panose="020B0503020204020204" charset="-122"/>
                <a:cs typeface="微软雅黑" panose="020B0503020204020204" charset="-122"/>
                <a:sym typeface="+mn-ea"/>
              </a:rPr>
              <a:t>。工作后脱下所有防护服，淋浴后再离去；</a:t>
            </a:r>
            <a:endParaRPr lang="zh-CN" altLang="en-US" sz="2000" dirty="0">
              <a:latin typeface="微软雅黑" panose="020B0503020204020204" charset="-122"/>
              <a:ea typeface="微软雅黑" panose="020B0503020204020204" charset="-122"/>
              <a:cs typeface="微软雅黑" panose="020B0503020204020204" charset="-122"/>
            </a:endParaRPr>
          </a:p>
          <a:p>
            <a:pPr marL="0" indent="0">
              <a:lnSpc>
                <a:spcPct val="150000"/>
              </a:lnSpc>
              <a:buFont typeface="Wingdings" panose="05000000000000000000" pitchFamily="2" charset="2"/>
              <a:buNone/>
            </a:pPr>
            <a:r>
              <a:rPr lang="zh-CN" altLang="en-US" sz="2000" dirty="0">
                <a:latin typeface="微软雅黑" panose="020B0503020204020204" charset="-122"/>
                <a:ea typeface="微软雅黑" panose="020B0503020204020204" charset="-122"/>
                <a:cs typeface="微软雅黑" panose="020B0503020204020204" charset="-122"/>
                <a:sym typeface="+mn-ea"/>
              </a:rPr>
              <a:t>    </a:t>
            </a:r>
            <a:r>
              <a:rPr lang="en-US" altLang="zh-CN" sz="2000" dirty="0">
                <a:latin typeface="微软雅黑" panose="020B0503020204020204" charset="-122"/>
                <a:ea typeface="微软雅黑" panose="020B0503020204020204" charset="-122"/>
                <a:cs typeface="微软雅黑" panose="020B0503020204020204" charset="-122"/>
                <a:sym typeface="+mn-ea"/>
              </a:rPr>
              <a:t>2</a:t>
            </a:r>
            <a:r>
              <a:rPr lang="zh-CN" altLang="en-US" sz="2000" dirty="0">
                <a:latin typeface="微软雅黑" panose="020B0503020204020204" charset="-122"/>
                <a:ea typeface="微软雅黑" panose="020B0503020204020204" charset="-122"/>
                <a:cs typeface="微软雅黑" panose="020B0503020204020204" charset="-122"/>
                <a:sym typeface="+mn-ea"/>
              </a:rPr>
              <a:t>、在</a:t>
            </a:r>
            <a:r>
              <a:rPr lang="en-US" altLang="zh-CN" sz="2000" dirty="0">
                <a:latin typeface="微软雅黑" panose="020B0503020204020204" charset="-122"/>
                <a:ea typeface="微软雅黑" panose="020B0503020204020204" charset="-122"/>
                <a:cs typeface="微软雅黑" panose="020B0503020204020204" charset="-122"/>
                <a:sym typeface="+mn-ea"/>
              </a:rPr>
              <a:t>BSL-4</a:t>
            </a:r>
            <a:r>
              <a:rPr lang="zh-CN" altLang="en-US" sz="2000" dirty="0">
                <a:latin typeface="微软雅黑" panose="020B0503020204020204" charset="-122"/>
                <a:ea typeface="微软雅黑" panose="020B0503020204020204" charset="-122"/>
                <a:cs typeface="微软雅黑" panose="020B0503020204020204" charset="-122"/>
                <a:sym typeface="+mn-ea"/>
              </a:rPr>
              <a:t>实验室中工作人员需穿着整体的由生命维持系统供气的</a:t>
            </a:r>
            <a:r>
              <a:rPr lang="zh-CN" altLang="en-US" sz="2000" b="1" dirty="0">
                <a:solidFill>
                  <a:srgbClr val="FF0000"/>
                </a:solidFill>
                <a:latin typeface="微软雅黑" panose="020B0503020204020204" charset="-122"/>
                <a:ea typeface="微软雅黑" panose="020B0503020204020204" charset="-122"/>
                <a:cs typeface="微软雅黑" panose="020B0503020204020204" charset="-122"/>
                <a:sym typeface="+mn-ea"/>
              </a:rPr>
              <a:t>正压工作服</a:t>
            </a:r>
            <a:r>
              <a:rPr lang="zh-CN" altLang="en-US" sz="2000" dirty="0">
                <a:latin typeface="微软雅黑" panose="020B0503020204020204" charset="-122"/>
                <a:ea typeface="微软雅黑" panose="020B0503020204020204" charset="-122"/>
                <a:cs typeface="微软雅黑" panose="020B0503020204020204" charset="-122"/>
                <a:sym typeface="+mn-ea"/>
              </a:rPr>
              <a:t>；</a:t>
            </a:r>
            <a:endParaRPr lang="zh-CN" altLang="en-US" sz="2000" dirty="0">
              <a:latin typeface="微软雅黑" panose="020B0503020204020204" charset="-122"/>
              <a:ea typeface="微软雅黑" panose="020B0503020204020204" charset="-122"/>
              <a:cs typeface="微软雅黑" panose="020B0503020204020204" charset="-122"/>
            </a:endParaRPr>
          </a:p>
          <a:p>
            <a:pPr marL="0" indent="0">
              <a:lnSpc>
                <a:spcPct val="150000"/>
              </a:lnSpc>
              <a:buFont typeface="Wingdings" panose="05000000000000000000" pitchFamily="2" charset="2"/>
              <a:buNone/>
            </a:pPr>
            <a:r>
              <a:rPr lang="en-US" altLang="zh-CN" sz="2000" dirty="0">
                <a:latin typeface="微软雅黑" panose="020B0503020204020204" charset="-122"/>
                <a:ea typeface="微软雅黑" panose="020B0503020204020204" charset="-122"/>
                <a:cs typeface="微软雅黑" panose="020B0503020204020204" charset="-122"/>
                <a:sym typeface="+mn-ea"/>
              </a:rPr>
              <a:t>    3</a:t>
            </a:r>
            <a:r>
              <a:rPr lang="zh-CN" altLang="en-US" sz="2000" dirty="0">
                <a:latin typeface="微软雅黑" panose="020B0503020204020204" charset="-122"/>
                <a:ea typeface="微软雅黑" panose="020B0503020204020204" charset="-122"/>
                <a:cs typeface="微软雅黑" panose="020B0503020204020204" charset="-122"/>
                <a:sym typeface="+mn-ea"/>
              </a:rPr>
              <a:t>、进行容易产生高危险气溶胶的操作时，同时使用</a:t>
            </a:r>
            <a:r>
              <a:rPr lang="zh-CN" altLang="en-US" sz="2000" b="1" dirty="0">
                <a:solidFill>
                  <a:srgbClr val="FF0000"/>
                </a:solidFill>
                <a:latin typeface="微软雅黑" panose="020B0503020204020204" charset="-122"/>
                <a:ea typeface="微软雅黑" panose="020B0503020204020204" charset="-122"/>
                <a:cs typeface="微软雅黑" panose="020B0503020204020204" charset="-122"/>
                <a:sym typeface="+mn-ea"/>
              </a:rPr>
              <a:t>生物安全柜</a:t>
            </a:r>
            <a:r>
              <a:rPr lang="zh-CN" altLang="en-US" sz="2000" dirty="0">
                <a:latin typeface="微软雅黑" panose="020B0503020204020204" charset="-122"/>
                <a:ea typeface="微软雅黑" panose="020B0503020204020204" charset="-122"/>
                <a:cs typeface="微软雅黑" panose="020B0503020204020204" charset="-122"/>
                <a:sym typeface="+mn-ea"/>
              </a:rPr>
              <a:t>；</a:t>
            </a:r>
            <a:endParaRPr lang="zh-CN" altLang="en-US" sz="2000" dirty="0">
              <a:latin typeface="微软雅黑" panose="020B0503020204020204" charset="-122"/>
              <a:ea typeface="微软雅黑" panose="020B0503020204020204" charset="-122"/>
              <a:cs typeface="微软雅黑" panose="020B0503020204020204" charset="-122"/>
            </a:endParaRPr>
          </a:p>
          <a:p>
            <a:pPr marL="0" indent="0">
              <a:lnSpc>
                <a:spcPct val="150000"/>
              </a:lnSpc>
              <a:buFont typeface="Wingdings" panose="05000000000000000000" pitchFamily="2" charset="2"/>
              <a:buNone/>
            </a:pPr>
            <a:r>
              <a:rPr lang="zh-CN" altLang="en-US" sz="2000" dirty="0">
                <a:latin typeface="微软雅黑" panose="020B0503020204020204" charset="-122"/>
                <a:ea typeface="微软雅黑" panose="020B0503020204020204" charset="-122"/>
                <a:cs typeface="微软雅黑" panose="020B0503020204020204" charset="-122"/>
                <a:sym typeface="+mn-ea"/>
              </a:rPr>
              <a:t>    </a:t>
            </a:r>
            <a:r>
              <a:rPr lang="en-US" altLang="zh-CN" sz="2000" dirty="0">
                <a:latin typeface="微软雅黑" panose="020B0503020204020204" charset="-122"/>
                <a:ea typeface="微软雅黑" panose="020B0503020204020204" charset="-122"/>
                <a:cs typeface="微软雅黑" panose="020B0503020204020204" charset="-122"/>
                <a:sym typeface="+mn-ea"/>
              </a:rPr>
              <a:t>4</a:t>
            </a:r>
            <a:r>
              <a:rPr lang="zh-CN" altLang="en-US" sz="2000" dirty="0">
                <a:latin typeface="微软雅黑" panose="020B0503020204020204" charset="-122"/>
                <a:ea typeface="微软雅黑" panose="020B0503020204020204" charset="-122"/>
                <a:cs typeface="微软雅黑" panose="020B0503020204020204" charset="-122"/>
                <a:sym typeface="+mn-ea"/>
              </a:rPr>
              <a:t>、当不能有效地将气溶胶限定在一定范围内时，应当</a:t>
            </a:r>
            <a:r>
              <a:rPr lang="zh-CN" altLang="en-US" sz="2000" b="1" dirty="0">
                <a:solidFill>
                  <a:srgbClr val="FF0000"/>
                </a:solidFill>
                <a:latin typeface="微软雅黑" panose="020B0503020204020204" charset="-122"/>
                <a:ea typeface="微软雅黑" panose="020B0503020204020204" charset="-122"/>
                <a:cs typeface="微软雅黑" panose="020B0503020204020204" charset="-122"/>
                <a:sym typeface="+mn-ea"/>
              </a:rPr>
              <a:t>使用呼吸保护装置</a:t>
            </a:r>
            <a:r>
              <a:rPr lang="zh-CN" altLang="en-US" sz="2000" dirty="0">
                <a:latin typeface="微软雅黑" panose="020B0503020204020204" charset="-122"/>
                <a:ea typeface="微软雅黑" panose="020B0503020204020204" charset="-122"/>
                <a:cs typeface="微软雅黑" panose="020B0503020204020204" charset="-122"/>
                <a:sym typeface="+mn-ea"/>
              </a:rPr>
              <a:t>。</a:t>
            </a:r>
            <a:endParaRPr lang="zh-CN" altLang="en-US" sz="2000">
              <a:latin typeface="微软雅黑" panose="020B0503020204020204" charset="-122"/>
              <a:ea typeface="微软雅黑" panose="020B0503020204020204" charset="-122"/>
              <a:cs typeface="微软雅黑" panose="020B0503020204020204" charset="-122"/>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p:cNvSpPr txBox="1"/>
          <p:nvPr/>
        </p:nvSpPr>
        <p:spPr>
          <a:xfrm>
            <a:off x="990390" y="331504"/>
            <a:ext cx="3697605" cy="460375"/>
          </a:xfrm>
          <a:prstGeom prst="rect">
            <a:avLst/>
          </a:prstGeom>
          <a:noFill/>
        </p:spPr>
        <p:txBody>
          <a:bodyPr wrap="none" rtlCol="0">
            <a:spAutoFit/>
          </a:bodyPr>
          <a:lstStyle/>
          <a:p>
            <a:pPr marL="161925" algn="l">
              <a:lnSpc>
                <a:spcPct val="100000"/>
              </a:lnSpc>
              <a:spcBef>
                <a:spcPts val="100"/>
              </a:spcBef>
            </a:pPr>
            <a:r>
              <a:rPr lang="zh-CN" sz="2400" b="1" dirty="0">
                <a:latin typeface="微软雅黑" panose="020B0503020204020204" charset="-122"/>
                <a:ea typeface="微软雅黑" panose="020B0503020204020204" charset="-122"/>
                <a:cs typeface="宋体" panose="02010600030101010101" pitchFamily="2" charset="-122"/>
                <a:sym typeface="+mn-ea"/>
              </a:rPr>
              <a:t>三、</a:t>
            </a:r>
            <a:r>
              <a:rPr sz="2400" b="1" dirty="0">
                <a:latin typeface="微软雅黑" panose="020B0503020204020204" charset="-122"/>
                <a:ea typeface="微软雅黑" panose="020B0503020204020204" charset="-122"/>
                <a:cs typeface="宋体" panose="02010600030101010101" pitchFamily="2" charset="-122"/>
                <a:sym typeface="+mn-ea"/>
              </a:rPr>
              <a:t>实验室生物安全管理</a:t>
            </a:r>
            <a:endParaRPr lang="zh-CN" sz="2400" b="1" dirty="0">
              <a:latin typeface="微软雅黑" panose="020B0503020204020204" charset="-122"/>
              <a:ea typeface="微软雅黑" panose="020B0503020204020204" charset="-122"/>
              <a:cs typeface="宋体" panose="02010600030101010101" pitchFamily="2" charset="-122"/>
              <a:sym typeface="+mn-ea"/>
            </a:endParaRPr>
          </a:p>
        </p:txBody>
      </p:sp>
      <p:grpSp>
        <p:nvGrpSpPr>
          <p:cNvPr id="15" name="组合 14"/>
          <p:cNvGrpSpPr/>
          <p:nvPr/>
        </p:nvGrpSpPr>
        <p:grpSpPr>
          <a:xfrm>
            <a:off x="3173" y="334988"/>
            <a:ext cx="1012721" cy="587625"/>
            <a:chOff x="0" y="419087"/>
            <a:chExt cx="816284" cy="473644"/>
          </a:xfrm>
        </p:grpSpPr>
        <p:grpSp>
          <p:nvGrpSpPr>
            <p:cNvPr id="16" name="组合 15"/>
            <p:cNvGrpSpPr/>
            <p:nvPr/>
          </p:nvGrpSpPr>
          <p:grpSpPr>
            <a:xfrm>
              <a:off x="0" y="419087"/>
              <a:ext cx="816284" cy="473644"/>
              <a:chOff x="-63454" y="428612"/>
              <a:chExt cx="816284" cy="473644"/>
            </a:xfrm>
          </p:grpSpPr>
          <p:grpSp>
            <p:nvGrpSpPr>
              <p:cNvPr id="19" name="组合 18"/>
              <p:cNvGrpSpPr/>
              <p:nvPr/>
            </p:nvGrpSpPr>
            <p:grpSpPr>
              <a:xfrm>
                <a:off x="114300" y="428612"/>
                <a:ext cx="638530" cy="473644"/>
                <a:chOff x="1" y="1932152"/>
                <a:chExt cx="3100612" cy="3240569"/>
              </a:xfrm>
            </p:grpSpPr>
            <p:pic>
              <p:nvPicPr>
                <p:cNvPr id="21" name="图片 15"/>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rot="2419665" flipH="1">
                  <a:off x="2273733" y="2150323"/>
                  <a:ext cx="826880" cy="3022398"/>
                </a:xfrm>
                <a:prstGeom prst="rect">
                  <a:avLst/>
                </a:prstGeom>
              </p:spPr>
            </p:pic>
            <p:sp>
              <p:nvSpPr>
                <p:cNvPr id="22" name="任意多边形 21"/>
                <p:cNvSpPr/>
                <p:nvPr/>
              </p:nvSpPr>
              <p:spPr bwMode="auto">
                <a:xfrm flipH="1">
                  <a:off x="1" y="1932152"/>
                  <a:ext cx="3070379" cy="2520315"/>
                </a:xfrm>
                <a:custGeom>
                  <a:avLst/>
                  <a:gdLst>
                    <a:gd name="connsiteX0" fmla="*/ 3070379 w 3070379"/>
                    <a:gd name="connsiteY0" fmla="*/ 0 h 2520315"/>
                    <a:gd name="connsiteX1" fmla="*/ 2804837 w 3070379"/>
                    <a:gd name="connsiteY1" fmla="*/ 0 h 2520315"/>
                    <a:gd name="connsiteX2" fmla="*/ 158684 w 3070379"/>
                    <a:gd name="connsiteY2" fmla="*/ 0 h 2520315"/>
                    <a:gd name="connsiteX3" fmla="*/ 22594 w 3070379"/>
                    <a:gd name="connsiteY3" fmla="*/ 237873 h 2520315"/>
                    <a:gd name="connsiteX4" fmla="*/ 1292763 w 3070379"/>
                    <a:gd name="connsiteY4" fmla="*/ 2441024 h 2520315"/>
                    <a:gd name="connsiteX5" fmla="*/ 1434523 w 3070379"/>
                    <a:gd name="connsiteY5" fmla="*/ 2520315 h 2520315"/>
                    <a:gd name="connsiteX6" fmla="*/ 3030119 w 3070379"/>
                    <a:gd name="connsiteY6" fmla="*/ 2520315 h 2520315"/>
                    <a:gd name="connsiteX7" fmla="*/ 3070379 w 3070379"/>
                    <a:gd name="connsiteY7" fmla="*/ 2520315 h 2520315"/>
                    <a:gd name="connsiteX8" fmla="*/ 3070379 w 3070379"/>
                    <a:gd name="connsiteY8" fmla="*/ 0 h 2520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70379" h="2520315">
                      <a:moveTo>
                        <a:pt x="3070379" y="0"/>
                      </a:moveTo>
                      <a:lnTo>
                        <a:pt x="2804837" y="0"/>
                      </a:lnTo>
                      <a:cubicBezTo>
                        <a:pt x="2129523" y="0"/>
                        <a:pt x="1265120" y="0"/>
                        <a:pt x="158684" y="0"/>
                      </a:cubicBezTo>
                      <a:cubicBezTo>
                        <a:pt x="33935" y="0"/>
                        <a:pt x="-39780" y="130264"/>
                        <a:pt x="22594" y="237873"/>
                      </a:cubicBezTo>
                      <a:cubicBezTo>
                        <a:pt x="22594" y="237873"/>
                        <a:pt x="22594" y="237873"/>
                        <a:pt x="1292763" y="2441024"/>
                      </a:cubicBezTo>
                      <a:cubicBezTo>
                        <a:pt x="1321115" y="2491997"/>
                        <a:pt x="1377819" y="2520315"/>
                        <a:pt x="1434523" y="2520315"/>
                      </a:cubicBezTo>
                      <a:cubicBezTo>
                        <a:pt x="1434523" y="2520315"/>
                        <a:pt x="1434523" y="2520315"/>
                        <a:pt x="3030119" y="2520315"/>
                      </a:cubicBezTo>
                      <a:lnTo>
                        <a:pt x="3070379" y="2520315"/>
                      </a:lnTo>
                      <a:lnTo>
                        <a:pt x="3070379" y="0"/>
                      </a:lnTo>
                      <a:close/>
                    </a:path>
                  </a:pathLst>
                </a:custGeom>
                <a:solidFill>
                  <a:srgbClr val="5484BD"/>
                </a:solidFill>
                <a:ln>
                  <a:noFill/>
                </a:ln>
                <a:extLst>
                  <a:ext uri="{91240B29-F687-4F45-9708-019B960494DF}">
                    <a14:hiddenLine xmlns:a14="http://schemas.microsoft.com/office/drawing/2010/main" w="9525">
                      <a:solidFill>
                        <a:srgbClr val="000000"/>
                      </a:solidFill>
                      <a:round/>
                    </a14:hiddenLine>
                  </a:ext>
                </a:extLst>
              </p:spPr>
              <p:txBody>
                <a:bodyPr vert="horz" wrap="square" lIns="91392" tIns="45696" rIns="91392" bIns="45696" numCol="1" anchor="t" anchorCtr="0" compatLnSpc="1">
                  <a:noAutofit/>
                </a:bodyPr>
                <a:lstStyle/>
                <a:p>
                  <a:endParaRPr lang="zh-CN" altLang="en-US">
                    <a:cs typeface="+mn-ea"/>
                    <a:sym typeface="+mn-lt"/>
                  </a:endParaRPr>
                </a:p>
              </p:txBody>
            </p:sp>
          </p:grpSp>
          <p:sp>
            <p:nvSpPr>
              <p:cNvPr id="20" name="矩形 19"/>
              <p:cNvSpPr/>
              <p:nvPr/>
            </p:nvSpPr>
            <p:spPr>
              <a:xfrm>
                <a:off x="-63454" y="428612"/>
                <a:ext cx="409529" cy="368371"/>
              </a:xfrm>
              <a:prstGeom prst="rect">
                <a:avLst/>
              </a:prstGeom>
              <a:solidFill>
                <a:srgbClr val="5484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7" name="矩形 16"/>
            <p:cNvSpPr/>
            <p:nvPr/>
          </p:nvSpPr>
          <p:spPr>
            <a:xfrm>
              <a:off x="104775" y="419087"/>
              <a:ext cx="50800" cy="368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200025" y="419087"/>
              <a:ext cx="50800" cy="368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9701" name="组合 1"/>
          <p:cNvGrpSpPr/>
          <p:nvPr/>
        </p:nvGrpSpPr>
        <p:grpSpPr>
          <a:xfrm>
            <a:off x="8932338" y="121739"/>
            <a:ext cx="2981042" cy="618168"/>
            <a:chOff x="263" y="-120"/>
            <a:chExt cx="9475" cy="2198"/>
          </a:xfrm>
        </p:grpSpPr>
        <p:pic>
          <p:nvPicPr>
            <p:cNvPr id="29702" name="图片 5"/>
            <p:cNvPicPr>
              <a:picLocks noChangeAspect="1"/>
            </p:cNvPicPr>
            <p:nvPr/>
          </p:nvPicPr>
          <p:blipFill>
            <a:blip r:embed="rId4" cstate="print"/>
            <a:stretch>
              <a:fillRect/>
            </a:stretch>
          </p:blipFill>
          <p:spPr>
            <a:xfrm>
              <a:off x="2190" y="-120"/>
              <a:ext cx="7549" cy="2199"/>
            </a:xfrm>
            <a:prstGeom prst="rect">
              <a:avLst/>
            </a:prstGeom>
            <a:noFill/>
            <a:ln w="9525">
              <a:noFill/>
            </a:ln>
          </p:spPr>
        </p:pic>
        <p:pic>
          <p:nvPicPr>
            <p:cNvPr id="29703" name="图片 6" descr="u=1446500768,2742535849&amp;fm=21&amp;gp=0"/>
            <p:cNvPicPr>
              <a:picLocks noChangeAspect="1"/>
            </p:cNvPicPr>
            <p:nvPr/>
          </p:nvPicPr>
          <p:blipFill>
            <a:blip r:embed="rId5" cstate="print">
              <a:clrChange>
                <a:clrFrom>
                  <a:srgbClr val="FFFFFF"/>
                </a:clrFrom>
                <a:clrTo>
                  <a:srgbClr val="FFFFFF">
                    <a:alpha val="0"/>
                  </a:srgbClr>
                </a:clrTo>
              </a:clrChange>
            </a:blip>
            <a:stretch>
              <a:fillRect/>
            </a:stretch>
          </p:blipFill>
          <p:spPr>
            <a:xfrm>
              <a:off x="263" y="212"/>
              <a:ext cx="1758" cy="1439"/>
            </a:xfrm>
            <a:prstGeom prst="rect">
              <a:avLst/>
            </a:prstGeom>
            <a:noFill/>
            <a:ln w="9525">
              <a:noFill/>
            </a:ln>
          </p:spPr>
        </p:pic>
      </p:grpSp>
      <p:sp>
        <p:nvSpPr>
          <p:cNvPr id="9" name="object 9"/>
          <p:cNvSpPr txBox="1"/>
          <p:nvPr/>
        </p:nvSpPr>
        <p:spPr>
          <a:xfrm>
            <a:off x="685800" y="993775"/>
            <a:ext cx="10878820" cy="320040"/>
          </a:xfrm>
          <a:prstGeom prst="rect">
            <a:avLst/>
          </a:prstGeom>
        </p:spPr>
        <p:txBody>
          <a:bodyPr vert="horz" wrap="square" lIns="0" tIns="12700" rIns="0" bIns="0" rtlCol="0">
            <a:spAutoFit/>
          </a:bodyPr>
          <a:lstStyle/>
          <a:p>
            <a:pPr marL="354965" indent="-342900">
              <a:lnSpc>
                <a:spcPct val="100000"/>
              </a:lnSpc>
              <a:spcBef>
                <a:spcPts val="100"/>
              </a:spcBef>
              <a:buSzPct val="95000"/>
              <a:buFont typeface="Wingdings" panose="05000000000000000000" charset="0"/>
              <a:buChar char="u"/>
              <a:tabLst>
                <a:tab pos="225425" algn="l"/>
              </a:tabLst>
            </a:pPr>
            <a:r>
              <a:rPr lang="zh-CN" sz="2000" b="1" dirty="0">
                <a:latin typeface="微软雅黑" panose="020B0503020204020204" charset="-122"/>
                <a:ea typeface="微软雅黑" panose="020B0503020204020204" charset="-122"/>
                <a:cs typeface="微软雅黑" panose="020B0503020204020204" charset="-122"/>
              </a:rPr>
              <a:t>软</a:t>
            </a:r>
            <a:r>
              <a:rPr sz="2000" b="1" dirty="0">
                <a:latin typeface="微软雅黑" panose="020B0503020204020204" charset="-122"/>
                <a:ea typeface="微软雅黑" panose="020B0503020204020204" charset="-122"/>
                <a:cs typeface="微软雅黑" panose="020B0503020204020204" charset="-122"/>
              </a:rPr>
              <a:t>件装备</a:t>
            </a:r>
            <a:r>
              <a:rPr lang="en-US" sz="2000" b="1" dirty="0">
                <a:latin typeface="微软雅黑" panose="020B0503020204020204" charset="-122"/>
                <a:ea typeface="微软雅黑" panose="020B0503020204020204" charset="-122"/>
                <a:cs typeface="微软雅黑" panose="020B0503020204020204" charset="-122"/>
              </a:rPr>
              <a:t>——</a:t>
            </a:r>
            <a:r>
              <a:rPr sz="2000" b="1" dirty="0">
                <a:latin typeface="微软雅黑" panose="020B0503020204020204" charset="-122"/>
                <a:ea typeface="微软雅黑" panose="020B0503020204020204" charset="-122"/>
                <a:cs typeface="微软雅黑" panose="020B0503020204020204" charset="-122"/>
              </a:rPr>
              <a:t>实验</a:t>
            </a:r>
            <a:r>
              <a:rPr sz="2000" b="1" dirty="0">
                <a:latin typeface="微软雅黑" panose="020B0503020204020204" charset="-122"/>
                <a:ea typeface="微软雅黑" panose="020B0503020204020204" charset="-122"/>
                <a:cs typeface="微软雅黑" panose="020B0503020204020204" charset="-122"/>
                <a:sym typeface="+mn-ea"/>
              </a:rPr>
              <a:t>室生物安全管理组织架构、制度</a:t>
            </a:r>
            <a:endParaRPr sz="2000" b="1" dirty="0">
              <a:latin typeface="微软雅黑" panose="020B0503020204020204" charset="-122"/>
              <a:ea typeface="微软雅黑" panose="020B0503020204020204" charset="-122"/>
              <a:cs typeface="微软雅黑" panose="020B0503020204020204" charset="-122"/>
            </a:endParaRPr>
          </a:p>
        </p:txBody>
      </p:sp>
      <p:sp>
        <p:nvSpPr>
          <p:cNvPr id="4" name="文本框 3"/>
          <p:cNvSpPr txBox="1"/>
          <p:nvPr/>
        </p:nvSpPr>
        <p:spPr>
          <a:xfrm>
            <a:off x="990600" y="1374775"/>
            <a:ext cx="10326370" cy="1014730"/>
          </a:xfrm>
          <a:prstGeom prst="rect">
            <a:avLst/>
          </a:prstGeom>
          <a:noFill/>
        </p:spPr>
        <p:txBody>
          <a:bodyPr wrap="square" rtlCol="0" anchor="t">
            <a:spAutoFit/>
          </a:bodyPr>
          <a:lstStyle/>
          <a:p>
            <a:pPr marL="342900" lvl="1" indent="-342900">
              <a:lnSpc>
                <a:spcPct val="150000"/>
              </a:lnSpc>
              <a:buFont typeface="Arial" panose="020B0604020202020204" pitchFamily="34" charset="0"/>
              <a:buChar char="•"/>
            </a:pPr>
            <a:r>
              <a:rPr sz="2000" b="1" dirty="0">
                <a:latin typeface="微软雅黑" panose="020B0503020204020204" charset="-122"/>
                <a:ea typeface="微软雅黑" panose="020B0503020204020204" charset="-122"/>
                <a:cs typeface="微软雅黑" panose="020B0503020204020204" charset="-122"/>
                <a:sym typeface="+mn-ea"/>
              </a:rPr>
              <a:t>实验室生物安全管理委</a:t>
            </a:r>
            <a:r>
              <a:rPr sz="2000" b="1" spc="-15" dirty="0">
                <a:latin typeface="微软雅黑" panose="020B0503020204020204" charset="-122"/>
                <a:ea typeface="微软雅黑" panose="020B0503020204020204" charset="-122"/>
                <a:cs typeface="微软雅黑" panose="020B0503020204020204" charset="-122"/>
                <a:sym typeface="+mn-ea"/>
              </a:rPr>
              <a:t>员</a:t>
            </a:r>
            <a:r>
              <a:rPr sz="2000" b="1" dirty="0">
                <a:latin typeface="微软雅黑" panose="020B0503020204020204" charset="-122"/>
                <a:ea typeface="微软雅黑" panose="020B0503020204020204" charset="-122"/>
                <a:cs typeface="微软雅黑" panose="020B0503020204020204" charset="-122"/>
                <a:sym typeface="+mn-ea"/>
              </a:rPr>
              <a:t>会及</a:t>
            </a:r>
            <a:r>
              <a:rPr sz="2000" b="1" spc="-15" dirty="0">
                <a:latin typeface="微软雅黑" panose="020B0503020204020204" charset="-122"/>
                <a:ea typeface="微软雅黑" panose="020B0503020204020204" charset="-122"/>
                <a:cs typeface="微软雅黑" panose="020B0503020204020204" charset="-122"/>
                <a:sym typeface="+mn-ea"/>
              </a:rPr>
              <a:t>职</a:t>
            </a:r>
            <a:r>
              <a:rPr sz="2000" b="1" dirty="0">
                <a:latin typeface="微软雅黑" panose="020B0503020204020204" charset="-122"/>
                <a:ea typeface="微软雅黑" panose="020B0503020204020204" charset="-122"/>
                <a:cs typeface="微软雅黑" panose="020B0503020204020204" charset="-122"/>
                <a:sym typeface="+mn-ea"/>
              </a:rPr>
              <a:t>责</a:t>
            </a:r>
            <a:endParaRPr sz="2000" b="1">
              <a:latin typeface="微软雅黑" panose="020B0503020204020204" charset="-122"/>
              <a:ea typeface="微软雅黑" panose="020B0503020204020204" charset="-122"/>
              <a:cs typeface="微软雅黑" panose="020B0503020204020204" charset="-122"/>
            </a:endParaRPr>
          </a:p>
          <a:p>
            <a:pPr marL="342900" indent="-342900">
              <a:lnSpc>
                <a:spcPct val="150000"/>
              </a:lnSpc>
              <a:buFont typeface="Wingdings" panose="05000000000000000000" pitchFamily="2" charset="2"/>
              <a:buNone/>
            </a:pPr>
            <a:endParaRPr lang="zh-CN" altLang="en-US" sz="2000" b="1">
              <a:latin typeface="微软雅黑" panose="020B0503020204020204" charset="-122"/>
              <a:ea typeface="微软雅黑" panose="020B0503020204020204" charset="-122"/>
              <a:cs typeface="微软雅黑" panose="020B0503020204020204" charset="-122"/>
            </a:endParaRPr>
          </a:p>
        </p:txBody>
      </p:sp>
      <p:sp>
        <p:nvSpPr>
          <p:cNvPr id="2" name="object 9"/>
          <p:cNvSpPr/>
          <p:nvPr/>
        </p:nvSpPr>
        <p:spPr>
          <a:xfrm>
            <a:off x="6858000" y="1515745"/>
            <a:ext cx="4402455" cy="4911090"/>
          </a:xfrm>
          <a:prstGeom prst="rect">
            <a:avLst/>
          </a:prstGeom>
          <a:blipFill>
            <a:blip r:embed="rId6" cstate="print"/>
            <a:stretch>
              <a:fillRect/>
            </a:stretch>
          </a:blipFill>
          <a:effectLst>
            <a:outerShdw blurRad="63500" sx="102000" sy="102000" algn="ctr" rotWithShape="0">
              <a:prstClr val="black">
                <a:alpha val="40000"/>
              </a:prstClr>
            </a:outerShdw>
          </a:effectLst>
        </p:spPr>
        <p:txBody>
          <a:bodyPr wrap="square" lIns="0" tIns="0" rIns="0" bIns="0" rtlCol="0"/>
          <a:lstStyle/>
          <a:p>
            <a:endParaRPr/>
          </a:p>
        </p:txBody>
      </p:sp>
      <p:sp>
        <p:nvSpPr>
          <p:cNvPr id="11" name="object 11"/>
          <p:cNvSpPr/>
          <p:nvPr/>
        </p:nvSpPr>
        <p:spPr>
          <a:xfrm>
            <a:off x="1066800" y="2193925"/>
            <a:ext cx="5022215" cy="4232910"/>
          </a:xfrm>
          <a:prstGeom prst="rect">
            <a:avLst/>
          </a:prstGeom>
          <a:blipFill>
            <a:blip r:embed="rId7" cstate="print"/>
            <a:stretch>
              <a:fillRect/>
            </a:stretch>
          </a:blipFill>
          <a:effectLst>
            <a:outerShdw blurRad="63500" sx="102000" sy="102000" algn="ctr" rotWithShape="0">
              <a:prstClr val="black">
                <a:alpha val="40000"/>
              </a:prstClr>
            </a:outerShdw>
          </a:effectLst>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p:cNvSpPr txBox="1"/>
          <p:nvPr/>
        </p:nvSpPr>
        <p:spPr>
          <a:xfrm>
            <a:off x="990390" y="331504"/>
            <a:ext cx="3697605" cy="460375"/>
          </a:xfrm>
          <a:prstGeom prst="rect">
            <a:avLst/>
          </a:prstGeom>
          <a:noFill/>
        </p:spPr>
        <p:txBody>
          <a:bodyPr wrap="none" rtlCol="0">
            <a:spAutoFit/>
          </a:bodyPr>
          <a:lstStyle/>
          <a:p>
            <a:pPr marL="161925" algn="l">
              <a:lnSpc>
                <a:spcPct val="100000"/>
              </a:lnSpc>
              <a:spcBef>
                <a:spcPts val="100"/>
              </a:spcBef>
            </a:pPr>
            <a:r>
              <a:rPr lang="zh-CN" sz="2400" b="1" dirty="0">
                <a:latin typeface="微软雅黑" panose="020B0503020204020204" charset="-122"/>
                <a:ea typeface="微软雅黑" panose="020B0503020204020204" charset="-122"/>
                <a:cs typeface="宋体" panose="02010600030101010101" pitchFamily="2" charset="-122"/>
                <a:sym typeface="+mn-ea"/>
              </a:rPr>
              <a:t>三、</a:t>
            </a:r>
            <a:r>
              <a:rPr sz="2400" b="1" dirty="0">
                <a:latin typeface="微软雅黑" panose="020B0503020204020204" charset="-122"/>
                <a:ea typeface="微软雅黑" panose="020B0503020204020204" charset="-122"/>
                <a:cs typeface="宋体" panose="02010600030101010101" pitchFamily="2" charset="-122"/>
                <a:sym typeface="+mn-ea"/>
              </a:rPr>
              <a:t>实验室生物安全管理</a:t>
            </a:r>
            <a:endParaRPr lang="zh-CN" sz="2400" b="1" dirty="0">
              <a:latin typeface="微软雅黑" panose="020B0503020204020204" charset="-122"/>
              <a:ea typeface="微软雅黑" panose="020B0503020204020204" charset="-122"/>
              <a:cs typeface="宋体" panose="02010600030101010101" pitchFamily="2" charset="-122"/>
              <a:sym typeface="+mn-ea"/>
            </a:endParaRPr>
          </a:p>
        </p:txBody>
      </p:sp>
      <p:grpSp>
        <p:nvGrpSpPr>
          <p:cNvPr id="15" name="组合 14"/>
          <p:cNvGrpSpPr/>
          <p:nvPr/>
        </p:nvGrpSpPr>
        <p:grpSpPr>
          <a:xfrm>
            <a:off x="3173" y="334988"/>
            <a:ext cx="1012721" cy="587625"/>
            <a:chOff x="0" y="419087"/>
            <a:chExt cx="816284" cy="473644"/>
          </a:xfrm>
        </p:grpSpPr>
        <p:grpSp>
          <p:nvGrpSpPr>
            <p:cNvPr id="16" name="组合 15"/>
            <p:cNvGrpSpPr/>
            <p:nvPr/>
          </p:nvGrpSpPr>
          <p:grpSpPr>
            <a:xfrm>
              <a:off x="0" y="419087"/>
              <a:ext cx="816284" cy="473644"/>
              <a:chOff x="-63454" y="428612"/>
              <a:chExt cx="816284" cy="473644"/>
            </a:xfrm>
          </p:grpSpPr>
          <p:grpSp>
            <p:nvGrpSpPr>
              <p:cNvPr id="19" name="组合 18"/>
              <p:cNvGrpSpPr/>
              <p:nvPr/>
            </p:nvGrpSpPr>
            <p:grpSpPr>
              <a:xfrm>
                <a:off x="114300" y="428612"/>
                <a:ext cx="638530" cy="473644"/>
                <a:chOff x="1" y="1932152"/>
                <a:chExt cx="3100612" cy="3240569"/>
              </a:xfrm>
            </p:grpSpPr>
            <p:pic>
              <p:nvPicPr>
                <p:cNvPr id="21" name="图片 15"/>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rot="2419665" flipH="1">
                  <a:off x="2273733" y="2150323"/>
                  <a:ext cx="826880" cy="3022398"/>
                </a:xfrm>
                <a:prstGeom prst="rect">
                  <a:avLst/>
                </a:prstGeom>
              </p:spPr>
            </p:pic>
            <p:sp>
              <p:nvSpPr>
                <p:cNvPr id="22" name="任意多边形 21"/>
                <p:cNvSpPr/>
                <p:nvPr/>
              </p:nvSpPr>
              <p:spPr bwMode="auto">
                <a:xfrm flipH="1">
                  <a:off x="1" y="1932152"/>
                  <a:ext cx="3070379" cy="2520315"/>
                </a:xfrm>
                <a:custGeom>
                  <a:avLst/>
                  <a:gdLst>
                    <a:gd name="connsiteX0" fmla="*/ 3070379 w 3070379"/>
                    <a:gd name="connsiteY0" fmla="*/ 0 h 2520315"/>
                    <a:gd name="connsiteX1" fmla="*/ 2804837 w 3070379"/>
                    <a:gd name="connsiteY1" fmla="*/ 0 h 2520315"/>
                    <a:gd name="connsiteX2" fmla="*/ 158684 w 3070379"/>
                    <a:gd name="connsiteY2" fmla="*/ 0 h 2520315"/>
                    <a:gd name="connsiteX3" fmla="*/ 22594 w 3070379"/>
                    <a:gd name="connsiteY3" fmla="*/ 237873 h 2520315"/>
                    <a:gd name="connsiteX4" fmla="*/ 1292763 w 3070379"/>
                    <a:gd name="connsiteY4" fmla="*/ 2441024 h 2520315"/>
                    <a:gd name="connsiteX5" fmla="*/ 1434523 w 3070379"/>
                    <a:gd name="connsiteY5" fmla="*/ 2520315 h 2520315"/>
                    <a:gd name="connsiteX6" fmla="*/ 3030119 w 3070379"/>
                    <a:gd name="connsiteY6" fmla="*/ 2520315 h 2520315"/>
                    <a:gd name="connsiteX7" fmla="*/ 3070379 w 3070379"/>
                    <a:gd name="connsiteY7" fmla="*/ 2520315 h 2520315"/>
                    <a:gd name="connsiteX8" fmla="*/ 3070379 w 3070379"/>
                    <a:gd name="connsiteY8" fmla="*/ 0 h 2520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70379" h="2520315">
                      <a:moveTo>
                        <a:pt x="3070379" y="0"/>
                      </a:moveTo>
                      <a:lnTo>
                        <a:pt x="2804837" y="0"/>
                      </a:lnTo>
                      <a:cubicBezTo>
                        <a:pt x="2129523" y="0"/>
                        <a:pt x="1265120" y="0"/>
                        <a:pt x="158684" y="0"/>
                      </a:cubicBezTo>
                      <a:cubicBezTo>
                        <a:pt x="33935" y="0"/>
                        <a:pt x="-39780" y="130264"/>
                        <a:pt x="22594" y="237873"/>
                      </a:cubicBezTo>
                      <a:cubicBezTo>
                        <a:pt x="22594" y="237873"/>
                        <a:pt x="22594" y="237873"/>
                        <a:pt x="1292763" y="2441024"/>
                      </a:cubicBezTo>
                      <a:cubicBezTo>
                        <a:pt x="1321115" y="2491997"/>
                        <a:pt x="1377819" y="2520315"/>
                        <a:pt x="1434523" y="2520315"/>
                      </a:cubicBezTo>
                      <a:cubicBezTo>
                        <a:pt x="1434523" y="2520315"/>
                        <a:pt x="1434523" y="2520315"/>
                        <a:pt x="3030119" y="2520315"/>
                      </a:cubicBezTo>
                      <a:lnTo>
                        <a:pt x="3070379" y="2520315"/>
                      </a:lnTo>
                      <a:lnTo>
                        <a:pt x="3070379" y="0"/>
                      </a:lnTo>
                      <a:close/>
                    </a:path>
                  </a:pathLst>
                </a:custGeom>
                <a:solidFill>
                  <a:srgbClr val="5484BD"/>
                </a:solidFill>
                <a:ln>
                  <a:noFill/>
                </a:ln>
                <a:extLst>
                  <a:ext uri="{91240B29-F687-4F45-9708-019B960494DF}">
                    <a14:hiddenLine xmlns:a14="http://schemas.microsoft.com/office/drawing/2010/main" w="9525">
                      <a:solidFill>
                        <a:srgbClr val="000000"/>
                      </a:solidFill>
                      <a:round/>
                    </a14:hiddenLine>
                  </a:ext>
                </a:extLst>
              </p:spPr>
              <p:txBody>
                <a:bodyPr vert="horz" wrap="square" lIns="91392" tIns="45696" rIns="91392" bIns="45696" numCol="1" anchor="t" anchorCtr="0" compatLnSpc="1">
                  <a:noAutofit/>
                </a:bodyPr>
                <a:lstStyle/>
                <a:p>
                  <a:endParaRPr lang="zh-CN" altLang="en-US">
                    <a:cs typeface="+mn-ea"/>
                    <a:sym typeface="+mn-lt"/>
                  </a:endParaRPr>
                </a:p>
              </p:txBody>
            </p:sp>
          </p:grpSp>
          <p:sp>
            <p:nvSpPr>
              <p:cNvPr id="20" name="矩形 19"/>
              <p:cNvSpPr/>
              <p:nvPr/>
            </p:nvSpPr>
            <p:spPr>
              <a:xfrm>
                <a:off x="-63454" y="428612"/>
                <a:ext cx="409529" cy="368371"/>
              </a:xfrm>
              <a:prstGeom prst="rect">
                <a:avLst/>
              </a:prstGeom>
              <a:solidFill>
                <a:srgbClr val="5484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7" name="矩形 16"/>
            <p:cNvSpPr/>
            <p:nvPr/>
          </p:nvSpPr>
          <p:spPr>
            <a:xfrm>
              <a:off x="104775" y="419087"/>
              <a:ext cx="50800" cy="368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200025" y="419087"/>
              <a:ext cx="50800" cy="368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9701" name="组合 1"/>
          <p:cNvGrpSpPr/>
          <p:nvPr/>
        </p:nvGrpSpPr>
        <p:grpSpPr>
          <a:xfrm>
            <a:off x="8932338" y="121739"/>
            <a:ext cx="2981042" cy="618168"/>
            <a:chOff x="263" y="-120"/>
            <a:chExt cx="9475" cy="2198"/>
          </a:xfrm>
        </p:grpSpPr>
        <p:pic>
          <p:nvPicPr>
            <p:cNvPr id="29702" name="图片 5"/>
            <p:cNvPicPr>
              <a:picLocks noChangeAspect="1"/>
            </p:cNvPicPr>
            <p:nvPr/>
          </p:nvPicPr>
          <p:blipFill>
            <a:blip r:embed="rId4" cstate="print"/>
            <a:stretch>
              <a:fillRect/>
            </a:stretch>
          </p:blipFill>
          <p:spPr>
            <a:xfrm>
              <a:off x="2190" y="-120"/>
              <a:ext cx="7549" cy="2199"/>
            </a:xfrm>
            <a:prstGeom prst="rect">
              <a:avLst/>
            </a:prstGeom>
            <a:noFill/>
            <a:ln w="9525">
              <a:noFill/>
            </a:ln>
          </p:spPr>
        </p:pic>
        <p:pic>
          <p:nvPicPr>
            <p:cNvPr id="29703" name="图片 6" descr="u=1446500768,2742535849&amp;fm=21&amp;gp=0"/>
            <p:cNvPicPr>
              <a:picLocks noChangeAspect="1"/>
            </p:cNvPicPr>
            <p:nvPr/>
          </p:nvPicPr>
          <p:blipFill>
            <a:blip r:embed="rId5" cstate="print">
              <a:clrChange>
                <a:clrFrom>
                  <a:srgbClr val="FFFFFF"/>
                </a:clrFrom>
                <a:clrTo>
                  <a:srgbClr val="FFFFFF">
                    <a:alpha val="0"/>
                  </a:srgbClr>
                </a:clrTo>
              </a:clrChange>
            </a:blip>
            <a:stretch>
              <a:fillRect/>
            </a:stretch>
          </p:blipFill>
          <p:spPr>
            <a:xfrm>
              <a:off x="263" y="212"/>
              <a:ext cx="1758" cy="1439"/>
            </a:xfrm>
            <a:prstGeom prst="rect">
              <a:avLst/>
            </a:prstGeom>
            <a:noFill/>
            <a:ln w="9525">
              <a:noFill/>
            </a:ln>
          </p:spPr>
        </p:pic>
      </p:grpSp>
      <p:sp>
        <p:nvSpPr>
          <p:cNvPr id="9" name="object 9"/>
          <p:cNvSpPr txBox="1"/>
          <p:nvPr/>
        </p:nvSpPr>
        <p:spPr>
          <a:xfrm>
            <a:off x="685800" y="993775"/>
            <a:ext cx="10878820" cy="320040"/>
          </a:xfrm>
          <a:prstGeom prst="rect">
            <a:avLst/>
          </a:prstGeom>
        </p:spPr>
        <p:txBody>
          <a:bodyPr vert="horz" wrap="square" lIns="0" tIns="12700" rIns="0" bIns="0" rtlCol="0">
            <a:spAutoFit/>
          </a:bodyPr>
          <a:lstStyle/>
          <a:p>
            <a:pPr marL="354965" indent="-342900">
              <a:lnSpc>
                <a:spcPct val="100000"/>
              </a:lnSpc>
              <a:spcBef>
                <a:spcPts val="100"/>
              </a:spcBef>
              <a:buSzPct val="95000"/>
              <a:buFont typeface="Wingdings" panose="05000000000000000000" charset="0"/>
              <a:buChar char="u"/>
              <a:tabLst>
                <a:tab pos="225425" algn="l"/>
              </a:tabLst>
            </a:pPr>
            <a:r>
              <a:rPr lang="zh-CN" sz="2000" b="1" dirty="0">
                <a:latin typeface="微软雅黑" panose="020B0503020204020204" charset="-122"/>
                <a:ea typeface="微软雅黑" panose="020B0503020204020204" charset="-122"/>
                <a:cs typeface="微软雅黑" panose="020B0503020204020204" charset="-122"/>
              </a:rPr>
              <a:t>软</a:t>
            </a:r>
            <a:r>
              <a:rPr sz="2000" b="1" dirty="0">
                <a:latin typeface="微软雅黑" panose="020B0503020204020204" charset="-122"/>
                <a:ea typeface="微软雅黑" panose="020B0503020204020204" charset="-122"/>
                <a:cs typeface="微软雅黑" panose="020B0503020204020204" charset="-122"/>
              </a:rPr>
              <a:t>件装备</a:t>
            </a:r>
            <a:r>
              <a:rPr lang="en-US" sz="2000" b="1" dirty="0">
                <a:latin typeface="微软雅黑" panose="020B0503020204020204" charset="-122"/>
                <a:ea typeface="微软雅黑" panose="020B0503020204020204" charset="-122"/>
                <a:cs typeface="微软雅黑" panose="020B0503020204020204" charset="-122"/>
              </a:rPr>
              <a:t>——</a:t>
            </a:r>
            <a:r>
              <a:rPr sz="2000" b="1" dirty="0">
                <a:latin typeface="微软雅黑" panose="020B0503020204020204" charset="-122"/>
                <a:ea typeface="微软雅黑" panose="020B0503020204020204" charset="-122"/>
                <a:cs typeface="微软雅黑" panose="020B0503020204020204" charset="-122"/>
              </a:rPr>
              <a:t>实验</a:t>
            </a:r>
            <a:r>
              <a:rPr sz="2000" b="1" dirty="0">
                <a:latin typeface="微软雅黑" panose="020B0503020204020204" charset="-122"/>
                <a:ea typeface="微软雅黑" panose="020B0503020204020204" charset="-122"/>
                <a:cs typeface="微软雅黑" panose="020B0503020204020204" charset="-122"/>
                <a:sym typeface="+mn-ea"/>
              </a:rPr>
              <a:t>室生物安全管理组织架构、制度</a:t>
            </a:r>
            <a:endParaRPr sz="2000" b="1" dirty="0">
              <a:latin typeface="微软雅黑" panose="020B0503020204020204" charset="-122"/>
              <a:ea typeface="微软雅黑" panose="020B0503020204020204" charset="-122"/>
              <a:cs typeface="微软雅黑" panose="020B0503020204020204" charset="-122"/>
            </a:endParaRPr>
          </a:p>
        </p:txBody>
      </p:sp>
      <p:sp>
        <p:nvSpPr>
          <p:cNvPr id="4" name="文本框 3"/>
          <p:cNvSpPr txBox="1"/>
          <p:nvPr/>
        </p:nvSpPr>
        <p:spPr>
          <a:xfrm>
            <a:off x="990600" y="1381760"/>
            <a:ext cx="10326370" cy="1014730"/>
          </a:xfrm>
          <a:prstGeom prst="rect">
            <a:avLst/>
          </a:prstGeom>
          <a:noFill/>
        </p:spPr>
        <p:txBody>
          <a:bodyPr wrap="square" rtlCol="0" anchor="t">
            <a:spAutoFit/>
          </a:bodyPr>
          <a:lstStyle/>
          <a:p>
            <a:pPr marL="0" lvl="1" indent="-342900">
              <a:lnSpc>
                <a:spcPct val="150000"/>
              </a:lnSpc>
              <a:buFont typeface="Arial" panose="020B0604020202020204" pitchFamily="34" charset="0"/>
              <a:buChar char="•"/>
            </a:pPr>
            <a:r>
              <a:rPr sz="2000" b="1" dirty="0">
                <a:latin typeface="微软雅黑" panose="020B0503020204020204" charset="-122"/>
                <a:ea typeface="微软雅黑" panose="020B0503020204020204" charset="-122"/>
                <a:cs typeface="微软雅黑" panose="020B0503020204020204" charset="-122"/>
                <a:sym typeface="+mn-ea"/>
              </a:rPr>
              <a:t>实验室生物责任书</a:t>
            </a:r>
            <a:endParaRPr sz="2000" b="1">
              <a:latin typeface="微软雅黑" panose="020B0503020204020204" charset="-122"/>
              <a:ea typeface="微软雅黑" panose="020B0503020204020204" charset="-122"/>
              <a:cs typeface="微软雅黑" panose="020B0503020204020204" charset="-122"/>
            </a:endParaRPr>
          </a:p>
          <a:p>
            <a:pPr marL="342900" indent="-342900">
              <a:lnSpc>
                <a:spcPct val="150000"/>
              </a:lnSpc>
              <a:buFont typeface="Wingdings" panose="05000000000000000000" pitchFamily="2" charset="2"/>
              <a:buNone/>
            </a:pPr>
            <a:endParaRPr lang="zh-CN" altLang="en-US" sz="2000" b="1">
              <a:latin typeface="微软雅黑" panose="020B0503020204020204" charset="-122"/>
              <a:ea typeface="微软雅黑" panose="020B0503020204020204" charset="-122"/>
              <a:cs typeface="微软雅黑" panose="020B0503020204020204" charset="-122"/>
            </a:endParaRPr>
          </a:p>
        </p:txBody>
      </p:sp>
      <p:sp>
        <p:nvSpPr>
          <p:cNvPr id="10" name="object 10"/>
          <p:cNvSpPr/>
          <p:nvPr/>
        </p:nvSpPr>
        <p:spPr>
          <a:xfrm>
            <a:off x="7602346" y="1381963"/>
            <a:ext cx="3714750" cy="4770755"/>
          </a:xfrm>
          <a:prstGeom prst="rect">
            <a:avLst/>
          </a:prstGeom>
          <a:blipFill>
            <a:blip r:embed="rId6" cstate="print"/>
            <a:stretch>
              <a:fillRect/>
            </a:stretch>
          </a:blipFill>
        </p:spPr>
        <p:txBody>
          <a:bodyPr wrap="square" lIns="0" tIns="0" rIns="0" bIns="0" rtlCol="0"/>
          <a:lstStyle/>
          <a:p>
            <a:endParaRPr/>
          </a:p>
        </p:txBody>
      </p:sp>
      <p:sp>
        <p:nvSpPr>
          <p:cNvPr id="3" name="文本框 2"/>
          <p:cNvSpPr txBox="1"/>
          <p:nvPr/>
        </p:nvSpPr>
        <p:spPr>
          <a:xfrm>
            <a:off x="762000" y="2060575"/>
            <a:ext cx="6096000" cy="4247317"/>
          </a:xfrm>
          <a:prstGeom prst="rect">
            <a:avLst/>
          </a:prstGeom>
          <a:noFill/>
        </p:spPr>
        <p:txBody>
          <a:bodyPr wrap="square" rtlCol="0" anchor="t">
            <a:spAutoFit/>
          </a:bodyPr>
          <a:lstStyle/>
          <a:p>
            <a:pPr marL="655320" marR="74295" indent="-285750">
              <a:lnSpc>
                <a:spcPct val="150000"/>
              </a:lnSpc>
              <a:spcBef>
                <a:spcPts val="615"/>
              </a:spcBef>
              <a:buFont typeface="Wingdings" panose="05000000000000000000" charset="0"/>
              <a:buChar char="ü"/>
              <a:tabLst>
                <a:tab pos="609600" algn="l"/>
              </a:tabLst>
            </a:pPr>
            <a:r>
              <a:rPr dirty="0">
                <a:latin typeface="微软雅黑" panose="020B0503020204020204" charset="-122"/>
                <a:ea typeface="微软雅黑" panose="020B0503020204020204" charset="-122"/>
                <a:cs typeface="微软雅黑" panose="020B0503020204020204" charset="-122"/>
                <a:sym typeface="+mn-ea"/>
              </a:rPr>
              <a:t>科室主任为生物安全管理的第一责任人，建立健全各项 管理制度。</a:t>
            </a:r>
            <a:endParaRPr dirty="0">
              <a:latin typeface="微软雅黑" panose="020B0503020204020204" charset="-122"/>
              <a:ea typeface="微软雅黑" panose="020B0503020204020204" charset="-122"/>
              <a:cs typeface="微软雅黑" panose="020B0503020204020204" charset="-122"/>
            </a:endParaRPr>
          </a:p>
          <a:p>
            <a:pPr marL="655320" marR="5080" indent="-285750">
              <a:lnSpc>
                <a:spcPct val="150000"/>
              </a:lnSpc>
              <a:buFont typeface="Wingdings" panose="05000000000000000000" charset="0"/>
              <a:buChar char="ü"/>
              <a:tabLst>
                <a:tab pos="677545" algn="l"/>
                <a:tab pos="678180" algn="l"/>
              </a:tabLst>
            </a:pPr>
            <a:r>
              <a:rPr dirty="0" err="1" smtClean="0">
                <a:latin typeface="微软雅黑" panose="020B0503020204020204" charset="-122"/>
                <a:ea typeface="微软雅黑" panose="020B0503020204020204" charset="-122"/>
                <a:cs typeface="微软雅黑" panose="020B0503020204020204" charset="-122"/>
                <a:sym typeface="+mn-ea"/>
              </a:rPr>
              <a:t>第一责任人</a:t>
            </a:r>
            <a:r>
              <a:rPr lang="zh-CN" altLang="en-US" dirty="0" smtClean="0">
                <a:latin typeface="微软雅黑" panose="020B0503020204020204" charset="-122"/>
                <a:ea typeface="微软雅黑" panose="020B0503020204020204" charset="-122"/>
                <a:cs typeface="微软雅黑" panose="020B0503020204020204" charset="-122"/>
                <a:sym typeface="+mn-ea"/>
              </a:rPr>
              <a:t>需</a:t>
            </a:r>
            <a:r>
              <a:rPr dirty="0" smtClean="0">
                <a:latin typeface="微软雅黑" panose="020B0503020204020204" charset="-122"/>
                <a:ea typeface="微软雅黑" panose="020B0503020204020204" charset="-122"/>
                <a:cs typeface="微软雅黑" panose="020B0503020204020204" charset="-122"/>
                <a:sym typeface="+mn-ea"/>
              </a:rPr>
              <a:t>确保工作人员在实验室从事病原微生物实验中自觉遵守</a:t>
            </a:r>
            <a:r>
              <a:rPr dirty="0">
                <a:latin typeface="微软雅黑" panose="020B0503020204020204" charset="-122"/>
                <a:ea typeface="微软雅黑" panose="020B0503020204020204" charset="-122"/>
                <a:cs typeface="微软雅黑" panose="020B0503020204020204" charset="-122"/>
                <a:sym typeface="+mn-ea"/>
              </a:rPr>
              <a:t>《</a:t>
            </a:r>
            <a:r>
              <a:rPr spc="-5" dirty="0">
                <a:latin typeface="微软雅黑" panose="020B0503020204020204" charset="-122"/>
                <a:ea typeface="微软雅黑" panose="020B0503020204020204" charset="-122"/>
                <a:cs typeface="微软雅黑" panose="020B0503020204020204" charset="-122"/>
                <a:sym typeface="+mn-ea"/>
              </a:rPr>
              <a:t>病原微生物实验室生物安全管理条例》及相关的法律、法</a:t>
            </a:r>
            <a:r>
              <a:rPr dirty="0">
                <a:latin typeface="微软雅黑" panose="020B0503020204020204" charset="-122"/>
                <a:ea typeface="微软雅黑" panose="020B0503020204020204" charset="-122"/>
                <a:cs typeface="微软雅黑" panose="020B0503020204020204" charset="-122"/>
                <a:sym typeface="+mn-ea"/>
              </a:rPr>
              <a:t>规、规章、制度和技术标准的规定。</a:t>
            </a:r>
            <a:endParaRPr dirty="0">
              <a:latin typeface="微软雅黑" panose="020B0503020204020204" charset="-122"/>
              <a:ea typeface="微软雅黑" panose="020B0503020204020204" charset="-122"/>
              <a:cs typeface="微软雅黑" panose="020B0503020204020204" charset="-122"/>
            </a:endParaRPr>
          </a:p>
          <a:p>
            <a:pPr marL="655320" marR="5080" indent="-285750">
              <a:lnSpc>
                <a:spcPct val="150000"/>
              </a:lnSpc>
              <a:buFont typeface="Wingdings" panose="05000000000000000000" charset="0"/>
              <a:buChar char="ü"/>
              <a:tabLst>
                <a:tab pos="677545" algn="l"/>
                <a:tab pos="678180" algn="l"/>
              </a:tabLst>
            </a:pPr>
            <a:r>
              <a:rPr dirty="0" err="1" smtClean="0">
                <a:latin typeface="微软雅黑" panose="020B0503020204020204" charset="-122"/>
                <a:ea typeface="微软雅黑" panose="020B0503020204020204" charset="-122"/>
                <a:cs typeface="微软雅黑" panose="020B0503020204020204" charset="-122"/>
                <a:sym typeface="+mn-ea"/>
              </a:rPr>
              <a:t>每年至少组织一次生物安全相关培训及生物安</a:t>
            </a:r>
            <a:r>
              <a:rPr dirty="0" smtClean="0">
                <a:latin typeface="微软雅黑" panose="020B0503020204020204" charset="-122"/>
                <a:ea typeface="微软雅黑" panose="020B0503020204020204" charset="-122"/>
                <a:cs typeface="微软雅黑" panose="020B0503020204020204" charset="-122"/>
                <a:sym typeface="+mn-ea"/>
              </a:rPr>
              <a:t> </a:t>
            </a:r>
            <a:r>
              <a:rPr dirty="0">
                <a:latin typeface="微软雅黑" panose="020B0503020204020204" charset="-122"/>
                <a:ea typeface="微软雅黑" panose="020B0503020204020204" charset="-122"/>
                <a:cs typeface="微软雅黑" panose="020B0503020204020204" charset="-122"/>
                <a:sym typeface="+mn-ea"/>
              </a:rPr>
              <a:t>全演练。</a:t>
            </a:r>
            <a:endParaRPr dirty="0">
              <a:latin typeface="微软雅黑" panose="020B0503020204020204" charset="-122"/>
              <a:ea typeface="微软雅黑" panose="020B0503020204020204" charset="-122"/>
              <a:cs typeface="微软雅黑" panose="020B0503020204020204" charset="-122"/>
            </a:endParaRPr>
          </a:p>
          <a:p>
            <a:pPr marL="655320" marR="5080" indent="-285750">
              <a:lnSpc>
                <a:spcPct val="150000"/>
              </a:lnSpc>
              <a:spcBef>
                <a:spcPts val="5"/>
              </a:spcBef>
              <a:buFont typeface="Wingdings" panose="05000000000000000000" charset="0"/>
              <a:buChar char="ü"/>
              <a:tabLst>
                <a:tab pos="677545" algn="l"/>
                <a:tab pos="678180" algn="l"/>
              </a:tabLst>
            </a:pPr>
            <a:r>
              <a:rPr dirty="0">
                <a:latin typeface="微软雅黑" panose="020B0503020204020204" charset="-122"/>
                <a:ea typeface="微软雅黑" panose="020B0503020204020204" charset="-122"/>
                <a:cs typeface="微软雅黑" panose="020B0503020204020204" charset="-122"/>
                <a:sym typeface="+mn-ea"/>
              </a:rPr>
              <a:t>安全管理员负责每年至少二次对实验室生物安全情况进 行督查。</a:t>
            </a:r>
            <a:endParaRPr lang="zh-CN" altLang="en-US" dirty="0">
              <a:latin typeface="微软雅黑" panose="020B0503020204020204" charset="-122"/>
              <a:ea typeface="微软雅黑" panose="020B0503020204020204" charset="-122"/>
              <a:cs typeface="微软雅黑" panose="020B0503020204020204" charset="-122"/>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p:cNvSpPr txBox="1"/>
          <p:nvPr/>
        </p:nvSpPr>
        <p:spPr>
          <a:xfrm>
            <a:off x="990390" y="331504"/>
            <a:ext cx="3697605" cy="460375"/>
          </a:xfrm>
          <a:prstGeom prst="rect">
            <a:avLst/>
          </a:prstGeom>
          <a:noFill/>
        </p:spPr>
        <p:txBody>
          <a:bodyPr wrap="none" rtlCol="0">
            <a:spAutoFit/>
          </a:bodyPr>
          <a:lstStyle/>
          <a:p>
            <a:pPr marL="161925" algn="l">
              <a:lnSpc>
                <a:spcPct val="100000"/>
              </a:lnSpc>
              <a:spcBef>
                <a:spcPts val="100"/>
              </a:spcBef>
            </a:pPr>
            <a:r>
              <a:rPr lang="zh-CN" sz="2400" b="1" dirty="0">
                <a:latin typeface="微软雅黑" panose="020B0503020204020204" charset="-122"/>
                <a:ea typeface="微软雅黑" panose="020B0503020204020204" charset="-122"/>
                <a:cs typeface="宋体" panose="02010600030101010101" pitchFamily="2" charset="-122"/>
                <a:sym typeface="+mn-ea"/>
              </a:rPr>
              <a:t>三、</a:t>
            </a:r>
            <a:r>
              <a:rPr sz="2400" b="1" dirty="0">
                <a:latin typeface="微软雅黑" panose="020B0503020204020204" charset="-122"/>
                <a:ea typeface="微软雅黑" panose="020B0503020204020204" charset="-122"/>
                <a:cs typeface="宋体" panose="02010600030101010101" pitchFamily="2" charset="-122"/>
                <a:sym typeface="+mn-ea"/>
              </a:rPr>
              <a:t>实验室生物安全管理</a:t>
            </a:r>
            <a:endParaRPr lang="zh-CN" sz="2400" b="1" dirty="0">
              <a:latin typeface="微软雅黑" panose="020B0503020204020204" charset="-122"/>
              <a:ea typeface="微软雅黑" panose="020B0503020204020204" charset="-122"/>
              <a:cs typeface="宋体" panose="02010600030101010101" pitchFamily="2" charset="-122"/>
              <a:sym typeface="+mn-ea"/>
            </a:endParaRPr>
          </a:p>
        </p:txBody>
      </p:sp>
      <p:grpSp>
        <p:nvGrpSpPr>
          <p:cNvPr id="15" name="组合 14"/>
          <p:cNvGrpSpPr/>
          <p:nvPr/>
        </p:nvGrpSpPr>
        <p:grpSpPr>
          <a:xfrm>
            <a:off x="3173" y="334988"/>
            <a:ext cx="1012721" cy="587625"/>
            <a:chOff x="0" y="419087"/>
            <a:chExt cx="816284" cy="473644"/>
          </a:xfrm>
        </p:grpSpPr>
        <p:grpSp>
          <p:nvGrpSpPr>
            <p:cNvPr id="16" name="组合 15"/>
            <p:cNvGrpSpPr/>
            <p:nvPr/>
          </p:nvGrpSpPr>
          <p:grpSpPr>
            <a:xfrm>
              <a:off x="0" y="419087"/>
              <a:ext cx="816284" cy="473644"/>
              <a:chOff x="-63454" y="428612"/>
              <a:chExt cx="816284" cy="473644"/>
            </a:xfrm>
          </p:grpSpPr>
          <p:grpSp>
            <p:nvGrpSpPr>
              <p:cNvPr id="19" name="组合 18"/>
              <p:cNvGrpSpPr/>
              <p:nvPr/>
            </p:nvGrpSpPr>
            <p:grpSpPr>
              <a:xfrm>
                <a:off x="114300" y="428612"/>
                <a:ext cx="638530" cy="473644"/>
                <a:chOff x="1" y="1932152"/>
                <a:chExt cx="3100612" cy="3240569"/>
              </a:xfrm>
            </p:grpSpPr>
            <p:pic>
              <p:nvPicPr>
                <p:cNvPr id="21" name="图片 15"/>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rot="2419665" flipH="1">
                  <a:off x="2273733" y="2150323"/>
                  <a:ext cx="826880" cy="3022398"/>
                </a:xfrm>
                <a:prstGeom prst="rect">
                  <a:avLst/>
                </a:prstGeom>
              </p:spPr>
            </p:pic>
            <p:sp>
              <p:nvSpPr>
                <p:cNvPr id="22" name="任意多边形 21"/>
                <p:cNvSpPr/>
                <p:nvPr/>
              </p:nvSpPr>
              <p:spPr bwMode="auto">
                <a:xfrm flipH="1">
                  <a:off x="1" y="1932152"/>
                  <a:ext cx="3070379" cy="2520315"/>
                </a:xfrm>
                <a:custGeom>
                  <a:avLst/>
                  <a:gdLst>
                    <a:gd name="connsiteX0" fmla="*/ 3070379 w 3070379"/>
                    <a:gd name="connsiteY0" fmla="*/ 0 h 2520315"/>
                    <a:gd name="connsiteX1" fmla="*/ 2804837 w 3070379"/>
                    <a:gd name="connsiteY1" fmla="*/ 0 h 2520315"/>
                    <a:gd name="connsiteX2" fmla="*/ 158684 w 3070379"/>
                    <a:gd name="connsiteY2" fmla="*/ 0 h 2520315"/>
                    <a:gd name="connsiteX3" fmla="*/ 22594 w 3070379"/>
                    <a:gd name="connsiteY3" fmla="*/ 237873 h 2520315"/>
                    <a:gd name="connsiteX4" fmla="*/ 1292763 w 3070379"/>
                    <a:gd name="connsiteY4" fmla="*/ 2441024 h 2520315"/>
                    <a:gd name="connsiteX5" fmla="*/ 1434523 w 3070379"/>
                    <a:gd name="connsiteY5" fmla="*/ 2520315 h 2520315"/>
                    <a:gd name="connsiteX6" fmla="*/ 3030119 w 3070379"/>
                    <a:gd name="connsiteY6" fmla="*/ 2520315 h 2520315"/>
                    <a:gd name="connsiteX7" fmla="*/ 3070379 w 3070379"/>
                    <a:gd name="connsiteY7" fmla="*/ 2520315 h 2520315"/>
                    <a:gd name="connsiteX8" fmla="*/ 3070379 w 3070379"/>
                    <a:gd name="connsiteY8" fmla="*/ 0 h 2520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70379" h="2520315">
                      <a:moveTo>
                        <a:pt x="3070379" y="0"/>
                      </a:moveTo>
                      <a:lnTo>
                        <a:pt x="2804837" y="0"/>
                      </a:lnTo>
                      <a:cubicBezTo>
                        <a:pt x="2129523" y="0"/>
                        <a:pt x="1265120" y="0"/>
                        <a:pt x="158684" y="0"/>
                      </a:cubicBezTo>
                      <a:cubicBezTo>
                        <a:pt x="33935" y="0"/>
                        <a:pt x="-39780" y="130264"/>
                        <a:pt x="22594" y="237873"/>
                      </a:cubicBezTo>
                      <a:cubicBezTo>
                        <a:pt x="22594" y="237873"/>
                        <a:pt x="22594" y="237873"/>
                        <a:pt x="1292763" y="2441024"/>
                      </a:cubicBezTo>
                      <a:cubicBezTo>
                        <a:pt x="1321115" y="2491997"/>
                        <a:pt x="1377819" y="2520315"/>
                        <a:pt x="1434523" y="2520315"/>
                      </a:cubicBezTo>
                      <a:cubicBezTo>
                        <a:pt x="1434523" y="2520315"/>
                        <a:pt x="1434523" y="2520315"/>
                        <a:pt x="3030119" y="2520315"/>
                      </a:cubicBezTo>
                      <a:lnTo>
                        <a:pt x="3070379" y="2520315"/>
                      </a:lnTo>
                      <a:lnTo>
                        <a:pt x="3070379" y="0"/>
                      </a:lnTo>
                      <a:close/>
                    </a:path>
                  </a:pathLst>
                </a:custGeom>
                <a:solidFill>
                  <a:srgbClr val="5484BD"/>
                </a:solidFill>
                <a:ln>
                  <a:noFill/>
                </a:ln>
                <a:extLst>
                  <a:ext uri="{91240B29-F687-4F45-9708-019B960494DF}">
                    <a14:hiddenLine xmlns:a14="http://schemas.microsoft.com/office/drawing/2010/main" w="9525">
                      <a:solidFill>
                        <a:srgbClr val="000000"/>
                      </a:solidFill>
                      <a:round/>
                    </a14:hiddenLine>
                  </a:ext>
                </a:extLst>
              </p:spPr>
              <p:txBody>
                <a:bodyPr vert="horz" wrap="square" lIns="91392" tIns="45696" rIns="91392" bIns="45696" numCol="1" anchor="t" anchorCtr="0" compatLnSpc="1">
                  <a:noAutofit/>
                </a:bodyPr>
                <a:lstStyle/>
                <a:p>
                  <a:endParaRPr lang="zh-CN" altLang="en-US">
                    <a:cs typeface="+mn-ea"/>
                    <a:sym typeface="+mn-lt"/>
                  </a:endParaRPr>
                </a:p>
              </p:txBody>
            </p:sp>
          </p:grpSp>
          <p:sp>
            <p:nvSpPr>
              <p:cNvPr id="20" name="矩形 19"/>
              <p:cNvSpPr/>
              <p:nvPr/>
            </p:nvSpPr>
            <p:spPr>
              <a:xfrm>
                <a:off x="-63454" y="428612"/>
                <a:ext cx="409529" cy="368371"/>
              </a:xfrm>
              <a:prstGeom prst="rect">
                <a:avLst/>
              </a:prstGeom>
              <a:solidFill>
                <a:srgbClr val="5484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7" name="矩形 16"/>
            <p:cNvSpPr/>
            <p:nvPr/>
          </p:nvSpPr>
          <p:spPr>
            <a:xfrm>
              <a:off x="104775" y="419087"/>
              <a:ext cx="50800" cy="368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200025" y="419087"/>
              <a:ext cx="50800" cy="368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9701" name="组合 1"/>
          <p:cNvGrpSpPr/>
          <p:nvPr/>
        </p:nvGrpSpPr>
        <p:grpSpPr>
          <a:xfrm>
            <a:off x="8932338" y="121739"/>
            <a:ext cx="2981042" cy="618168"/>
            <a:chOff x="263" y="-120"/>
            <a:chExt cx="9475" cy="2198"/>
          </a:xfrm>
        </p:grpSpPr>
        <p:pic>
          <p:nvPicPr>
            <p:cNvPr id="29702" name="图片 5"/>
            <p:cNvPicPr>
              <a:picLocks noChangeAspect="1"/>
            </p:cNvPicPr>
            <p:nvPr/>
          </p:nvPicPr>
          <p:blipFill>
            <a:blip r:embed="rId4" cstate="print"/>
            <a:stretch>
              <a:fillRect/>
            </a:stretch>
          </p:blipFill>
          <p:spPr>
            <a:xfrm>
              <a:off x="2190" y="-120"/>
              <a:ext cx="7549" cy="2199"/>
            </a:xfrm>
            <a:prstGeom prst="rect">
              <a:avLst/>
            </a:prstGeom>
            <a:noFill/>
            <a:ln w="9525">
              <a:noFill/>
            </a:ln>
          </p:spPr>
        </p:pic>
        <p:pic>
          <p:nvPicPr>
            <p:cNvPr id="29703" name="图片 6" descr="u=1446500768,2742535849&amp;fm=21&amp;gp=0"/>
            <p:cNvPicPr>
              <a:picLocks noChangeAspect="1"/>
            </p:cNvPicPr>
            <p:nvPr/>
          </p:nvPicPr>
          <p:blipFill>
            <a:blip r:embed="rId5" cstate="print">
              <a:clrChange>
                <a:clrFrom>
                  <a:srgbClr val="FFFFFF"/>
                </a:clrFrom>
                <a:clrTo>
                  <a:srgbClr val="FFFFFF">
                    <a:alpha val="0"/>
                  </a:srgbClr>
                </a:clrTo>
              </a:clrChange>
            </a:blip>
            <a:stretch>
              <a:fillRect/>
            </a:stretch>
          </p:blipFill>
          <p:spPr>
            <a:xfrm>
              <a:off x="263" y="212"/>
              <a:ext cx="1758" cy="1439"/>
            </a:xfrm>
            <a:prstGeom prst="rect">
              <a:avLst/>
            </a:prstGeom>
            <a:noFill/>
            <a:ln w="9525">
              <a:noFill/>
            </a:ln>
          </p:spPr>
        </p:pic>
      </p:grpSp>
      <p:sp>
        <p:nvSpPr>
          <p:cNvPr id="9" name="object 9"/>
          <p:cNvSpPr txBox="1"/>
          <p:nvPr/>
        </p:nvSpPr>
        <p:spPr>
          <a:xfrm>
            <a:off x="685800" y="993775"/>
            <a:ext cx="10878820" cy="320040"/>
          </a:xfrm>
          <a:prstGeom prst="rect">
            <a:avLst/>
          </a:prstGeom>
        </p:spPr>
        <p:txBody>
          <a:bodyPr vert="horz" wrap="square" lIns="0" tIns="12700" rIns="0" bIns="0" rtlCol="0">
            <a:spAutoFit/>
          </a:bodyPr>
          <a:lstStyle/>
          <a:p>
            <a:pPr marL="354965" indent="-342900">
              <a:lnSpc>
                <a:spcPct val="100000"/>
              </a:lnSpc>
              <a:spcBef>
                <a:spcPts val="100"/>
              </a:spcBef>
              <a:buSzPct val="95000"/>
              <a:buFont typeface="Wingdings" panose="05000000000000000000" charset="0"/>
              <a:buChar char="u"/>
              <a:tabLst>
                <a:tab pos="225425" algn="l"/>
              </a:tabLst>
            </a:pPr>
            <a:r>
              <a:rPr lang="zh-CN" sz="2000" b="1" dirty="0">
                <a:latin typeface="微软雅黑" panose="020B0503020204020204" charset="-122"/>
                <a:ea typeface="微软雅黑" panose="020B0503020204020204" charset="-122"/>
                <a:cs typeface="微软雅黑" panose="020B0503020204020204" charset="-122"/>
              </a:rPr>
              <a:t>软</a:t>
            </a:r>
            <a:r>
              <a:rPr sz="2000" b="1" dirty="0">
                <a:latin typeface="微软雅黑" panose="020B0503020204020204" charset="-122"/>
                <a:ea typeface="微软雅黑" panose="020B0503020204020204" charset="-122"/>
                <a:cs typeface="微软雅黑" panose="020B0503020204020204" charset="-122"/>
              </a:rPr>
              <a:t>件装备</a:t>
            </a:r>
            <a:r>
              <a:rPr lang="en-US" sz="2000" b="1" dirty="0">
                <a:latin typeface="微软雅黑" panose="020B0503020204020204" charset="-122"/>
                <a:ea typeface="微软雅黑" panose="020B0503020204020204" charset="-122"/>
                <a:cs typeface="微软雅黑" panose="020B0503020204020204" charset="-122"/>
              </a:rPr>
              <a:t>——</a:t>
            </a:r>
            <a:r>
              <a:rPr sz="2000" b="1" dirty="0">
                <a:latin typeface="微软雅黑" panose="020B0503020204020204" charset="-122"/>
                <a:ea typeface="微软雅黑" panose="020B0503020204020204" charset="-122"/>
                <a:cs typeface="微软雅黑" panose="020B0503020204020204" charset="-122"/>
              </a:rPr>
              <a:t>实验</a:t>
            </a:r>
            <a:r>
              <a:rPr sz="2000" b="1" dirty="0">
                <a:latin typeface="微软雅黑" panose="020B0503020204020204" charset="-122"/>
                <a:ea typeface="微软雅黑" panose="020B0503020204020204" charset="-122"/>
                <a:cs typeface="微软雅黑" panose="020B0503020204020204" charset="-122"/>
                <a:sym typeface="+mn-ea"/>
              </a:rPr>
              <a:t>室生物安全管理组织架构、制度</a:t>
            </a:r>
            <a:endParaRPr sz="2000" b="1" dirty="0">
              <a:latin typeface="微软雅黑" panose="020B0503020204020204" charset="-122"/>
              <a:ea typeface="微软雅黑" panose="020B0503020204020204" charset="-122"/>
              <a:cs typeface="微软雅黑" panose="020B0503020204020204" charset="-122"/>
            </a:endParaRPr>
          </a:p>
        </p:txBody>
      </p:sp>
      <p:sp>
        <p:nvSpPr>
          <p:cNvPr id="4" name="文本框 3"/>
          <p:cNvSpPr txBox="1"/>
          <p:nvPr/>
        </p:nvSpPr>
        <p:spPr>
          <a:xfrm>
            <a:off x="990600" y="1381760"/>
            <a:ext cx="10326370" cy="1014730"/>
          </a:xfrm>
          <a:prstGeom prst="rect">
            <a:avLst/>
          </a:prstGeom>
          <a:noFill/>
        </p:spPr>
        <p:txBody>
          <a:bodyPr wrap="square" rtlCol="0" anchor="t">
            <a:spAutoFit/>
          </a:bodyPr>
          <a:lstStyle/>
          <a:p>
            <a:pPr marL="0" lvl="1" indent="-342900">
              <a:lnSpc>
                <a:spcPct val="150000"/>
              </a:lnSpc>
              <a:buFont typeface="Arial" panose="020B0604020202020204" pitchFamily="34" charset="0"/>
              <a:buChar char="•"/>
            </a:pPr>
            <a:r>
              <a:rPr sz="2000" b="1" dirty="0">
                <a:latin typeface="微软雅黑" panose="020B0503020204020204" charset="-122"/>
                <a:ea typeface="微软雅黑" panose="020B0503020204020204" charset="-122"/>
                <a:cs typeface="微软雅黑" panose="020B0503020204020204" charset="-122"/>
                <a:sym typeface="+mn-ea"/>
              </a:rPr>
              <a:t>实验室生物责任书</a:t>
            </a:r>
            <a:endParaRPr sz="2000" b="1">
              <a:latin typeface="微软雅黑" panose="020B0503020204020204" charset="-122"/>
              <a:ea typeface="微软雅黑" panose="020B0503020204020204" charset="-122"/>
              <a:cs typeface="微软雅黑" panose="020B0503020204020204" charset="-122"/>
            </a:endParaRPr>
          </a:p>
          <a:p>
            <a:pPr marL="342900" indent="-342900">
              <a:lnSpc>
                <a:spcPct val="150000"/>
              </a:lnSpc>
              <a:buFont typeface="Wingdings" panose="05000000000000000000" pitchFamily="2" charset="2"/>
              <a:buNone/>
            </a:pPr>
            <a:endParaRPr lang="zh-CN" altLang="en-US" sz="2000" b="1">
              <a:latin typeface="微软雅黑" panose="020B0503020204020204" charset="-122"/>
              <a:ea typeface="微软雅黑" panose="020B0503020204020204" charset="-122"/>
              <a:cs typeface="微软雅黑" panose="020B0503020204020204" charset="-122"/>
            </a:endParaRPr>
          </a:p>
        </p:txBody>
      </p:sp>
      <p:sp>
        <p:nvSpPr>
          <p:cNvPr id="3" name="文本框 2"/>
          <p:cNvSpPr txBox="1"/>
          <p:nvPr/>
        </p:nvSpPr>
        <p:spPr>
          <a:xfrm>
            <a:off x="838200" y="2095103"/>
            <a:ext cx="6096000" cy="4308872"/>
          </a:xfrm>
          <a:prstGeom prst="rect">
            <a:avLst/>
          </a:prstGeom>
          <a:noFill/>
        </p:spPr>
        <p:txBody>
          <a:bodyPr wrap="square" rtlCol="0" anchor="t">
            <a:spAutoFit/>
          </a:bodyPr>
          <a:lstStyle/>
          <a:p>
            <a:pPr marL="498475" lvl="1" indent="-201295">
              <a:lnSpc>
                <a:spcPct val="100000"/>
              </a:lnSpc>
              <a:spcBef>
                <a:spcPts val="1040"/>
              </a:spcBef>
              <a:buSzPct val="95000"/>
              <a:buFont typeface="Wingdings" panose="05000000000000000000"/>
              <a:buChar char=""/>
              <a:tabLst>
                <a:tab pos="498475" algn="l"/>
              </a:tabLst>
            </a:pPr>
            <a:r>
              <a:rPr dirty="0">
                <a:latin typeface="微软雅黑" panose="020B0503020204020204" charset="-122"/>
                <a:ea typeface="微软雅黑" panose="020B0503020204020204" charset="-122"/>
                <a:cs typeface="微软雅黑" panose="020B0503020204020204" charset="-122"/>
                <a:sym typeface="+mn-ea"/>
              </a:rPr>
              <a:t>生物安全管理手册</a:t>
            </a:r>
            <a:endParaRPr dirty="0">
              <a:latin typeface="微软雅黑" panose="020B0503020204020204" charset="-122"/>
              <a:ea typeface="微软雅黑" panose="020B0503020204020204" charset="-122"/>
              <a:cs typeface="微软雅黑" panose="020B0503020204020204" charset="-122"/>
            </a:endParaRPr>
          </a:p>
          <a:p>
            <a:pPr marL="498475" lvl="1" indent="-201295">
              <a:lnSpc>
                <a:spcPct val="100000"/>
              </a:lnSpc>
              <a:spcBef>
                <a:spcPts val="395"/>
              </a:spcBef>
              <a:buSzPct val="95000"/>
              <a:buFont typeface="Wingdings" panose="05000000000000000000"/>
              <a:buChar char=""/>
              <a:tabLst>
                <a:tab pos="498475" algn="l"/>
              </a:tabLst>
            </a:pPr>
            <a:r>
              <a:rPr dirty="0">
                <a:latin typeface="微软雅黑" panose="020B0503020204020204" charset="-122"/>
                <a:ea typeface="微软雅黑" panose="020B0503020204020204" charset="-122"/>
                <a:cs typeface="微软雅黑" panose="020B0503020204020204" charset="-122"/>
                <a:sym typeface="+mn-ea"/>
              </a:rPr>
              <a:t>拟操作病原微生物的风</a:t>
            </a:r>
            <a:r>
              <a:rPr spc="-15" dirty="0">
                <a:latin typeface="微软雅黑" panose="020B0503020204020204" charset="-122"/>
                <a:ea typeface="微软雅黑" panose="020B0503020204020204" charset="-122"/>
                <a:cs typeface="微软雅黑" panose="020B0503020204020204" charset="-122"/>
                <a:sym typeface="+mn-ea"/>
              </a:rPr>
              <a:t>险</a:t>
            </a:r>
            <a:r>
              <a:rPr dirty="0">
                <a:latin typeface="微软雅黑" panose="020B0503020204020204" charset="-122"/>
                <a:ea typeface="微软雅黑" panose="020B0503020204020204" charset="-122"/>
                <a:cs typeface="微软雅黑" panose="020B0503020204020204" charset="-122"/>
                <a:sym typeface="+mn-ea"/>
              </a:rPr>
              <a:t>评估</a:t>
            </a:r>
            <a:r>
              <a:rPr spc="-15" dirty="0">
                <a:latin typeface="微软雅黑" panose="020B0503020204020204" charset="-122"/>
                <a:ea typeface="微软雅黑" panose="020B0503020204020204" charset="-122"/>
                <a:cs typeface="微软雅黑" panose="020B0503020204020204" charset="-122"/>
                <a:sym typeface="+mn-ea"/>
              </a:rPr>
              <a:t>报</a:t>
            </a:r>
            <a:r>
              <a:rPr dirty="0">
                <a:latin typeface="微软雅黑" panose="020B0503020204020204" charset="-122"/>
                <a:ea typeface="微软雅黑" panose="020B0503020204020204" charset="-122"/>
                <a:cs typeface="微软雅黑" panose="020B0503020204020204" charset="-122"/>
                <a:sym typeface="+mn-ea"/>
              </a:rPr>
              <a:t>告并</a:t>
            </a:r>
            <a:r>
              <a:rPr spc="-15" dirty="0">
                <a:latin typeface="微软雅黑" panose="020B0503020204020204" charset="-122"/>
                <a:ea typeface="微软雅黑" panose="020B0503020204020204" charset="-122"/>
                <a:cs typeface="微软雅黑" panose="020B0503020204020204" charset="-122"/>
                <a:sym typeface="+mn-ea"/>
              </a:rPr>
              <a:t>适</a:t>
            </a:r>
            <a:r>
              <a:rPr dirty="0">
                <a:latin typeface="微软雅黑" panose="020B0503020204020204" charset="-122"/>
                <a:ea typeface="微软雅黑" panose="020B0503020204020204" charset="-122"/>
                <a:cs typeface="微软雅黑" panose="020B0503020204020204" charset="-122"/>
                <a:sym typeface="+mn-ea"/>
              </a:rPr>
              <a:t>时更新</a:t>
            </a:r>
            <a:endParaRPr dirty="0">
              <a:latin typeface="微软雅黑" panose="020B0503020204020204" charset="-122"/>
              <a:ea typeface="微软雅黑" panose="020B0503020204020204" charset="-122"/>
              <a:cs typeface="微软雅黑" panose="020B0503020204020204" charset="-122"/>
            </a:endParaRPr>
          </a:p>
          <a:p>
            <a:pPr marL="498475" lvl="1" indent="-201295">
              <a:lnSpc>
                <a:spcPct val="100000"/>
              </a:lnSpc>
              <a:spcBef>
                <a:spcPts val="410"/>
              </a:spcBef>
              <a:buSzPct val="95000"/>
              <a:buFont typeface="Wingdings" panose="05000000000000000000"/>
              <a:buChar char=""/>
              <a:tabLst>
                <a:tab pos="498475" algn="l"/>
              </a:tabLst>
            </a:pPr>
            <a:r>
              <a:rPr dirty="0">
                <a:latin typeface="微软雅黑" panose="020B0503020204020204" charset="-122"/>
                <a:ea typeface="微软雅黑" panose="020B0503020204020204" charset="-122"/>
                <a:cs typeface="微软雅黑" panose="020B0503020204020204" charset="-122"/>
                <a:sym typeface="+mn-ea"/>
              </a:rPr>
              <a:t>生物安全防护制度</a:t>
            </a:r>
            <a:endParaRPr dirty="0">
              <a:latin typeface="微软雅黑" panose="020B0503020204020204" charset="-122"/>
              <a:ea typeface="微软雅黑" panose="020B0503020204020204" charset="-122"/>
              <a:cs typeface="微软雅黑" panose="020B0503020204020204" charset="-122"/>
            </a:endParaRPr>
          </a:p>
          <a:p>
            <a:pPr marL="498475" lvl="1" indent="-201295">
              <a:lnSpc>
                <a:spcPct val="100000"/>
              </a:lnSpc>
              <a:spcBef>
                <a:spcPts val="395"/>
              </a:spcBef>
              <a:buSzPct val="95000"/>
              <a:buFont typeface="Wingdings" panose="05000000000000000000"/>
              <a:buChar char=""/>
              <a:tabLst>
                <a:tab pos="498475" algn="l"/>
              </a:tabLst>
            </a:pPr>
            <a:r>
              <a:rPr dirty="0">
                <a:latin typeface="微软雅黑" panose="020B0503020204020204" charset="-122"/>
                <a:ea typeface="微软雅黑" panose="020B0503020204020204" charset="-122"/>
                <a:cs typeface="微软雅黑" panose="020B0503020204020204" charset="-122"/>
                <a:sym typeface="+mn-ea"/>
              </a:rPr>
              <a:t>针对拟操作的病原微生</a:t>
            </a:r>
            <a:r>
              <a:rPr spc="-15" dirty="0">
                <a:latin typeface="微软雅黑" panose="020B0503020204020204" charset="-122"/>
                <a:ea typeface="微软雅黑" panose="020B0503020204020204" charset="-122"/>
                <a:cs typeface="微软雅黑" panose="020B0503020204020204" charset="-122"/>
                <a:sym typeface="+mn-ea"/>
              </a:rPr>
              <a:t>物</a:t>
            </a:r>
            <a:r>
              <a:rPr dirty="0">
                <a:latin typeface="微软雅黑" panose="020B0503020204020204" charset="-122"/>
                <a:ea typeface="微软雅黑" panose="020B0503020204020204" charset="-122"/>
                <a:cs typeface="微软雅黑" panose="020B0503020204020204" charset="-122"/>
                <a:sym typeface="+mn-ea"/>
              </a:rPr>
              <a:t>的标</a:t>
            </a:r>
            <a:r>
              <a:rPr spc="-15" dirty="0">
                <a:latin typeface="微软雅黑" panose="020B0503020204020204" charset="-122"/>
                <a:ea typeface="微软雅黑" panose="020B0503020204020204" charset="-122"/>
                <a:cs typeface="微软雅黑" panose="020B0503020204020204" charset="-122"/>
                <a:sym typeface="+mn-ea"/>
              </a:rPr>
              <a:t>准</a:t>
            </a:r>
            <a:r>
              <a:rPr dirty="0">
                <a:latin typeface="微软雅黑" panose="020B0503020204020204" charset="-122"/>
                <a:ea typeface="微软雅黑" panose="020B0503020204020204" charset="-122"/>
                <a:cs typeface="微软雅黑" panose="020B0503020204020204" charset="-122"/>
                <a:sym typeface="+mn-ea"/>
              </a:rPr>
              <a:t>操作</a:t>
            </a:r>
            <a:r>
              <a:rPr spc="-15" dirty="0">
                <a:latin typeface="微软雅黑" panose="020B0503020204020204" charset="-122"/>
                <a:ea typeface="微软雅黑" panose="020B0503020204020204" charset="-122"/>
                <a:cs typeface="微软雅黑" panose="020B0503020204020204" charset="-122"/>
                <a:sym typeface="+mn-ea"/>
              </a:rPr>
              <a:t>程</a:t>
            </a:r>
            <a:r>
              <a:rPr dirty="0">
                <a:latin typeface="微软雅黑" panose="020B0503020204020204" charset="-122"/>
                <a:ea typeface="微软雅黑" panose="020B0503020204020204" charset="-122"/>
                <a:cs typeface="微软雅黑" panose="020B0503020204020204" charset="-122"/>
                <a:sym typeface="+mn-ea"/>
              </a:rPr>
              <a:t>序</a:t>
            </a:r>
            <a:r>
              <a:rPr spc="-5" dirty="0">
                <a:latin typeface="微软雅黑" panose="020B0503020204020204" charset="-122"/>
                <a:ea typeface="微软雅黑" panose="020B0503020204020204" charset="-122"/>
                <a:cs typeface="微软雅黑" panose="020B0503020204020204" charset="-122"/>
                <a:sym typeface="+mn-ea"/>
              </a:rPr>
              <a:t>（SOP）</a:t>
            </a:r>
            <a:endParaRPr dirty="0">
              <a:latin typeface="微软雅黑" panose="020B0503020204020204" charset="-122"/>
              <a:ea typeface="微软雅黑" panose="020B0503020204020204" charset="-122"/>
              <a:cs typeface="微软雅黑" panose="020B0503020204020204" charset="-122"/>
            </a:endParaRPr>
          </a:p>
          <a:p>
            <a:pPr marL="499110" lvl="1" indent="-201930">
              <a:lnSpc>
                <a:spcPct val="100000"/>
              </a:lnSpc>
              <a:spcBef>
                <a:spcPts val="400"/>
              </a:spcBef>
              <a:buSzPct val="95000"/>
              <a:buFont typeface="Wingdings" panose="05000000000000000000"/>
              <a:buChar char=""/>
              <a:tabLst>
                <a:tab pos="499745" algn="l"/>
              </a:tabLst>
            </a:pPr>
            <a:r>
              <a:rPr dirty="0">
                <a:latin typeface="微软雅黑" panose="020B0503020204020204" charset="-122"/>
                <a:ea typeface="微软雅黑" panose="020B0503020204020204" charset="-122"/>
                <a:cs typeface="微软雅黑" panose="020B0503020204020204" charset="-122"/>
                <a:sym typeface="+mn-ea"/>
              </a:rPr>
              <a:t>针对实验室仪器设备和</a:t>
            </a:r>
            <a:r>
              <a:rPr spc="-10" dirty="0">
                <a:latin typeface="微软雅黑" panose="020B0503020204020204" charset="-122"/>
                <a:ea typeface="微软雅黑" panose="020B0503020204020204" charset="-122"/>
                <a:cs typeface="微软雅黑" panose="020B0503020204020204" charset="-122"/>
                <a:sym typeface="+mn-ea"/>
              </a:rPr>
              <a:t>设</a:t>
            </a:r>
            <a:r>
              <a:rPr dirty="0">
                <a:latin typeface="微软雅黑" panose="020B0503020204020204" charset="-122"/>
                <a:ea typeface="微软雅黑" panose="020B0503020204020204" charset="-122"/>
                <a:cs typeface="微软雅黑" panose="020B0503020204020204" charset="-122"/>
                <a:sym typeface="+mn-ea"/>
              </a:rPr>
              <a:t>施使</a:t>
            </a:r>
            <a:r>
              <a:rPr spc="-10" dirty="0">
                <a:latin typeface="微软雅黑" panose="020B0503020204020204" charset="-122"/>
                <a:ea typeface="微软雅黑" panose="020B0503020204020204" charset="-122"/>
                <a:cs typeface="微软雅黑" panose="020B0503020204020204" charset="-122"/>
                <a:sym typeface="+mn-ea"/>
              </a:rPr>
              <a:t>用</a:t>
            </a:r>
            <a:r>
              <a:rPr dirty="0">
                <a:latin typeface="微软雅黑" panose="020B0503020204020204" charset="-122"/>
                <a:ea typeface="微软雅黑" panose="020B0503020204020204" charset="-122"/>
                <a:cs typeface="微软雅黑" panose="020B0503020204020204" charset="-122"/>
                <a:sym typeface="+mn-ea"/>
              </a:rPr>
              <a:t>的标</a:t>
            </a:r>
            <a:r>
              <a:rPr spc="-10" dirty="0">
                <a:latin typeface="微软雅黑" panose="020B0503020204020204" charset="-122"/>
                <a:ea typeface="微软雅黑" panose="020B0503020204020204" charset="-122"/>
                <a:cs typeface="微软雅黑" panose="020B0503020204020204" charset="-122"/>
                <a:sym typeface="+mn-ea"/>
              </a:rPr>
              <a:t>准</a:t>
            </a:r>
            <a:r>
              <a:rPr dirty="0">
                <a:latin typeface="微软雅黑" panose="020B0503020204020204" charset="-122"/>
                <a:ea typeface="微软雅黑" panose="020B0503020204020204" charset="-122"/>
                <a:cs typeface="微软雅黑" panose="020B0503020204020204" charset="-122"/>
                <a:sym typeface="+mn-ea"/>
              </a:rPr>
              <a:t>操</a:t>
            </a:r>
            <a:r>
              <a:rPr spc="5" dirty="0">
                <a:latin typeface="微软雅黑" panose="020B0503020204020204" charset="-122"/>
                <a:ea typeface="微软雅黑" panose="020B0503020204020204" charset="-122"/>
                <a:cs typeface="微软雅黑" panose="020B0503020204020204" charset="-122"/>
                <a:sym typeface="+mn-ea"/>
              </a:rPr>
              <a:t>作</a:t>
            </a:r>
            <a:r>
              <a:rPr spc="-10" dirty="0">
                <a:latin typeface="微软雅黑" panose="020B0503020204020204" charset="-122"/>
                <a:ea typeface="微软雅黑" panose="020B0503020204020204" charset="-122"/>
                <a:cs typeface="微软雅黑" panose="020B0503020204020204" charset="-122"/>
                <a:sym typeface="+mn-ea"/>
              </a:rPr>
              <a:t>程序</a:t>
            </a:r>
            <a:endParaRPr dirty="0">
              <a:latin typeface="微软雅黑" panose="020B0503020204020204" charset="-122"/>
              <a:ea typeface="微软雅黑" panose="020B0503020204020204" charset="-122"/>
              <a:cs typeface="微软雅黑" panose="020B0503020204020204" charset="-122"/>
            </a:endParaRPr>
          </a:p>
          <a:p>
            <a:pPr marL="498475" lvl="1" indent="-201295">
              <a:lnSpc>
                <a:spcPct val="100000"/>
              </a:lnSpc>
              <a:spcBef>
                <a:spcPts val="405"/>
              </a:spcBef>
              <a:buSzPct val="95000"/>
              <a:buFont typeface="Wingdings" panose="05000000000000000000"/>
              <a:buChar char=""/>
              <a:tabLst>
                <a:tab pos="498475" algn="l"/>
              </a:tabLst>
            </a:pPr>
            <a:r>
              <a:rPr dirty="0">
                <a:latin typeface="微软雅黑" panose="020B0503020204020204" charset="-122"/>
                <a:ea typeface="微软雅黑" panose="020B0503020204020204" charset="-122"/>
                <a:cs typeface="微软雅黑" panose="020B0503020204020204" charset="-122"/>
                <a:sym typeface="+mn-ea"/>
              </a:rPr>
              <a:t>人员紧急救护指南</a:t>
            </a:r>
            <a:endParaRPr dirty="0">
              <a:latin typeface="微软雅黑" panose="020B0503020204020204" charset="-122"/>
              <a:ea typeface="微软雅黑" panose="020B0503020204020204" charset="-122"/>
              <a:cs typeface="微软雅黑" panose="020B0503020204020204" charset="-122"/>
            </a:endParaRPr>
          </a:p>
          <a:p>
            <a:pPr marL="498475" lvl="1" indent="-201295">
              <a:lnSpc>
                <a:spcPct val="100000"/>
              </a:lnSpc>
              <a:spcBef>
                <a:spcPts val="395"/>
              </a:spcBef>
              <a:buSzPct val="95000"/>
              <a:buFont typeface="Wingdings" panose="05000000000000000000"/>
              <a:buChar char=""/>
              <a:tabLst>
                <a:tab pos="498475" algn="l"/>
              </a:tabLst>
            </a:pPr>
            <a:r>
              <a:rPr dirty="0">
                <a:latin typeface="微软雅黑" panose="020B0503020204020204" charset="-122"/>
                <a:ea typeface="微软雅黑" panose="020B0503020204020204" charset="-122"/>
                <a:cs typeface="微软雅黑" panose="020B0503020204020204" charset="-122"/>
                <a:sym typeface="+mn-ea"/>
              </a:rPr>
              <a:t>实验室突发事件应急处</a:t>
            </a:r>
            <a:r>
              <a:rPr spc="-15" dirty="0">
                <a:latin typeface="微软雅黑" panose="020B0503020204020204" charset="-122"/>
                <a:ea typeface="微软雅黑" panose="020B0503020204020204" charset="-122"/>
                <a:cs typeface="微软雅黑" panose="020B0503020204020204" charset="-122"/>
                <a:sym typeface="+mn-ea"/>
              </a:rPr>
              <a:t>置</a:t>
            </a:r>
            <a:r>
              <a:rPr dirty="0">
                <a:latin typeface="微软雅黑" panose="020B0503020204020204" charset="-122"/>
                <a:ea typeface="微软雅黑" panose="020B0503020204020204" charset="-122"/>
                <a:cs typeface="微软雅黑" panose="020B0503020204020204" charset="-122"/>
                <a:sym typeface="+mn-ea"/>
              </a:rPr>
              <a:t>流程</a:t>
            </a:r>
            <a:endParaRPr dirty="0">
              <a:latin typeface="微软雅黑" panose="020B0503020204020204" charset="-122"/>
              <a:ea typeface="微软雅黑" panose="020B0503020204020204" charset="-122"/>
              <a:cs typeface="微软雅黑" panose="020B0503020204020204" charset="-122"/>
            </a:endParaRPr>
          </a:p>
          <a:p>
            <a:pPr marL="498475" lvl="1" indent="-201295">
              <a:lnSpc>
                <a:spcPct val="100000"/>
              </a:lnSpc>
              <a:spcBef>
                <a:spcPts val="400"/>
              </a:spcBef>
              <a:buSzPct val="95000"/>
              <a:buFont typeface="Wingdings" panose="05000000000000000000"/>
              <a:buChar char=""/>
              <a:tabLst>
                <a:tab pos="498475" algn="l"/>
              </a:tabLst>
            </a:pPr>
            <a:r>
              <a:rPr dirty="0">
                <a:latin typeface="微软雅黑" panose="020B0503020204020204" charset="-122"/>
                <a:ea typeface="微软雅黑" panose="020B0503020204020204" charset="-122"/>
                <a:cs typeface="微软雅黑" panose="020B0503020204020204" charset="-122"/>
                <a:sym typeface="+mn-ea"/>
              </a:rPr>
              <a:t>医疗废弃物处置流程</a:t>
            </a:r>
            <a:endParaRPr dirty="0">
              <a:latin typeface="微软雅黑" panose="020B0503020204020204" charset="-122"/>
              <a:ea typeface="微软雅黑" panose="020B0503020204020204" charset="-122"/>
              <a:cs typeface="微软雅黑" panose="020B0503020204020204" charset="-122"/>
            </a:endParaRPr>
          </a:p>
          <a:p>
            <a:pPr marL="499110" lvl="1" indent="-201930">
              <a:lnSpc>
                <a:spcPct val="100000"/>
              </a:lnSpc>
              <a:spcBef>
                <a:spcPts val="410"/>
              </a:spcBef>
              <a:buSzPct val="95000"/>
              <a:buFont typeface="Wingdings" panose="05000000000000000000"/>
              <a:buChar char=""/>
              <a:tabLst>
                <a:tab pos="499745" algn="l"/>
              </a:tabLst>
            </a:pPr>
            <a:r>
              <a:rPr dirty="0">
                <a:latin typeface="微软雅黑" panose="020B0503020204020204" charset="-122"/>
                <a:ea typeface="微软雅黑" panose="020B0503020204020204" charset="-122"/>
                <a:cs typeface="微软雅黑" panose="020B0503020204020204" charset="-122"/>
                <a:sym typeface="+mn-ea"/>
              </a:rPr>
              <a:t>实验室生物安全管理制度</a:t>
            </a:r>
            <a:endParaRPr dirty="0">
              <a:latin typeface="微软雅黑" panose="020B0503020204020204" charset="-122"/>
              <a:ea typeface="微软雅黑" panose="020B0503020204020204" charset="-122"/>
              <a:cs typeface="微软雅黑" panose="020B0503020204020204" charset="-122"/>
            </a:endParaRPr>
          </a:p>
          <a:p>
            <a:pPr marL="498475" lvl="1" indent="-201295">
              <a:lnSpc>
                <a:spcPct val="100000"/>
              </a:lnSpc>
              <a:spcBef>
                <a:spcPts val="395"/>
              </a:spcBef>
              <a:buSzPct val="95000"/>
              <a:buFont typeface="Wingdings" panose="05000000000000000000"/>
              <a:buChar char=""/>
              <a:tabLst>
                <a:tab pos="498475" algn="l"/>
              </a:tabLst>
            </a:pPr>
            <a:r>
              <a:rPr dirty="0">
                <a:latin typeface="微软雅黑" panose="020B0503020204020204" charset="-122"/>
                <a:ea typeface="微软雅黑" panose="020B0503020204020204" charset="-122"/>
                <a:cs typeface="微软雅黑" panose="020B0503020204020204" charset="-122"/>
                <a:sym typeface="+mn-ea"/>
              </a:rPr>
              <a:t>实验活动管理制度</a:t>
            </a:r>
            <a:endParaRPr dirty="0">
              <a:latin typeface="微软雅黑" panose="020B0503020204020204" charset="-122"/>
              <a:ea typeface="微软雅黑" panose="020B0503020204020204" charset="-122"/>
              <a:cs typeface="微软雅黑" panose="020B0503020204020204" charset="-122"/>
            </a:endParaRPr>
          </a:p>
          <a:p>
            <a:pPr marL="498475" lvl="1" indent="-201295">
              <a:lnSpc>
                <a:spcPct val="100000"/>
              </a:lnSpc>
              <a:spcBef>
                <a:spcPts val="410"/>
              </a:spcBef>
              <a:buSzPct val="95000"/>
              <a:buFont typeface="Wingdings" panose="05000000000000000000"/>
              <a:buChar char=""/>
              <a:tabLst>
                <a:tab pos="498475" algn="l"/>
              </a:tabLst>
            </a:pPr>
            <a:r>
              <a:rPr dirty="0" err="1" smtClean="0">
                <a:latin typeface="微软雅黑" panose="020B0503020204020204" charset="-122"/>
                <a:ea typeface="微软雅黑" panose="020B0503020204020204" charset="-122"/>
                <a:cs typeface="微软雅黑" panose="020B0503020204020204" charset="-122"/>
                <a:sym typeface="+mn-ea"/>
              </a:rPr>
              <a:t>消毒管理制度</a:t>
            </a:r>
            <a:endParaRPr dirty="0">
              <a:latin typeface="微软雅黑" panose="020B0503020204020204" charset="-122"/>
              <a:ea typeface="微软雅黑" panose="020B0503020204020204" charset="-122"/>
              <a:cs typeface="微软雅黑" panose="020B0503020204020204" charset="-122"/>
            </a:endParaRPr>
          </a:p>
          <a:p>
            <a:pPr marL="498475" lvl="1" indent="-201295">
              <a:lnSpc>
                <a:spcPct val="100000"/>
              </a:lnSpc>
              <a:spcBef>
                <a:spcPts val="395"/>
              </a:spcBef>
              <a:buSzPct val="95000"/>
              <a:buFont typeface="Wingdings" panose="05000000000000000000"/>
              <a:buChar char=""/>
              <a:tabLst>
                <a:tab pos="498475" algn="l"/>
              </a:tabLst>
            </a:pPr>
            <a:r>
              <a:rPr dirty="0">
                <a:latin typeface="微软雅黑" panose="020B0503020204020204" charset="-122"/>
                <a:ea typeface="微软雅黑" panose="020B0503020204020204" charset="-122"/>
                <a:cs typeface="微软雅黑" panose="020B0503020204020204" charset="-122"/>
                <a:sym typeface="+mn-ea"/>
              </a:rPr>
              <a:t>生物安全工作内部自查</a:t>
            </a:r>
            <a:r>
              <a:rPr spc="-15" dirty="0">
                <a:latin typeface="微软雅黑" panose="020B0503020204020204" charset="-122"/>
                <a:ea typeface="微软雅黑" panose="020B0503020204020204" charset="-122"/>
                <a:cs typeface="微软雅黑" panose="020B0503020204020204" charset="-122"/>
                <a:sym typeface="+mn-ea"/>
              </a:rPr>
              <a:t>制</a:t>
            </a:r>
            <a:r>
              <a:rPr dirty="0">
                <a:latin typeface="微软雅黑" panose="020B0503020204020204" charset="-122"/>
                <a:ea typeface="微软雅黑" panose="020B0503020204020204" charset="-122"/>
                <a:cs typeface="微软雅黑" panose="020B0503020204020204" charset="-122"/>
                <a:sym typeface="+mn-ea"/>
              </a:rPr>
              <a:t>度</a:t>
            </a:r>
            <a:endParaRPr dirty="0">
              <a:latin typeface="微软雅黑" panose="020B0503020204020204" charset="-122"/>
              <a:ea typeface="微软雅黑" panose="020B0503020204020204" charset="-122"/>
              <a:cs typeface="微软雅黑" panose="020B0503020204020204" charset="-122"/>
            </a:endParaRPr>
          </a:p>
          <a:p>
            <a:pPr marL="498475" lvl="1" indent="-201295">
              <a:lnSpc>
                <a:spcPct val="100000"/>
              </a:lnSpc>
              <a:spcBef>
                <a:spcPts val="400"/>
              </a:spcBef>
              <a:buSzPct val="95000"/>
              <a:buFont typeface="Wingdings" panose="05000000000000000000"/>
              <a:buChar char=""/>
              <a:tabLst>
                <a:tab pos="498475" algn="l"/>
              </a:tabLst>
            </a:pPr>
            <a:r>
              <a:rPr dirty="0">
                <a:latin typeface="微软雅黑" panose="020B0503020204020204" charset="-122"/>
                <a:ea typeface="微软雅黑" panose="020B0503020204020204" charset="-122"/>
                <a:cs typeface="微软雅黑" panose="020B0503020204020204" charset="-122"/>
                <a:sym typeface="+mn-ea"/>
              </a:rPr>
              <a:t>生物安全管理人员及实</a:t>
            </a:r>
            <a:r>
              <a:rPr spc="-15" dirty="0">
                <a:latin typeface="微软雅黑" panose="020B0503020204020204" charset="-122"/>
                <a:ea typeface="微软雅黑" panose="020B0503020204020204" charset="-122"/>
                <a:cs typeface="微软雅黑" panose="020B0503020204020204" charset="-122"/>
                <a:sym typeface="+mn-ea"/>
              </a:rPr>
              <a:t>验</a:t>
            </a:r>
            <a:r>
              <a:rPr dirty="0">
                <a:latin typeface="微软雅黑" panose="020B0503020204020204" charset="-122"/>
                <a:ea typeface="微软雅黑" panose="020B0503020204020204" charset="-122"/>
                <a:cs typeface="微软雅黑" panose="020B0503020204020204" charset="-122"/>
                <a:sym typeface="+mn-ea"/>
              </a:rPr>
              <a:t>室人</a:t>
            </a:r>
            <a:r>
              <a:rPr spc="-15" dirty="0">
                <a:latin typeface="微软雅黑" panose="020B0503020204020204" charset="-122"/>
                <a:ea typeface="微软雅黑" panose="020B0503020204020204" charset="-122"/>
                <a:cs typeface="微软雅黑" panose="020B0503020204020204" charset="-122"/>
                <a:sym typeface="+mn-ea"/>
              </a:rPr>
              <a:t>员</a:t>
            </a:r>
            <a:r>
              <a:rPr dirty="0">
                <a:latin typeface="微软雅黑" panose="020B0503020204020204" charset="-122"/>
                <a:ea typeface="微软雅黑" panose="020B0503020204020204" charset="-122"/>
                <a:cs typeface="微软雅黑" panose="020B0503020204020204" charset="-122"/>
                <a:sym typeface="+mn-ea"/>
              </a:rPr>
              <a:t>培训</a:t>
            </a:r>
            <a:r>
              <a:rPr spc="-15" dirty="0">
                <a:latin typeface="微软雅黑" panose="020B0503020204020204" charset="-122"/>
                <a:ea typeface="微软雅黑" panose="020B0503020204020204" charset="-122"/>
                <a:cs typeface="微软雅黑" panose="020B0503020204020204" charset="-122"/>
                <a:sym typeface="+mn-ea"/>
              </a:rPr>
              <a:t>考</a:t>
            </a:r>
            <a:r>
              <a:rPr dirty="0">
                <a:latin typeface="微软雅黑" panose="020B0503020204020204" charset="-122"/>
                <a:ea typeface="微软雅黑" panose="020B0503020204020204" charset="-122"/>
                <a:cs typeface="微软雅黑" panose="020B0503020204020204" charset="-122"/>
                <a:sym typeface="+mn-ea"/>
              </a:rPr>
              <a:t>核制度</a:t>
            </a:r>
            <a:endParaRPr lang="zh-CN" altLang="en-US" dirty="0">
              <a:latin typeface="微软雅黑" panose="020B0503020204020204" charset="-122"/>
              <a:ea typeface="微软雅黑" panose="020B0503020204020204" charset="-122"/>
              <a:cs typeface="微软雅黑" panose="020B0503020204020204" charset="-122"/>
            </a:endParaRPr>
          </a:p>
        </p:txBody>
      </p:sp>
      <p:sp>
        <p:nvSpPr>
          <p:cNvPr id="2" name="object 9"/>
          <p:cNvSpPr/>
          <p:nvPr/>
        </p:nvSpPr>
        <p:spPr>
          <a:xfrm>
            <a:off x="7620000" y="1450975"/>
            <a:ext cx="3472815" cy="5177790"/>
          </a:xfrm>
          <a:prstGeom prst="rect">
            <a:avLst/>
          </a:prstGeom>
          <a:blipFill>
            <a:blip r:embed="rId6"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椭圆 5"/>
          <p:cNvSpPr/>
          <p:nvPr/>
        </p:nvSpPr>
        <p:spPr>
          <a:xfrm>
            <a:off x="5160398" y="1849542"/>
            <a:ext cx="1856862" cy="1856862"/>
          </a:xfrm>
          <a:prstGeom prst="ellipse">
            <a:avLst/>
          </a:prstGeom>
          <a:solidFill>
            <a:schemeClr val="accent1"/>
          </a:solidFill>
          <a:ln>
            <a:noFill/>
          </a:ln>
          <a:effectLst>
            <a:outerShdw blurRad="50800" dist="38100" dir="5400000" algn="t" rotWithShape="0">
              <a:prstClr val="black">
                <a:alpha val="40000"/>
              </a:prstClr>
            </a:outerShdw>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																					</a:t>
            </a:r>
            <a:endParaRPr lang="zh-CN" altLang="en-US" dirty="0"/>
          </a:p>
        </p:txBody>
      </p:sp>
      <p:sp>
        <p:nvSpPr>
          <p:cNvPr id="7" name="文本框 6"/>
          <p:cNvSpPr txBox="1"/>
          <p:nvPr/>
        </p:nvSpPr>
        <p:spPr>
          <a:xfrm>
            <a:off x="3947159" y="3813298"/>
            <a:ext cx="4297680" cy="1198880"/>
          </a:xfrm>
          <a:prstGeom prst="rect">
            <a:avLst/>
          </a:prstGeom>
          <a:noFill/>
        </p:spPr>
        <p:txBody>
          <a:bodyPr wrap="none" rtlCol="0">
            <a:spAutoFit/>
          </a:bodyPr>
          <a:lstStyle/>
          <a:p>
            <a:pPr algn="ctr"/>
            <a:r>
              <a:rPr lang="zh-CN" sz="3600" b="1" dirty="0">
                <a:latin typeface="微软雅黑" panose="020B0503020204020204" charset="-122"/>
                <a:ea typeface="微软雅黑" panose="020B0503020204020204" charset="-122"/>
                <a:cs typeface="宋体" panose="02010600030101010101" pitchFamily="2" charset="-122"/>
                <a:sym typeface="+mn-ea"/>
              </a:rPr>
              <a:t>实验室生物安全技术</a:t>
            </a:r>
          </a:p>
          <a:p>
            <a:pPr algn="ctr"/>
            <a:endParaRPr lang="zh-CN" altLang="en-US" sz="3600" b="1" dirty="0">
              <a:latin typeface="微软雅黑" panose="020B0503020204020204" charset="-122"/>
              <a:ea typeface="微软雅黑" panose="020B0503020204020204" charset="-122"/>
              <a:cs typeface="+mn-ea"/>
              <a:sym typeface="+mn-lt"/>
            </a:endParaRPr>
          </a:p>
        </p:txBody>
      </p:sp>
      <p:sp>
        <p:nvSpPr>
          <p:cNvPr id="9" name="矩形 8"/>
          <p:cNvSpPr/>
          <p:nvPr/>
        </p:nvSpPr>
        <p:spPr>
          <a:xfrm>
            <a:off x="4790819" y="1561154"/>
            <a:ext cx="2534793" cy="23511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7195" b="1" dirty="0">
                <a:solidFill>
                  <a:schemeClr val="bg1"/>
                </a:solidFill>
                <a:latin typeface="Impact" panose="020B0806030902050204" pitchFamily="34" charset="0"/>
                <a:cs typeface="+mn-ea"/>
                <a:sym typeface="+mn-lt"/>
              </a:rPr>
              <a:t>04</a:t>
            </a:r>
            <a:endParaRPr lang="zh-CN" altLang="en-US" sz="7195" b="1" dirty="0">
              <a:solidFill>
                <a:schemeClr val="bg1"/>
              </a:solidFill>
              <a:latin typeface="Impact" panose="020B0806030902050204" pitchFamily="34" charset="0"/>
              <a:cs typeface="+mn-ea"/>
              <a:sym typeface="+mn-lt"/>
            </a:endParaRPr>
          </a:p>
        </p:txBody>
      </p:sp>
      <p:grpSp>
        <p:nvGrpSpPr>
          <p:cNvPr id="10" name="组合 9"/>
          <p:cNvGrpSpPr/>
          <p:nvPr/>
        </p:nvGrpSpPr>
        <p:grpSpPr>
          <a:xfrm>
            <a:off x="-8884" y="2209014"/>
            <a:ext cx="3183174" cy="2823391"/>
            <a:chOff x="1" y="1932152"/>
            <a:chExt cx="3184832" cy="2824862"/>
          </a:xfrm>
        </p:grpSpPr>
        <p:pic>
          <p:nvPicPr>
            <p:cNvPr id="11" name="图片 15"/>
            <p:cNvPicPr>
              <a:picLocks noChangeAspect="1"/>
            </p:cNvPicPr>
            <p:nvPr>
              <p:custDataLst>
                <p:tags r:id="rId2"/>
              </p:custDataLst>
            </p:nvPr>
          </p:nvPicPr>
          <p:blipFill>
            <a:blip r:embed="rId4" cstate="print">
              <a:extLst>
                <a:ext uri="{28A0092B-C50C-407E-A947-70E740481C1C}">
                  <a14:useLocalDpi xmlns:a14="http://schemas.microsoft.com/office/drawing/2010/main" val="0"/>
                </a:ext>
              </a:extLst>
            </a:blip>
            <a:stretch>
              <a:fillRect/>
            </a:stretch>
          </p:blipFill>
          <p:spPr>
            <a:xfrm rot="1784989" flipH="1">
              <a:off x="2357954" y="2125218"/>
              <a:ext cx="826879" cy="2631796"/>
            </a:xfrm>
            <a:prstGeom prst="rect">
              <a:avLst/>
            </a:prstGeom>
          </p:spPr>
        </p:pic>
        <p:sp>
          <p:nvSpPr>
            <p:cNvPr id="12" name="任意多边形 11"/>
            <p:cNvSpPr/>
            <p:nvPr/>
          </p:nvSpPr>
          <p:spPr bwMode="auto">
            <a:xfrm flipH="1">
              <a:off x="1" y="1932152"/>
              <a:ext cx="3070379" cy="2520315"/>
            </a:xfrm>
            <a:custGeom>
              <a:avLst/>
              <a:gdLst>
                <a:gd name="connsiteX0" fmla="*/ 3070379 w 3070379"/>
                <a:gd name="connsiteY0" fmla="*/ 0 h 2520315"/>
                <a:gd name="connsiteX1" fmla="*/ 2804837 w 3070379"/>
                <a:gd name="connsiteY1" fmla="*/ 0 h 2520315"/>
                <a:gd name="connsiteX2" fmla="*/ 158684 w 3070379"/>
                <a:gd name="connsiteY2" fmla="*/ 0 h 2520315"/>
                <a:gd name="connsiteX3" fmla="*/ 22594 w 3070379"/>
                <a:gd name="connsiteY3" fmla="*/ 237873 h 2520315"/>
                <a:gd name="connsiteX4" fmla="*/ 1292763 w 3070379"/>
                <a:gd name="connsiteY4" fmla="*/ 2441024 h 2520315"/>
                <a:gd name="connsiteX5" fmla="*/ 1434523 w 3070379"/>
                <a:gd name="connsiteY5" fmla="*/ 2520315 h 2520315"/>
                <a:gd name="connsiteX6" fmla="*/ 3030119 w 3070379"/>
                <a:gd name="connsiteY6" fmla="*/ 2520315 h 2520315"/>
                <a:gd name="connsiteX7" fmla="*/ 3070379 w 3070379"/>
                <a:gd name="connsiteY7" fmla="*/ 2520315 h 2520315"/>
                <a:gd name="connsiteX8" fmla="*/ 3070379 w 3070379"/>
                <a:gd name="connsiteY8" fmla="*/ 0 h 2520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70379" h="2520315">
                  <a:moveTo>
                    <a:pt x="3070379" y="0"/>
                  </a:moveTo>
                  <a:lnTo>
                    <a:pt x="2804837" y="0"/>
                  </a:lnTo>
                  <a:cubicBezTo>
                    <a:pt x="2129523" y="0"/>
                    <a:pt x="1265120" y="0"/>
                    <a:pt x="158684" y="0"/>
                  </a:cubicBezTo>
                  <a:cubicBezTo>
                    <a:pt x="33935" y="0"/>
                    <a:pt x="-39780" y="130264"/>
                    <a:pt x="22594" y="237873"/>
                  </a:cubicBezTo>
                  <a:cubicBezTo>
                    <a:pt x="22594" y="237873"/>
                    <a:pt x="22594" y="237873"/>
                    <a:pt x="1292763" y="2441024"/>
                  </a:cubicBezTo>
                  <a:cubicBezTo>
                    <a:pt x="1321115" y="2491997"/>
                    <a:pt x="1377819" y="2520315"/>
                    <a:pt x="1434523" y="2520315"/>
                  </a:cubicBezTo>
                  <a:cubicBezTo>
                    <a:pt x="1434523" y="2520315"/>
                    <a:pt x="1434523" y="2520315"/>
                    <a:pt x="3030119" y="2520315"/>
                  </a:cubicBezTo>
                  <a:lnTo>
                    <a:pt x="3070379" y="2520315"/>
                  </a:lnTo>
                  <a:lnTo>
                    <a:pt x="3070379" y="0"/>
                  </a:lnTo>
                  <a:close/>
                </a:path>
              </a:pathLst>
            </a:custGeom>
            <a:blipFill rotWithShape="1">
              <a:blip r:embed="rId5" cstate="print"/>
              <a:stretch>
                <a:fillRect/>
              </a:stretch>
            </a:blipFill>
            <a:ln>
              <a:noFill/>
            </a:ln>
            <a:extLst>
              <a:ext uri="{91240B29-F687-4F45-9708-019B960494DF}">
                <a14:hiddenLine xmlns:a14="http://schemas.microsoft.com/office/drawing/2010/main" w="9525">
                  <a:solidFill>
                    <a:srgbClr val="000000"/>
                  </a:solidFill>
                  <a:round/>
                </a14:hiddenLine>
              </a:ext>
            </a:extLst>
          </p:spPr>
          <p:txBody>
            <a:bodyPr vert="horz" wrap="square" lIns="91392" tIns="45696" rIns="91392" bIns="45696" numCol="1" anchor="t" anchorCtr="0" compatLnSpc="1">
              <a:noAutofit/>
            </a:bodyPr>
            <a:lstStyle/>
            <a:p>
              <a:endParaRPr lang="zh-CN" altLang="en-US">
                <a:cs typeface="+mn-ea"/>
                <a:sym typeface="+mn-lt"/>
              </a:endParaRPr>
            </a:p>
          </p:txBody>
        </p:sp>
      </p:grpSp>
      <p:grpSp>
        <p:nvGrpSpPr>
          <p:cNvPr id="2" name="组合 1"/>
          <p:cNvGrpSpPr/>
          <p:nvPr/>
        </p:nvGrpSpPr>
        <p:grpSpPr>
          <a:xfrm>
            <a:off x="8940759" y="1862777"/>
            <a:ext cx="3175080" cy="2829063"/>
            <a:chOff x="9015266" y="1621930"/>
            <a:chExt cx="3176734" cy="2830536"/>
          </a:xfrm>
        </p:grpSpPr>
        <p:pic>
          <p:nvPicPr>
            <p:cNvPr id="5" name="图片 4"/>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rot="1776806">
              <a:off x="9015266" y="1621930"/>
              <a:ext cx="826879" cy="2631796"/>
            </a:xfrm>
            <a:prstGeom prst="rect">
              <a:avLst/>
            </a:prstGeom>
          </p:spPr>
        </p:pic>
        <p:sp>
          <p:nvSpPr>
            <p:cNvPr id="13" name="任意多边形 12"/>
            <p:cNvSpPr/>
            <p:nvPr/>
          </p:nvSpPr>
          <p:spPr bwMode="auto">
            <a:xfrm rot="10800000" flipH="1">
              <a:off x="9121621" y="1932151"/>
              <a:ext cx="3070379" cy="2520315"/>
            </a:xfrm>
            <a:custGeom>
              <a:avLst/>
              <a:gdLst>
                <a:gd name="connsiteX0" fmla="*/ 3070379 w 3070379"/>
                <a:gd name="connsiteY0" fmla="*/ 0 h 2520315"/>
                <a:gd name="connsiteX1" fmla="*/ 2804837 w 3070379"/>
                <a:gd name="connsiteY1" fmla="*/ 0 h 2520315"/>
                <a:gd name="connsiteX2" fmla="*/ 158684 w 3070379"/>
                <a:gd name="connsiteY2" fmla="*/ 0 h 2520315"/>
                <a:gd name="connsiteX3" fmla="*/ 22594 w 3070379"/>
                <a:gd name="connsiteY3" fmla="*/ 237873 h 2520315"/>
                <a:gd name="connsiteX4" fmla="*/ 1292763 w 3070379"/>
                <a:gd name="connsiteY4" fmla="*/ 2441024 h 2520315"/>
                <a:gd name="connsiteX5" fmla="*/ 1434523 w 3070379"/>
                <a:gd name="connsiteY5" fmla="*/ 2520315 h 2520315"/>
                <a:gd name="connsiteX6" fmla="*/ 3030119 w 3070379"/>
                <a:gd name="connsiteY6" fmla="*/ 2520315 h 2520315"/>
                <a:gd name="connsiteX7" fmla="*/ 3070379 w 3070379"/>
                <a:gd name="connsiteY7" fmla="*/ 2520315 h 2520315"/>
                <a:gd name="connsiteX8" fmla="*/ 3070379 w 3070379"/>
                <a:gd name="connsiteY8" fmla="*/ 0 h 2520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70379" h="2520315">
                  <a:moveTo>
                    <a:pt x="3070379" y="0"/>
                  </a:moveTo>
                  <a:lnTo>
                    <a:pt x="2804837" y="0"/>
                  </a:lnTo>
                  <a:cubicBezTo>
                    <a:pt x="2129523" y="0"/>
                    <a:pt x="1265120" y="0"/>
                    <a:pt x="158684" y="0"/>
                  </a:cubicBezTo>
                  <a:cubicBezTo>
                    <a:pt x="33935" y="0"/>
                    <a:pt x="-39780" y="130264"/>
                    <a:pt x="22594" y="237873"/>
                  </a:cubicBezTo>
                  <a:cubicBezTo>
                    <a:pt x="22594" y="237873"/>
                    <a:pt x="22594" y="237873"/>
                    <a:pt x="1292763" y="2441024"/>
                  </a:cubicBezTo>
                  <a:cubicBezTo>
                    <a:pt x="1321115" y="2491997"/>
                    <a:pt x="1377819" y="2520315"/>
                    <a:pt x="1434523" y="2520315"/>
                  </a:cubicBezTo>
                  <a:cubicBezTo>
                    <a:pt x="1434523" y="2520315"/>
                    <a:pt x="1434523" y="2520315"/>
                    <a:pt x="3030119" y="2520315"/>
                  </a:cubicBezTo>
                  <a:lnTo>
                    <a:pt x="3070379" y="2520315"/>
                  </a:lnTo>
                  <a:lnTo>
                    <a:pt x="3070379" y="0"/>
                  </a:lnTo>
                  <a:close/>
                </a:path>
              </a:pathLst>
            </a:custGeom>
            <a:blipFill rotWithShape="1">
              <a:blip r:embed="rId6" cstate="print">
                <a:alphaModFix amt="99000"/>
              </a:blip>
              <a:stretch>
                <a:fillRect/>
              </a:stretch>
            </a:blipFill>
            <a:ln>
              <a:noFill/>
            </a:ln>
          </p:spPr>
          <p:txBody>
            <a:bodyPr vert="horz" wrap="square" lIns="91392" tIns="45696" rIns="91392" bIns="45696" numCol="1" anchor="t" anchorCtr="0" compatLnSpc="1">
              <a:noAutofit/>
            </a:bodyPr>
            <a:lstStyle/>
            <a:p>
              <a:endParaRPr lang="zh-CN" altLang="en-US">
                <a:cs typeface="+mn-ea"/>
                <a:sym typeface="+mn-lt"/>
              </a:endParaRPr>
            </a:p>
          </p:txBody>
        </p:sp>
      </p:grpSp>
      <p:grpSp>
        <p:nvGrpSpPr>
          <p:cNvPr id="29701" name="组合 1"/>
          <p:cNvGrpSpPr/>
          <p:nvPr/>
        </p:nvGrpSpPr>
        <p:grpSpPr>
          <a:xfrm>
            <a:off x="79334" y="50022"/>
            <a:ext cx="5081798" cy="1091631"/>
            <a:chOff x="263" y="-120"/>
            <a:chExt cx="9475" cy="2198"/>
          </a:xfrm>
        </p:grpSpPr>
        <p:pic>
          <p:nvPicPr>
            <p:cNvPr id="29702" name="图片 5"/>
            <p:cNvPicPr>
              <a:picLocks noChangeAspect="1"/>
            </p:cNvPicPr>
            <p:nvPr/>
          </p:nvPicPr>
          <p:blipFill>
            <a:blip r:embed="rId7" cstate="print"/>
            <a:stretch>
              <a:fillRect/>
            </a:stretch>
          </p:blipFill>
          <p:spPr>
            <a:xfrm>
              <a:off x="2190" y="-120"/>
              <a:ext cx="7549" cy="2199"/>
            </a:xfrm>
            <a:prstGeom prst="rect">
              <a:avLst/>
            </a:prstGeom>
            <a:noFill/>
            <a:ln w="9525">
              <a:noFill/>
            </a:ln>
          </p:spPr>
        </p:pic>
        <p:pic>
          <p:nvPicPr>
            <p:cNvPr id="29703" name="图片 6" descr="u=1446500768,2742535849&amp;fm=21&amp;gp=0"/>
            <p:cNvPicPr>
              <a:picLocks noChangeAspect="1"/>
            </p:cNvPicPr>
            <p:nvPr/>
          </p:nvPicPr>
          <p:blipFill>
            <a:blip r:embed="rId8" cstate="print">
              <a:clrChange>
                <a:clrFrom>
                  <a:srgbClr val="FFFFFF"/>
                </a:clrFrom>
                <a:clrTo>
                  <a:srgbClr val="FFFFFF">
                    <a:alpha val="0"/>
                  </a:srgbClr>
                </a:clrTo>
              </a:clrChange>
            </a:blip>
            <a:stretch>
              <a:fillRect/>
            </a:stretch>
          </p:blipFill>
          <p:spPr>
            <a:xfrm>
              <a:off x="263" y="212"/>
              <a:ext cx="1758" cy="1439"/>
            </a:xfrm>
            <a:prstGeom prst="rect">
              <a:avLst/>
            </a:prstGeom>
            <a:noFill/>
            <a:ln w="9525">
              <a:noFill/>
            </a:ln>
          </p:spPr>
        </p:pic>
      </p:gr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p:cNvSpPr txBox="1"/>
          <p:nvPr/>
        </p:nvSpPr>
        <p:spPr>
          <a:xfrm>
            <a:off x="990390" y="331504"/>
            <a:ext cx="3535680" cy="460375"/>
          </a:xfrm>
          <a:prstGeom prst="rect">
            <a:avLst/>
          </a:prstGeom>
          <a:noFill/>
        </p:spPr>
        <p:txBody>
          <a:bodyPr wrap="none" rtlCol="0">
            <a:spAutoFit/>
          </a:bodyPr>
          <a:lstStyle/>
          <a:p>
            <a:pPr algn="l">
              <a:lnSpc>
                <a:spcPct val="100000"/>
              </a:lnSpc>
              <a:spcBef>
                <a:spcPts val="100"/>
              </a:spcBef>
            </a:pPr>
            <a:r>
              <a:rPr lang="zh-CN" sz="2400" b="1" dirty="0">
                <a:latin typeface="微软雅黑" panose="020B0503020204020204" charset="-122"/>
                <a:ea typeface="微软雅黑" panose="020B0503020204020204" charset="-122"/>
                <a:cs typeface="宋体" panose="02010600030101010101" pitchFamily="2" charset="-122"/>
                <a:sym typeface="+mn-ea"/>
              </a:rPr>
              <a:t>四、实验室生物安全技术</a:t>
            </a:r>
          </a:p>
        </p:txBody>
      </p:sp>
      <p:grpSp>
        <p:nvGrpSpPr>
          <p:cNvPr id="15" name="组合 14"/>
          <p:cNvGrpSpPr/>
          <p:nvPr/>
        </p:nvGrpSpPr>
        <p:grpSpPr>
          <a:xfrm>
            <a:off x="3173" y="334988"/>
            <a:ext cx="1012721" cy="587625"/>
            <a:chOff x="0" y="419087"/>
            <a:chExt cx="816284" cy="473644"/>
          </a:xfrm>
        </p:grpSpPr>
        <p:grpSp>
          <p:nvGrpSpPr>
            <p:cNvPr id="16" name="组合 15"/>
            <p:cNvGrpSpPr/>
            <p:nvPr/>
          </p:nvGrpSpPr>
          <p:grpSpPr>
            <a:xfrm>
              <a:off x="0" y="419087"/>
              <a:ext cx="816284" cy="473644"/>
              <a:chOff x="-63454" y="428612"/>
              <a:chExt cx="816284" cy="473644"/>
            </a:xfrm>
          </p:grpSpPr>
          <p:grpSp>
            <p:nvGrpSpPr>
              <p:cNvPr id="19" name="组合 18"/>
              <p:cNvGrpSpPr/>
              <p:nvPr/>
            </p:nvGrpSpPr>
            <p:grpSpPr>
              <a:xfrm>
                <a:off x="114300" y="428612"/>
                <a:ext cx="638530" cy="473644"/>
                <a:chOff x="1" y="1932152"/>
                <a:chExt cx="3100612" cy="3240569"/>
              </a:xfrm>
            </p:grpSpPr>
            <p:pic>
              <p:nvPicPr>
                <p:cNvPr id="21" name="图片 15"/>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rot="2419665" flipH="1">
                  <a:off x="2273733" y="2150323"/>
                  <a:ext cx="826880" cy="3022398"/>
                </a:xfrm>
                <a:prstGeom prst="rect">
                  <a:avLst/>
                </a:prstGeom>
              </p:spPr>
            </p:pic>
            <p:sp>
              <p:nvSpPr>
                <p:cNvPr id="22" name="任意多边形 21"/>
                <p:cNvSpPr/>
                <p:nvPr/>
              </p:nvSpPr>
              <p:spPr bwMode="auto">
                <a:xfrm flipH="1">
                  <a:off x="1" y="1932152"/>
                  <a:ext cx="3070379" cy="2520315"/>
                </a:xfrm>
                <a:custGeom>
                  <a:avLst/>
                  <a:gdLst>
                    <a:gd name="connsiteX0" fmla="*/ 3070379 w 3070379"/>
                    <a:gd name="connsiteY0" fmla="*/ 0 h 2520315"/>
                    <a:gd name="connsiteX1" fmla="*/ 2804837 w 3070379"/>
                    <a:gd name="connsiteY1" fmla="*/ 0 h 2520315"/>
                    <a:gd name="connsiteX2" fmla="*/ 158684 w 3070379"/>
                    <a:gd name="connsiteY2" fmla="*/ 0 h 2520315"/>
                    <a:gd name="connsiteX3" fmla="*/ 22594 w 3070379"/>
                    <a:gd name="connsiteY3" fmla="*/ 237873 h 2520315"/>
                    <a:gd name="connsiteX4" fmla="*/ 1292763 w 3070379"/>
                    <a:gd name="connsiteY4" fmla="*/ 2441024 h 2520315"/>
                    <a:gd name="connsiteX5" fmla="*/ 1434523 w 3070379"/>
                    <a:gd name="connsiteY5" fmla="*/ 2520315 h 2520315"/>
                    <a:gd name="connsiteX6" fmla="*/ 3030119 w 3070379"/>
                    <a:gd name="connsiteY6" fmla="*/ 2520315 h 2520315"/>
                    <a:gd name="connsiteX7" fmla="*/ 3070379 w 3070379"/>
                    <a:gd name="connsiteY7" fmla="*/ 2520315 h 2520315"/>
                    <a:gd name="connsiteX8" fmla="*/ 3070379 w 3070379"/>
                    <a:gd name="connsiteY8" fmla="*/ 0 h 2520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70379" h="2520315">
                      <a:moveTo>
                        <a:pt x="3070379" y="0"/>
                      </a:moveTo>
                      <a:lnTo>
                        <a:pt x="2804837" y="0"/>
                      </a:lnTo>
                      <a:cubicBezTo>
                        <a:pt x="2129523" y="0"/>
                        <a:pt x="1265120" y="0"/>
                        <a:pt x="158684" y="0"/>
                      </a:cubicBezTo>
                      <a:cubicBezTo>
                        <a:pt x="33935" y="0"/>
                        <a:pt x="-39780" y="130264"/>
                        <a:pt x="22594" y="237873"/>
                      </a:cubicBezTo>
                      <a:cubicBezTo>
                        <a:pt x="22594" y="237873"/>
                        <a:pt x="22594" y="237873"/>
                        <a:pt x="1292763" y="2441024"/>
                      </a:cubicBezTo>
                      <a:cubicBezTo>
                        <a:pt x="1321115" y="2491997"/>
                        <a:pt x="1377819" y="2520315"/>
                        <a:pt x="1434523" y="2520315"/>
                      </a:cubicBezTo>
                      <a:cubicBezTo>
                        <a:pt x="1434523" y="2520315"/>
                        <a:pt x="1434523" y="2520315"/>
                        <a:pt x="3030119" y="2520315"/>
                      </a:cubicBezTo>
                      <a:lnTo>
                        <a:pt x="3070379" y="2520315"/>
                      </a:lnTo>
                      <a:lnTo>
                        <a:pt x="3070379" y="0"/>
                      </a:lnTo>
                      <a:close/>
                    </a:path>
                  </a:pathLst>
                </a:custGeom>
                <a:solidFill>
                  <a:srgbClr val="5484BD"/>
                </a:solidFill>
                <a:ln>
                  <a:noFill/>
                </a:ln>
                <a:extLst>
                  <a:ext uri="{91240B29-F687-4F45-9708-019B960494DF}">
                    <a14:hiddenLine xmlns:a14="http://schemas.microsoft.com/office/drawing/2010/main" w="9525">
                      <a:solidFill>
                        <a:srgbClr val="000000"/>
                      </a:solidFill>
                      <a:round/>
                    </a14:hiddenLine>
                  </a:ext>
                </a:extLst>
              </p:spPr>
              <p:txBody>
                <a:bodyPr vert="horz" wrap="square" lIns="91392" tIns="45696" rIns="91392" bIns="45696" numCol="1" anchor="t" anchorCtr="0" compatLnSpc="1">
                  <a:noAutofit/>
                </a:bodyPr>
                <a:lstStyle/>
                <a:p>
                  <a:endParaRPr lang="zh-CN" altLang="en-US">
                    <a:cs typeface="+mn-ea"/>
                    <a:sym typeface="+mn-lt"/>
                  </a:endParaRPr>
                </a:p>
              </p:txBody>
            </p:sp>
          </p:grpSp>
          <p:sp>
            <p:nvSpPr>
              <p:cNvPr id="20" name="矩形 19"/>
              <p:cNvSpPr/>
              <p:nvPr/>
            </p:nvSpPr>
            <p:spPr>
              <a:xfrm>
                <a:off x="-63454" y="428612"/>
                <a:ext cx="409529" cy="368371"/>
              </a:xfrm>
              <a:prstGeom prst="rect">
                <a:avLst/>
              </a:prstGeom>
              <a:solidFill>
                <a:srgbClr val="5484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7" name="矩形 16"/>
            <p:cNvSpPr/>
            <p:nvPr/>
          </p:nvSpPr>
          <p:spPr>
            <a:xfrm>
              <a:off x="104775" y="419087"/>
              <a:ext cx="50800" cy="368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200025" y="419087"/>
              <a:ext cx="50800" cy="368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9701" name="组合 1"/>
          <p:cNvGrpSpPr/>
          <p:nvPr/>
        </p:nvGrpSpPr>
        <p:grpSpPr>
          <a:xfrm>
            <a:off x="8932338" y="121739"/>
            <a:ext cx="2981042" cy="618168"/>
            <a:chOff x="263" y="-120"/>
            <a:chExt cx="9475" cy="2198"/>
          </a:xfrm>
        </p:grpSpPr>
        <p:pic>
          <p:nvPicPr>
            <p:cNvPr id="29702" name="图片 5"/>
            <p:cNvPicPr>
              <a:picLocks noChangeAspect="1"/>
            </p:cNvPicPr>
            <p:nvPr/>
          </p:nvPicPr>
          <p:blipFill>
            <a:blip r:embed="rId4" cstate="print"/>
            <a:stretch>
              <a:fillRect/>
            </a:stretch>
          </p:blipFill>
          <p:spPr>
            <a:xfrm>
              <a:off x="2190" y="-120"/>
              <a:ext cx="7549" cy="2199"/>
            </a:xfrm>
            <a:prstGeom prst="rect">
              <a:avLst/>
            </a:prstGeom>
            <a:noFill/>
            <a:ln w="9525">
              <a:noFill/>
            </a:ln>
          </p:spPr>
        </p:pic>
        <p:pic>
          <p:nvPicPr>
            <p:cNvPr id="29703" name="图片 6" descr="u=1446500768,2742535849&amp;fm=21&amp;gp=0"/>
            <p:cNvPicPr>
              <a:picLocks noChangeAspect="1"/>
            </p:cNvPicPr>
            <p:nvPr/>
          </p:nvPicPr>
          <p:blipFill>
            <a:blip r:embed="rId5" cstate="print">
              <a:clrChange>
                <a:clrFrom>
                  <a:srgbClr val="FFFFFF"/>
                </a:clrFrom>
                <a:clrTo>
                  <a:srgbClr val="FFFFFF">
                    <a:alpha val="0"/>
                  </a:srgbClr>
                </a:clrTo>
              </a:clrChange>
            </a:blip>
            <a:stretch>
              <a:fillRect/>
            </a:stretch>
          </p:blipFill>
          <p:spPr>
            <a:xfrm>
              <a:off x="263" y="212"/>
              <a:ext cx="1758" cy="1439"/>
            </a:xfrm>
            <a:prstGeom prst="rect">
              <a:avLst/>
            </a:prstGeom>
            <a:noFill/>
            <a:ln w="9525">
              <a:noFill/>
            </a:ln>
          </p:spPr>
        </p:pic>
      </p:grpSp>
      <p:sp>
        <p:nvSpPr>
          <p:cNvPr id="5" name="object 9"/>
          <p:cNvSpPr txBox="1"/>
          <p:nvPr/>
        </p:nvSpPr>
        <p:spPr>
          <a:xfrm>
            <a:off x="990390" y="1679575"/>
            <a:ext cx="10462260" cy="3718454"/>
          </a:xfrm>
          <a:prstGeom prst="rect">
            <a:avLst/>
          </a:prstGeom>
        </p:spPr>
        <p:txBody>
          <a:bodyPr vert="horz" wrap="square" lIns="0" tIns="12700" rIns="0" bIns="0" rtlCol="0">
            <a:spAutoFit/>
          </a:bodyPr>
          <a:lstStyle/>
          <a:p>
            <a:pPr marL="354965" indent="-342900">
              <a:lnSpc>
                <a:spcPct val="100000"/>
              </a:lnSpc>
              <a:spcBef>
                <a:spcPts val="100"/>
              </a:spcBef>
              <a:buSzPct val="95000"/>
              <a:buFont typeface="Wingdings" panose="05000000000000000000" charset="0"/>
              <a:buChar char="u"/>
              <a:tabLst>
                <a:tab pos="225425" algn="l"/>
              </a:tabLst>
            </a:pPr>
            <a:r>
              <a:rPr sz="2100" b="1" dirty="0">
                <a:latin typeface="微软雅黑" panose="020B0503020204020204" charset="-122"/>
                <a:ea typeface="微软雅黑" panose="020B0503020204020204" charset="-122"/>
                <a:cs typeface="微软雅黑" panose="020B0503020204020204" charset="-122"/>
              </a:rPr>
              <a:t>感染源</a:t>
            </a:r>
            <a:endParaRPr sz="2100" dirty="0">
              <a:latin typeface="微软雅黑" panose="020B0503020204020204" charset="-122"/>
              <a:ea typeface="微软雅黑" panose="020B0503020204020204" charset="-122"/>
              <a:cs typeface="微软雅黑" panose="020B0503020204020204" charset="-122"/>
            </a:endParaRPr>
          </a:p>
          <a:p>
            <a:pPr marL="782955" lvl="1" indent="-342900">
              <a:lnSpc>
                <a:spcPct val="150000"/>
              </a:lnSpc>
              <a:spcBef>
                <a:spcPts val="1600"/>
              </a:spcBef>
              <a:buSzPct val="95000"/>
              <a:buFont typeface="Wingdings" panose="05000000000000000000"/>
              <a:buChar char=""/>
              <a:tabLst>
                <a:tab pos="641985" algn="l"/>
              </a:tabLst>
            </a:pPr>
            <a:r>
              <a:rPr sz="2000" dirty="0">
                <a:latin typeface="微软雅黑" panose="020B0503020204020204" charset="-122"/>
                <a:ea typeface="微软雅黑" panose="020B0503020204020204" charset="-122"/>
                <a:cs typeface="微软雅黑" panose="020B0503020204020204" charset="-122"/>
              </a:rPr>
              <a:t>病原体：《人间传染的</a:t>
            </a:r>
            <a:r>
              <a:rPr sz="2000" spc="-15" dirty="0">
                <a:latin typeface="微软雅黑" panose="020B0503020204020204" charset="-122"/>
                <a:ea typeface="微软雅黑" panose="020B0503020204020204" charset="-122"/>
                <a:cs typeface="微软雅黑" panose="020B0503020204020204" charset="-122"/>
              </a:rPr>
              <a:t>病</a:t>
            </a:r>
            <a:r>
              <a:rPr sz="2000" dirty="0">
                <a:latin typeface="微软雅黑" panose="020B0503020204020204" charset="-122"/>
                <a:ea typeface="微软雅黑" panose="020B0503020204020204" charset="-122"/>
                <a:cs typeface="微软雅黑" panose="020B0503020204020204" charset="-122"/>
              </a:rPr>
              <a:t>原微</a:t>
            </a:r>
            <a:r>
              <a:rPr sz="2000" spc="-15" dirty="0">
                <a:latin typeface="微软雅黑" panose="020B0503020204020204" charset="-122"/>
                <a:ea typeface="微软雅黑" panose="020B0503020204020204" charset="-122"/>
                <a:cs typeface="微软雅黑" panose="020B0503020204020204" charset="-122"/>
              </a:rPr>
              <a:t>生</a:t>
            </a:r>
            <a:r>
              <a:rPr sz="2000" dirty="0">
                <a:latin typeface="微软雅黑" panose="020B0503020204020204" charset="-122"/>
                <a:ea typeface="微软雅黑" panose="020B0503020204020204" charset="-122"/>
                <a:cs typeface="微软雅黑" panose="020B0503020204020204" charset="-122"/>
              </a:rPr>
              <a:t>物名</a:t>
            </a:r>
            <a:r>
              <a:rPr sz="2000" spc="-10" dirty="0">
                <a:latin typeface="微软雅黑" panose="020B0503020204020204" charset="-122"/>
                <a:ea typeface="微软雅黑" panose="020B0503020204020204" charset="-122"/>
                <a:cs typeface="微软雅黑" panose="020B0503020204020204" charset="-122"/>
              </a:rPr>
              <a:t>录</a:t>
            </a:r>
            <a:r>
              <a:rPr sz="2000" dirty="0">
                <a:latin typeface="微软雅黑" panose="020B0503020204020204" charset="-122"/>
                <a:ea typeface="微软雅黑" panose="020B0503020204020204" charset="-122"/>
                <a:cs typeface="微软雅黑" panose="020B0503020204020204" charset="-122"/>
              </a:rPr>
              <a:t>》</a:t>
            </a:r>
          </a:p>
          <a:p>
            <a:pPr marL="641350" lvl="1" indent="-201295">
              <a:lnSpc>
                <a:spcPct val="150000"/>
              </a:lnSpc>
              <a:spcBef>
                <a:spcPts val="995"/>
              </a:spcBef>
              <a:buSzPct val="95000"/>
              <a:buFont typeface="Wingdings" panose="05000000000000000000"/>
              <a:buChar char=""/>
              <a:tabLst>
                <a:tab pos="641985" algn="l"/>
              </a:tabLst>
            </a:pPr>
            <a:r>
              <a:rPr sz="2000" dirty="0">
                <a:latin typeface="微软雅黑" panose="020B0503020204020204" charset="-122"/>
                <a:ea typeface="微软雅黑" panose="020B0503020204020204" charset="-122"/>
                <a:cs typeface="微软雅黑" panose="020B0503020204020204" charset="-122"/>
              </a:rPr>
              <a:t>第一类（危险度4级</a:t>
            </a:r>
            <a:r>
              <a:rPr sz="2000" spc="-5" dirty="0">
                <a:latin typeface="微软雅黑" panose="020B0503020204020204" charset="-122"/>
                <a:ea typeface="微软雅黑" panose="020B0503020204020204" charset="-122"/>
                <a:cs typeface="微软雅黑" panose="020B0503020204020204" charset="-122"/>
              </a:rPr>
              <a:t>）：29</a:t>
            </a:r>
            <a:r>
              <a:rPr sz="2000" dirty="0">
                <a:latin typeface="微软雅黑" panose="020B0503020204020204" charset="-122"/>
                <a:ea typeface="微软雅黑" panose="020B0503020204020204" charset="-122"/>
                <a:cs typeface="微软雅黑" panose="020B0503020204020204" charset="-122"/>
              </a:rPr>
              <a:t>种，</a:t>
            </a:r>
            <a:r>
              <a:rPr sz="2000" spc="-15" dirty="0">
                <a:latin typeface="微软雅黑" panose="020B0503020204020204" charset="-122"/>
                <a:ea typeface="微软雅黑" panose="020B0503020204020204" charset="-122"/>
                <a:cs typeface="微软雅黑" panose="020B0503020204020204" charset="-122"/>
              </a:rPr>
              <a:t>全</a:t>
            </a:r>
            <a:r>
              <a:rPr sz="2000" dirty="0">
                <a:latin typeface="微软雅黑" panose="020B0503020204020204" charset="-122"/>
                <a:ea typeface="微软雅黑" panose="020B0503020204020204" charset="-122"/>
                <a:cs typeface="微软雅黑" panose="020B0503020204020204" charset="-122"/>
              </a:rPr>
              <a:t>为病</a:t>
            </a:r>
            <a:r>
              <a:rPr sz="2000" spc="-15" dirty="0">
                <a:latin typeface="微软雅黑" panose="020B0503020204020204" charset="-122"/>
                <a:ea typeface="微软雅黑" panose="020B0503020204020204" charset="-122"/>
                <a:cs typeface="微软雅黑" panose="020B0503020204020204" charset="-122"/>
              </a:rPr>
              <a:t>毒</a:t>
            </a:r>
            <a:r>
              <a:rPr sz="2000" dirty="0">
                <a:latin typeface="微软雅黑" panose="020B0503020204020204" charset="-122"/>
                <a:ea typeface="微软雅黑" panose="020B0503020204020204" charset="-122"/>
                <a:cs typeface="微软雅黑" panose="020B0503020204020204" charset="-122"/>
              </a:rPr>
              <a:t>。</a:t>
            </a:r>
          </a:p>
          <a:p>
            <a:pPr marL="641985" lvl="1" indent="-201930">
              <a:lnSpc>
                <a:spcPct val="150000"/>
              </a:lnSpc>
              <a:spcBef>
                <a:spcPts val="1010"/>
              </a:spcBef>
              <a:buSzPct val="95000"/>
              <a:buFont typeface="Wingdings" panose="05000000000000000000"/>
              <a:buChar char=""/>
              <a:tabLst>
                <a:tab pos="642620" algn="l"/>
              </a:tabLst>
            </a:pPr>
            <a:r>
              <a:rPr sz="2000" dirty="0">
                <a:latin typeface="微软雅黑" panose="020B0503020204020204" charset="-122"/>
                <a:ea typeface="微软雅黑" panose="020B0503020204020204" charset="-122"/>
                <a:cs typeface="微软雅黑" panose="020B0503020204020204" charset="-122"/>
              </a:rPr>
              <a:t>第二类（危险</a:t>
            </a:r>
            <a:r>
              <a:rPr sz="2000" spc="5" dirty="0">
                <a:latin typeface="微软雅黑" panose="020B0503020204020204" charset="-122"/>
                <a:ea typeface="微软雅黑" panose="020B0503020204020204" charset="-122"/>
                <a:cs typeface="微软雅黑" panose="020B0503020204020204" charset="-122"/>
              </a:rPr>
              <a:t>度</a:t>
            </a:r>
            <a:r>
              <a:rPr sz="2000" spc="-5" dirty="0">
                <a:latin typeface="微软雅黑" panose="020B0503020204020204" charset="-122"/>
                <a:ea typeface="微软雅黑" panose="020B0503020204020204" charset="-122"/>
                <a:cs typeface="微软雅黑" panose="020B0503020204020204" charset="-122"/>
              </a:rPr>
              <a:t>3</a:t>
            </a:r>
            <a:r>
              <a:rPr sz="2000" spc="5" dirty="0">
                <a:latin typeface="微软雅黑" panose="020B0503020204020204" charset="-122"/>
                <a:ea typeface="微软雅黑" panose="020B0503020204020204" charset="-122"/>
                <a:cs typeface="微软雅黑" panose="020B0503020204020204" charset="-122"/>
              </a:rPr>
              <a:t>级</a:t>
            </a:r>
            <a:r>
              <a:rPr sz="2000" dirty="0">
                <a:latin typeface="微软雅黑" panose="020B0503020204020204" charset="-122"/>
                <a:ea typeface="微软雅黑" panose="020B0503020204020204" charset="-122"/>
                <a:cs typeface="微软雅黑" panose="020B0503020204020204" charset="-122"/>
              </a:rPr>
              <a:t>）：</a:t>
            </a:r>
            <a:r>
              <a:rPr sz="2000" spc="-10" dirty="0">
                <a:latin typeface="微软雅黑" panose="020B0503020204020204" charset="-122"/>
                <a:ea typeface="微软雅黑" panose="020B0503020204020204" charset="-122"/>
                <a:cs typeface="微软雅黑" panose="020B0503020204020204" charset="-122"/>
              </a:rPr>
              <a:t>病</a:t>
            </a:r>
            <a:r>
              <a:rPr sz="2000" dirty="0">
                <a:latin typeface="微软雅黑" panose="020B0503020204020204" charset="-122"/>
                <a:ea typeface="微软雅黑" panose="020B0503020204020204" charset="-122"/>
                <a:cs typeface="微软雅黑" panose="020B0503020204020204" charset="-122"/>
              </a:rPr>
              <a:t>毒</a:t>
            </a:r>
            <a:r>
              <a:rPr sz="2000" spc="-5" dirty="0">
                <a:latin typeface="微软雅黑" panose="020B0503020204020204" charset="-122"/>
                <a:ea typeface="微软雅黑" panose="020B0503020204020204" charset="-122"/>
                <a:cs typeface="微软雅黑" panose="020B0503020204020204" charset="-122"/>
              </a:rPr>
              <a:t>48</a:t>
            </a:r>
            <a:r>
              <a:rPr sz="2000" spc="-10" dirty="0">
                <a:latin typeface="微软雅黑" panose="020B0503020204020204" charset="-122"/>
                <a:ea typeface="微软雅黑" panose="020B0503020204020204" charset="-122"/>
                <a:cs typeface="微软雅黑" panose="020B0503020204020204" charset="-122"/>
              </a:rPr>
              <a:t>种</a:t>
            </a:r>
            <a:r>
              <a:rPr sz="2000" spc="5" dirty="0">
                <a:latin typeface="微软雅黑" panose="020B0503020204020204" charset="-122"/>
                <a:ea typeface="微软雅黑" panose="020B0503020204020204" charset="-122"/>
                <a:cs typeface="微软雅黑" panose="020B0503020204020204" charset="-122"/>
              </a:rPr>
              <a:t>，细</a:t>
            </a:r>
            <a:r>
              <a:rPr sz="2000" spc="-15" dirty="0">
                <a:latin typeface="微软雅黑" panose="020B0503020204020204" charset="-122"/>
                <a:ea typeface="微软雅黑" panose="020B0503020204020204" charset="-122"/>
                <a:cs typeface="微软雅黑" panose="020B0503020204020204" charset="-122"/>
              </a:rPr>
              <a:t>菌</a:t>
            </a:r>
            <a:r>
              <a:rPr sz="2000" spc="-5" dirty="0">
                <a:latin typeface="微软雅黑" panose="020B0503020204020204" charset="-122"/>
                <a:ea typeface="微软雅黑" panose="020B0503020204020204" charset="-122"/>
                <a:cs typeface="微软雅黑" panose="020B0503020204020204" charset="-122"/>
              </a:rPr>
              <a:t>8</a:t>
            </a:r>
            <a:r>
              <a:rPr sz="2000" spc="5" dirty="0">
                <a:latin typeface="微软雅黑" panose="020B0503020204020204" charset="-122"/>
                <a:ea typeface="微软雅黑" panose="020B0503020204020204" charset="-122"/>
                <a:cs typeface="微软雅黑" panose="020B0503020204020204" charset="-122"/>
              </a:rPr>
              <a:t>种，</a:t>
            </a:r>
            <a:r>
              <a:rPr sz="2000" spc="-20" dirty="0">
                <a:latin typeface="微软雅黑" panose="020B0503020204020204" charset="-122"/>
                <a:ea typeface="微软雅黑" panose="020B0503020204020204" charset="-122"/>
                <a:cs typeface="微软雅黑" panose="020B0503020204020204" charset="-122"/>
              </a:rPr>
              <a:t>真</a:t>
            </a:r>
            <a:r>
              <a:rPr sz="2000" dirty="0">
                <a:latin typeface="微软雅黑" panose="020B0503020204020204" charset="-122"/>
                <a:ea typeface="微软雅黑" panose="020B0503020204020204" charset="-122"/>
                <a:cs typeface="微软雅黑" panose="020B0503020204020204" charset="-122"/>
              </a:rPr>
              <a:t>菌</a:t>
            </a:r>
            <a:r>
              <a:rPr sz="2000" spc="-5" dirty="0">
                <a:latin typeface="微软雅黑" panose="020B0503020204020204" charset="-122"/>
                <a:ea typeface="微软雅黑" panose="020B0503020204020204" charset="-122"/>
                <a:cs typeface="微软雅黑" panose="020B0503020204020204" charset="-122"/>
              </a:rPr>
              <a:t>4</a:t>
            </a:r>
            <a:r>
              <a:rPr sz="2000" dirty="0">
                <a:latin typeface="微软雅黑" panose="020B0503020204020204" charset="-122"/>
                <a:ea typeface="微软雅黑" panose="020B0503020204020204" charset="-122"/>
                <a:cs typeface="微软雅黑" panose="020B0503020204020204" charset="-122"/>
              </a:rPr>
              <a:t>种</a:t>
            </a:r>
            <a:r>
              <a:rPr sz="2000" spc="-5" dirty="0">
                <a:latin typeface="微软雅黑" panose="020B0503020204020204" charset="-122"/>
                <a:ea typeface="微软雅黑" panose="020B0503020204020204" charset="-122"/>
                <a:cs typeface="微软雅黑" panose="020B0503020204020204" charset="-122"/>
              </a:rPr>
              <a:t>，Prion（</a:t>
            </a:r>
            <a:r>
              <a:rPr sz="2000" spc="5" dirty="0">
                <a:latin typeface="微软雅黑" panose="020B0503020204020204" charset="-122"/>
                <a:ea typeface="微软雅黑" panose="020B0503020204020204" charset="-122"/>
                <a:cs typeface="微软雅黑" panose="020B0503020204020204" charset="-122"/>
              </a:rPr>
              <a:t>瘙</a:t>
            </a:r>
            <a:r>
              <a:rPr sz="2000" spc="-5" dirty="0">
                <a:latin typeface="微软雅黑" panose="020B0503020204020204" charset="-122"/>
                <a:ea typeface="微软雅黑" panose="020B0503020204020204" charset="-122"/>
                <a:cs typeface="微软雅黑" panose="020B0503020204020204" charset="-122"/>
              </a:rPr>
              <a:t>痒</a:t>
            </a:r>
            <a:r>
              <a:rPr sz="2000" spc="5" dirty="0">
                <a:latin typeface="微软雅黑" panose="020B0503020204020204" charset="-122"/>
                <a:ea typeface="微软雅黑" panose="020B0503020204020204" charset="-122"/>
                <a:cs typeface="微软雅黑" panose="020B0503020204020204" charset="-122"/>
              </a:rPr>
              <a:t>病</a:t>
            </a:r>
            <a:r>
              <a:rPr sz="2000" spc="-15" dirty="0">
                <a:latin typeface="微软雅黑" panose="020B0503020204020204" charset="-122"/>
                <a:ea typeface="微软雅黑" panose="020B0503020204020204" charset="-122"/>
                <a:cs typeface="微软雅黑" panose="020B0503020204020204" charset="-122"/>
              </a:rPr>
              <a:t>因</a:t>
            </a:r>
            <a:r>
              <a:rPr sz="2000" spc="5" dirty="0">
                <a:latin typeface="微软雅黑" panose="020B0503020204020204" charset="-122"/>
                <a:ea typeface="微软雅黑" panose="020B0503020204020204" charset="-122"/>
                <a:cs typeface="微软雅黑" panose="020B0503020204020204" charset="-122"/>
              </a:rPr>
              <a:t>子除外</a:t>
            </a:r>
            <a:r>
              <a:rPr sz="2000" dirty="0">
                <a:latin typeface="微软雅黑" panose="020B0503020204020204" charset="-122"/>
                <a:ea typeface="微软雅黑" panose="020B0503020204020204" charset="-122"/>
                <a:cs typeface="微软雅黑" panose="020B0503020204020204" charset="-122"/>
              </a:rPr>
              <a:t>）。</a:t>
            </a:r>
          </a:p>
          <a:p>
            <a:pPr marL="440690" marR="88265" lvl="1">
              <a:lnSpc>
                <a:spcPct val="150000"/>
              </a:lnSpc>
              <a:spcBef>
                <a:spcPts val="590"/>
              </a:spcBef>
              <a:buSzPct val="95000"/>
              <a:buFont typeface="Wingdings" panose="05000000000000000000"/>
              <a:buChar char=""/>
              <a:tabLst>
                <a:tab pos="641985" algn="l"/>
              </a:tabLst>
            </a:pPr>
            <a:r>
              <a:rPr sz="2000" dirty="0">
                <a:latin typeface="微软雅黑" panose="020B0503020204020204" charset="-122"/>
                <a:ea typeface="微软雅黑" panose="020B0503020204020204" charset="-122"/>
                <a:cs typeface="微软雅黑" panose="020B0503020204020204" charset="-122"/>
              </a:rPr>
              <a:t>第三类（危险度2级）：</a:t>
            </a:r>
            <a:r>
              <a:rPr sz="2000" spc="-15" dirty="0">
                <a:latin typeface="微软雅黑" panose="020B0503020204020204" charset="-122"/>
                <a:ea typeface="微软雅黑" panose="020B0503020204020204" charset="-122"/>
                <a:cs typeface="微软雅黑" panose="020B0503020204020204" charset="-122"/>
              </a:rPr>
              <a:t>病</a:t>
            </a:r>
            <a:r>
              <a:rPr sz="2000" dirty="0">
                <a:latin typeface="微软雅黑" panose="020B0503020204020204" charset="-122"/>
                <a:ea typeface="微软雅黑" panose="020B0503020204020204" charset="-122"/>
                <a:cs typeface="微软雅黑" panose="020B0503020204020204" charset="-122"/>
              </a:rPr>
              <a:t>毒74</a:t>
            </a:r>
            <a:r>
              <a:rPr sz="2000" spc="-15" dirty="0">
                <a:latin typeface="微软雅黑" panose="020B0503020204020204" charset="-122"/>
                <a:ea typeface="微软雅黑" panose="020B0503020204020204" charset="-122"/>
                <a:cs typeface="微软雅黑" panose="020B0503020204020204" charset="-122"/>
              </a:rPr>
              <a:t>种</a:t>
            </a:r>
            <a:r>
              <a:rPr sz="2000" dirty="0">
                <a:latin typeface="微软雅黑" panose="020B0503020204020204" charset="-122"/>
                <a:ea typeface="微软雅黑" panose="020B0503020204020204" charset="-122"/>
                <a:cs typeface="微软雅黑" panose="020B0503020204020204" charset="-122"/>
              </a:rPr>
              <a:t>，细</a:t>
            </a:r>
            <a:r>
              <a:rPr sz="2000" spc="-15" dirty="0">
                <a:latin typeface="微软雅黑" panose="020B0503020204020204" charset="-122"/>
                <a:ea typeface="微软雅黑" panose="020B0503020204020204" charset="-122"/>
                <a:cs typeface="微软雅黑" panose="020B0503020204020204" charset="-122"/>
              </a:rPr>
              <a:t>菌</a:t>
            </a:r>
            <a:r>
              <a:rPr sz="2000" dirty="0">
                <a:latin typeface="微软雅黑" panose="020B0503020204020204" charset="-122"/>
                <a:ea typeface="微软雅黑" panose="020B0503020204020204" charset="-122"/>
                <a:cs typeface="微软雅黑" panose="020B0503020204020204" charset="-122"/>
              </a:rPr>
              <a:t>、放</a:t>
            </a:r>
            <a:r>
              <a:rPr sz="2000" spc="-15" dirty="0">
                <a:latin typeface="微软雅黑" panose="020B0503020204020204" charset="-122"/>
                <a:ea typeface="微软雅黑" panose="020B0503020204020204" charset="-122"/>
                <a:cs typeface="微软雅黑" panose="020B0503020204020204" charset="-122"/>
              </a:rPr>
              <a:t>线</a:t>
            </a:r>
            <a:r>
              <a:rPr sz="2000" dirty="0">
                <a:latin typeface="微软雅黑" panose="020B0503020204020204" charset="-122"/>
                <a:ea typeface="微软雅黑" panose="020B0503020204020204" charset="-122"/>
                <a:cs typeface="微软雅黑" panose="020B0503020204020204" charset="-122"/>
              </a:rPr>
              <a:t>菌、</a:t>
            </a:r>
            <a:r>
              <a:rPr sz="2000" spc="-15" dirty="0">
                <a:latin typeface="微软雅黑" panose="020B0503020204020204" charset="-122"/>
                <a:ea typeface="微软雅黑" panose="020B0503020204020204" charset="-122"/>
                <a:cs typeface="微软雅黑" panose="020B0503020204020204" charset="-122"/>
              </a:rPr>
              <a:t>衣</a:t>
            </a:r>
            <a:r>
              <a:rPr sz="2000" dirty="0">
                <a:latin typeface="微软雅黑" panose="020B0503020204020204" charset="-122"/>
                <a:ea typeface="微软雅黑" panose="020B0503020204020204" charset="-122"/>
                <a:cs typeface="微软雅黑" panose="020B0503020204020204" charset="-122"/>
              </a:rPr>
              <a:t>原体</a:t>
            </a:r>
            <a:r>
              <a:rPr sz="2000" spc="-15" dirty="0">
                <a:latin typeface="微软雅黑" panose="020B0503020204020204" charset="-122"/>
                <a:ea typeface="微软雅黑" panose="020B0503020204020204" charset="-122"/>
                <a:cs typeface="微软雅黑" panose="020B0503020204020204" charset="-122"/>
              </a:rPr>
              <a:t>、</a:t>
            </a:r>
            <a:r>
              <a:rPr sz="2000" dirty="0">
                <a:latin typeface="微软雅黑" panose="020B0503020204020204" charset="-122"/>
                <a:ea typeface="微软雅黑" panose="020B0503020204020204" charset="-122"/>
                <a:cs typeface="微软雅黑" panose="020B0503020204020204" charset="-122"/>
              </a:rPr>
              <a:t>支原</a:t>
            </a:r>
            <a:r>
              <a:rPr sz="2000" spc="-15" dirty="0">
                <a:latin typeface="微软雅黑" panose="020B0503020204020204" charset="-122"/>
                <a:ea typeface="微软雅黑" panose="020B0503020204020204" charset="-122"/>
                <a:cs typeface="微软雅黑" panose="020B0503020204020204" charset="-122"/>
              </a:rPr>
              <a:t>体</a:t>
            </a:r>
            <a:r>
              <a:rPr sz="2000" dirty="0">
                <a:latin typeface="微软雅黑" panose="020B0503020204020204" charset="-122"/>
                <a:ea typeface="微软雅黑" panose="020B0503020204020204" charset="-122"/>
                <a:cs typeface="微软雅黑" panose="020B0503020204020204" charset="-122"/>
              </a:rPr>
              <a:t>、立</a:t>
            </a:r>
            <a:r>
              <a:rPr sz="2000" spc="-15" dirty="0">
                <a:latin typeface="微软雅黑" panose="020B0503020204020204" charset="-122"/>
                <a:ea typeface="微软雅黑" panose="020B0503020204020204" charset="-122"/>
                <a:cs typeface="微软雅黑" panose="020B0503020204020204" charset="-122"/>
              </a:rPr>
              <a:t>克</a:t>
            </a:r>
            <a:r>
              <a:rPr sz="2000" dirty="0">
                <a:latin typeface="微软雅黑" panose="020B0503020204020204" charset="-122"/>
                <a:ea typeface="微软雅黑" panose="020B0503020204020204" charset="-122"/>
                <a:cs typeface="微软雅黑" panose="020B0503020204020204" charset="-122"/>
              </a:rPr>
              <a:t>次体、 螺旋体145种；真菌55种、</a:t>
            </a:r>
            <a:r>
              <a:rPr sz="2000" spc="-15" dirty="0">
                <a:latin typeface="微软雅黑" panose="020B0503020204020204" charset="-122"/>
                <a:ea typeface="微软雅黑" panose="020B0503020204020204" charset="-122"/>
                <a:cs typeface="微软雅黑" panose="020B0503020204020204" charset="-122"/>
              </a:rPr>
              <a:t>瘙</a:t>
            </a:r>
            <a:r>
              <a:rPr sz="2000" dirty="0">
                <a:latin typeface="微软雅黑" panose="020B0503020204020204" charset="-122"/>
                <a:ea typeface="微软雅黑" panose="020B0503020204020204" charset="-122"/>
                <a:cs typeface="微软雅黑" panose="020B0503020204020204" charset="-122"/>
              </a:rPr>
              <a:t>痒病</a:t>
            </a:r>
            <a:r>
              <a:rPr sz="2000" spc="-15" dirty="0">
                <a:latin typeface="微软雅黑" panose="020B0503020204020204" charset="-122"/>
                <a:ea typeface="微软雅黑" panose="020B0503020204020204" charset="-122"/>
                <a:cs typeface="微软雅黑" panose="020B0503020204020204" charset="-122"/>
              </a:rPr>
              <a:t>因</a:t>
            </a:r>
            <a:r>
              <a:rPr sz="2000" dirty="0">
                <a:latin typeface="微软雅黑" panose="020B0503020204020204" charset="-122"/>
                <a:ea typeface="微软雅黑" panose="020B0503020204020204" charset="-122"/>
                <a:cs typeface="微软雅黑" panose="020B0503020204020204" charset="-122"/>
              </a:rPr>
              <a:t>子。</a:t>
            </a:r>
          </a:p>
          <a:p>
            <a:pPr marL="641350" lvl="1" indent="-201295">
              <a:lnSpc>
                <a:spcPct val="150000"/>
              </a:lnSpc>
              <a:spcBef>
                <a:spcPts val="1000"/>
              </a:spcBef>
              <a:buSzPct val="95000"/>
              <a:buFont typeface="Wingdings" panose="05000000000000000000"/>
              <a:buChar char=""/>
              <a:tabLst>
                <a:tab pos="641985" algn="l"/>
              </a:tabLst>
            </a:pPr>
            <a:r>
              <a:rPr sz="2000" dirty="0">
                <a:latin typeface="微软雅黑" panose="020B0503020204020204" charset="-122"/>
                <a:ea typeface="微软雅黑" panose="020B0503020204020204" charset="-122"/>
                <a:cs typeface="微软雅黑" panose="020B0503020204020204" charset="-122"/>
              </a:rPr>
              <a:t>第四类（危险度1级）：</a:t>
            </a:r>
            <a:r>
              <a:rPr sz="2000" spc="-60" dirty="0">
                <a:latin typeface="微软雅黑" panose="020B0503020204020204" charset="-122"/>
                <a:ea typeface="微软雅黑" panose="020B0503020204020204" charset="-122"/>
                <a:cs typeface="微软雅黑" panose="020B0503020204020204" charset="-122"/>
              </a:rPr>
              <a:t> </a:t>
            </a:r>
            <a:r>
              <a:rPr sz="2000" dirty="0">
                <a:latin typeface="微软雅黑" panose="020B0503020204020204" charset="-122"/>
                <a:ea typeface="微软雅黑" panose="020B0503020204020204" charset="-122"/>
                <a:cs typeface="微软雅黑" panose="020B0503020204020204" charset="-122"/>
              </a:rPr>
              <a:t>6种，全为病毒</a:t>
            </a:r>
            <a:r>
              <a:rPr sz="2000" dirty="0" smtClean="0">
                <a:latin typeface="微软雅黑" panose="020B0503020204020204" charset="-122"/>
                <a:ea typeface="微软雅黑" panose="020B0503020204020204" charset="-122"/>
                <a:cs typeface="微软雅黑" panose="020B0503020204020204" charset="-122"/>
              </a:rPr>
              <a:t>。</a:t>
            </a:r>
            <a:endParaRPr sz="2000" dirty="0">
              <a:latin typeface="微软雅黑" panose="020B0503020204020204" charset="-122"/>
              <a:ea typeface="微软雅黑" panose="020B0503020204020204" charset="-122"/>
              <a:cs typeface="微软雅黑" panose="020B0503020204020204" charset="-122"/>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p:cNvSpPr txBox="1"/>
          <p:nvPr/>
        </p:nvSpPr>
        <p:spPr>
          <a:xfrm>
            <a:off x="990390" y="331504"/>
            <a:ext cx="3535680" cy="460375"/>
          </a:xfrm>
          <a:prstGeom prst="rect">
            <a:avLst/>
          </a:prstGeom>
          <a:noFill/>
        </p:spPr>
        <p:txBody>
          <a:bodyPr wrap="none" rtlCol="0">
            <a:spAutoFit/>
          </a:bodyPr>
          <a:lstStyle/>
          <a:p>
            <a:pPr algn="l">
              <a:lnSpc>
                <a:spcPct val="100000"/>
              </a:lnSpc>
              <a:spcBef>
                <a:spcPts val="100"/>
              </a:spcBef>
            </a:pPr>
            <a:r>
              <a:rPr lang="zh-CN" sz="2400" b="1" dirty="0">
                <a:latin typeface="微软雅黑" panose="020B0503020204020204" charset="-122"/>
                <a:ea typeface="微软雅黑" panose="020B0503020204020204" charset="-122"/>
                <a:cs typeface="宋体" panose="02010600030101010101" pitchFamily="2" charset="-122"/>
                <a:sym typeface="+mn-ea"/>
              </a:rPr>
              <a:t>四、实验室生物安全技术</a:t>
            </a:r>
          </a:p>
        </p:txBody>
      </p:sp>
      <p:grpSp>
        <p:nvGrpSpPr>
          <p:cNvPr id="15" name="组合 14"/>
          <p:cNvGrpSpPr/>
          <p:nvPr/>
        </p:nvGrpSpPr>
        <p:grpSpPr>
          <a:xfrm>
            <a:off x="3173" y="334988"/>
            <a:ext cx="1012721" cy="587625"/>
            <a:chOff x="0" y="419087"/>
            <a:chExt cx="816284" cy="473644"/>
          </a:xfrm>
        </p:grpSpPr>
        <p:grpSp>
          <p:nvGrpSpPr>
            <p:cNvPr id="16" name="组合 15"/>
            <p:cNvGrpSpPr/>
            <p:nvPr/>
          </p:nvGrpSpPr>
          <p:grpSpPr>
            <a:xfrm>
              <a:off x="0" y="419087"/>
              <a:ext cx="816284" cy="473644"/>
              <a:chOff x="-63454" y="428612"/>
              <a:chExt cx="816284" cy="473644"/>
            </a:xfrm>
          </p:grpSpPr>
          <p:grpSp>
            <p:nvGrpSpPr>
              <p:cNvPr id="19" name="组合 18"/>
              <p:cNvGrpSpPr/>
              <p:nvPr/>
            </p:nvGrpSpPr>
            <p:grpSpPr>
              <a:xfrm>
                <a:off x="114300" y="428612"/>
                <a:ext cx="638530" cy="473644"/>
                <a:chOff x="1" y="1932152"/>
                <a:chExt cx="3100612" cy="3240569"/>
              </a:xfrm>
            </p:grpSpPr>
            <p:pic>
              <p:nvPicPr>
                <p:cNvPr id="21" name="图片 15"/>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rot="2419665" flipH="1">
                  <a:off x="2273733" y="2150323"/>
                  <a:ext cx="826880" cy="3022398"/>
                </a:xfrm>
                <a:prstGeom prst="rect">
                  <a:avLst/>
                </a:prstGeom>
              </p:spPr>
            </p:pic>
            <p:sp>
              <p:nvSpPr>
                <p:cNvPr id="22" name="任意多边形 21"/>
                <p:cNvSpPr/>
                <p:nvPr/>
              </p:nvSpPr>
              <p:spPr bwMode="auto">
                <a:xfrm flipH="1">
                  <a:off x="1" y="1932152"/>
                  <a:ext cx="3070379" cy="2520315"/>
                </a:xfrm>
                <a:custGeom>
                  <a:avLst/>
                  <a:gdLst>
                    <a:gd name="connsiteX0" fmla="*/ 3070379 w 3070379"/>
                    <a:gd name="connsiteY0" fmla="*/ 0 h 2520315"/>
                    <a:gd name="connsiteX1" fmla="*/ 2804837 w 3070379"/>
                    <a:gd name="connsiteY1" fmla="*/ 0 h 2520315"/>
                    <a:gd name="connsiteX2" fmla="*/ 158684 w 3070379"/>
                    <a:gd name="connsiteY2" fmla="*/ 0 h 2520315"/>
                    <a:gd name="connsiteX3" fmla="*/ 22594 w 3070379"/>
                    <a:gd name="connsiteY3" fmla="*/ 237873 h 2520315"/>
                    <a:gd name="connsiteX4" fmla="*/ 1292763 w 3070379"/>
                    <a:gd name="connsiteY4" fmla="*/ 2441024 h 2520315"/>
                    <a:gd name="connsiteX5" fmla="*/ 1434523 w 3070379"/>
                    <a:gd name="connsiteY5" fmla="*/ 2520315 h 2520315"/>
                    <a:gd name="connsiteX6" fmla="*/ 3030119 w 3070379"/>
                    <a:gd name="connsiteY6" fmla="*/ 2520315 h 2520315"/>
                    <a:gd name="connsiteX7" fmla="*/ 3070379 w 3070379"/>
                    <a:gd name="connsiteY7" fmla="*/ 2520315 h 2520315"/>
                    <a:gd name="connsiteX8" fmla="*/ 3070379 w 3070379"/>
                    <a:gd name="connsiteY8" fmla="*/ 0 h 2520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70379" h="2520315">
                      <a:moveTo>
                        <a:pt x="3070379" y="0"/>
                      </a:moveTo>
                      <a:lnTo>
                        <a:pt x="2804837" y="0"/>
                      </a:lnTo>
                      <a:cubicBezTo>
                        <a:pt x="2129523" y="0"/>
                        <a:pt x="1265120" y="0"/>
                        <a:pt x="158684" y="0"/>
                      </a:cubicBezTo>
                      <a:cubicBezTo>
                        <a:pt x="33935" y="0"/>
                        <a:pt x="-39780" y="130264"/>
                        <a:pt x="22594" y="237873"/>
                      </a:cubicBezTo>
                      <a:cubicBezTo>
                        <a:pt x="22594" y="237873"/>
                        <a:pt x="22594" y="237873"/>
                        <a:pt x="1292763" y="2441024"/>
                      </a:cubicBezTo>
                      <a:cubicBezTo>
                        <a:pt x="1321115" y="2491997"/>
                        <a:pt x="1377819" y="2520315"/>
                        <a:pt x="1434523" y="2520315"/>
                      </a:cubicBezTo>
                      <a:cubicBezTo>
                        <a:pt x="1434523" y="2520315"/>
                        <a:pt x="1434523" y="2520315"/>
                        <a:pt x="3030119" y="2520315"/>
                      </a:cubicBezTo>
                      <a:lnTo>
                        <a:pt x="3070379" y="2520315"/>
                      </a:lnTo>
                      <a:lnTo>
                        <a:pt x="3070379" y="0"/>
                      </a:lnTo>
                      <a:close/>
                    </a:path>
                  </a:pathLst>
                </a:custGeom>
                <a:solidFill>
                  <a:srgbClr val="5484BD"/>
                </a:solidFill>
                <a:ln>
                  <a:noFill/>
                </a:ln>
                <a:extLst>
                  <a:ext uri="{91240B29-F687-4F45-9708-019B960494DF}">
                    <a14:hiddenLine xmlns:a14="http://schemas.microsoft.com/office/drawing/2010/main" w="9525">
                      <a:solidFill>
                        <a:srgbClr val="000000"/>
                      </a:solidFill>
                      <a:round/>
                    </a14:hiddenLine>
                  </a:ext>
                </a:extLst>
              </p:spPr>
              <p:txBody>
                <a:bodyPr vert="horz" wrap="square" lIns="91392" tIns="45696" rIns="91392" bIns="45696" numCol="1" anchor="t" anchorCtr="0" compatLnSpc="1">
                  <a:noAutofit/>
                </a:bodyPr>
                <a:lstStyle/>
                <a:p>
                  <a:endParaRPr lang="zh-CN" altLang="en-US">
                    <a:cs typeface="+mn-ea"/>
                    <a:sym typeface="+mn-lt"/>
                  </a:endParaRPr>
                </a:p>
              </p:txBody>
            </p:sp>
          </p:grpSp>
          <p:sp>
            <p:nvSpPr>
              <p:cNvPr id="20" name="矩形 19"/>
              <p:cNvSpPr/>
              <p:nvPr/>
            </p:nvSpPr>
            <p:spPr>
              <a:xfrm>
                <a:off x="-63454" y="428612"/>
                <a:ext cx="409529" cy="368371"/>
              </a:xfrm>
              <a:prstGeom prst="rect">
                <a:avLst/>
              </a:prstGeom>
              <a:solidFill>
                <a:srgbClr val="5484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7" name="矩形 16"/>
            <p:cNvSpPr/>
            <p:nvPr/>
          </p:nvSpPr>
          <p:spPr>
            <a:xfrm>
              <a:off x="104775" y="419087"/>
              <a:ext cx="50800" cy="368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200025" y="419087"/>
              <a:ext cx="50800" cy="368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9701" name="组合 1"/>
          <p:cNvGrpSpPr/>
          <p:nvPr/>
        </p:nvGrpSpPr>
        <p:grpSpPr>
          <a:xfrm>
            <a:off x="8932338" y="121739"/>
            <a:ext cx="2981042" cy="618168"/>
            <a:chOff x="263" y="-120"/>
            <a:chExt cx="9475" cy="2198"/>
          </a:xfrm>
        </p:grpSpPr>
        <p:pic>
          <p:nvPicPr>
            <p:cNvPr id="29702" name="图片 5"/>
            <p:cNvPicPr>
              <a:picLocks noChangeAspect="1"/>
            </p:cNvPicPr>
            <p:nvPr/>
          </p:nvPicPr>
          <p:blipFill>
            <a:blip r:embed="rId4" cstate="print"/>
            <a:stretch>
              <a:fillRect/>
            </a:stretch>
          </p:blipFill>
          <p:spPr>
            <a:xfrm>
              <a:off x="2190" y="-120"/>
              <a:ext cx="7549" cy="2199"/>
            </a:xfrm>
            <a:prstGeom prst="rect">
              <a:avLst/>
            </a:prstGeom>
            <a:noFill/>
            <a:ln w="9525">
              <a:noFill/>
            </a:ln>
          </p:spPr>
        </p:pic>
        <p:pic>
          <p:nvPicPr>
            <p:cNvPr id="29703" name="图片 6" descr="u=1446500768,2742535849&amp;fm=21&amp;gp=0"/>
            <p:cNvPicPr>
              <a:picLocks noChangeAspect="1"/>
            </p:cNvPicPr>
            <p:nvPr/>
          </p:nvPicPr>
          <p:blipFill>
            <a:blip r:embed="rId5" cstate="print">
              <a:clrChange>
                <a:clrFrom>
                  <a:srgbClr val="FFFFFF"/>
                </a:clrFrom>
                <a:clrTo>
                  <a:srgbClr val="FFFFFF">
                    <a:alpha val="0"/>
                  </a:srgbClr>
                </a:clrTo>
              </a:clrChange>
            </a:blip>
            <a:stretch>
              <a:fillRect/>
            </a:stretch>
          </p:blipFill>
          <p:spPr>
            <a:xfrm>
              <a:off x="263" y="212"/>
              <a:ext cx="1758" cy="1439"/>
            </a:xfrm>
            <a:prstGeom prst="rect">
              <a:avLst/>
            </a:prstGeom>
            <a:noFill/>
            <a:ln w="9525">
              <a:noFill/>
            </a:ln>
          </p:spPr>
        </p:pic>
      </p:grpSp>
      <p:pic>
        <p:nvPicPr>
          <p:cNvPr id="2" name="图片 1"/>
          <p:cNvPicPr>
            <a:picLocks noChangeAspect="1"/>
          </p:cNvPicPr>
          <p:nvPr/>
        </p:nvPicPr>
        <p:blipFill>
          <a:blip r:embed="rId6"/>
          <a:stretch>
            <a:fillRect/>
          </a:stretch>
        </p:blipFill>
        <p:spPr>
          <a:xfrm>
            <a:off x="1008380" y="2060575"/>
            <a:ext cx="4848225" cy="3381375"/>
          </a:xfrm>
          <a:prstGeom prst="rect">
            <a:avLst/>
          </a:prstGeom>
        </p:spPr>
      </p:pic>
      <p:sp>
        <p:nvSpPr>
          <p:cNvPr id="4" name="文本框 3"/>
          <p:cNvSpPr txBox="1"/>
          <p:nvPr/>
        </p:nvSpPr>
        <p:spPr>
          <a:xfrm>
            <a:off x="1066800" y="1146175"/>
            <a:ext cx="3077845" cy="398780"/>
          </a:xfrm>
          <a:prstGeom prst="rect">
            <a:avLst/>
          </a:prstGeom>
          <a:noFill/>
        </p:spPr>
        <p:txBody>
          <a:bodyPr wrap="none" rtlCol="0" anchor="t">
            <a:spAutoFit/>
          </a:bodyPr>
          <a:lstStyle/>
          <a:p>
            <a:pPr marL="354965" indent="-342900" algn="l">
              <a:lnSpc>
                <a:spcPct val="100000"/>
              </a:lnSpc>
              <a:spcBef>
                <a:spcPts val="100"/>
              </a:spcBef>
              <a:buSzPct val="95000"/>
              <a:buFont typeface="Wingdings" panose="05000000000000000000" charset="0"/>
              <a:buChar char="u"/>
              <a:tabLst>
                <a:tab pos="225425" algn="l"/>
              </a:tabLst>
            </a:pPr>
            <a:r>
              <a:rPr sz="2000" b="1" dirty="0">
                <a:latin typeface="微软雅黑" panose="020B0503020204020204" charset="-122"/>
                <a:ea typeface="微软雅黑" panose="020B0503020204020204" charset="-122"/>
                <a:cs typeface="微软雅黑" panose="020B0503020204020204" charset="-122"/>
                <a:sym typeface="+mn-ea"/>
              </a:rPr>
              <a:t>常见传染病传播途径：</a:t>
            </a:r>
          </a:p>
        </p:txBody>
      </p:sp>
      <p:sp>
        <p:nvSpPr>
          <p:cNvPr id="5" name="文本框 4"/>
          <p:cNvSpPr txBox="1"/>
          <p:nvPr/>
        </p:nvSpPr>
        <p:spPr>
          <a:xfrm>
            <a:off x="6096000" y="1831975"/>
            <a:ext cx="5638800" cy="3831818"/>
          </a:xfrm>
          <a:prstGeom prst="rect">
            <a:avLst/>
          </a:prstGeom>
          <a:noFill/>
        </p:spPr>
        <p:txBody>
          <a:bodyPr wrap="square" rtlCol="0" anchor="t">
            <a:spAutoFit/>
          </a:bodyPr>
          <a:lstStyle/>
          <a:p>
            <a:pPr marL="0" marR="164465" lvl="1" defTabSz="914400" fontAlgn="auto">
              <a:lnSpc>
                <a:spcPct val="150000"/>
              </a:lnSpc>
              <a:spcBef>
                <a:spcPts val="0"/>
              </a:spcBef>
              <a:buFont typeface="Wingdings" panose="05000000000000000000"/>
              <a:buChar char=""/>
              <a:tabLst>
                <a:tab pos="788035" algn="l"/>
                <a:tab pos="789305" algn="l"/>
              </a:tabLst>
            </a:pPr>
            <a:r>
              <a:rPr lang="en-US" b="1" dirty="0">
                <a:latin typeface="微软雅黑" panose="020B0503020204020204" charset="-122"/>
                <a:ea typeface="微软雅黑" panose="020B0503020204020204" charset="-122"/>
                <a:cs typeface="微软雅黑" panose="020B0503020204020204" charset="-122"/>
                <a:sym typeface="+mn-ea"/>
              </a:rPr>
              <a:t>   </a:t>
            </a:r>
            <a:r>
              <a:rPr b="1" dirty="0">
                <a:latin typeface="微软雅黑" panose="020B0503020204020204" charset="-122"/>
                <a:ea typeface="微软雅黑" panose="020B0503020204020204" charset="-122"/>
                <a:cs typeface="微软雅黑" panose="020B0503020204020204" charset="-122"/>
                <a:sym typeface="+mn-ea"/>
              </a:rPr>
              <a:t>呼吸道吸入</a:t>
            </a:r>
            <a:r>
              <a:rPr dirty="0">
                <a:latin typeface="微软雅黑" panose="020B0503020204020204" charset="-122"/>
                <a:ea typeface="微软雅黑" panose="020B0503020204020204" charset="-122"/>
                <a:cs typeface="微软雅黑" panose="020B0503020204020204" charset="-122"/>
                <a:sym typeface="+mn-ea"/>
              </a:rPr>
              <a:t>—吸入感染性的气溶胶, 产生气溶胶的操作：离心、溢出或溅出、混 合、搅拌、碾磨和捣碎、超声处理、打开容器，</a:t>
            </a:r>
            <a:r>
              <a:rPr b="1" dirty="0">
                <a:solidFill>
                  <a:srgbClr val="FF0000"/>
                </a:solidFill>
                <a:latin typeface="微软雅黑" panose="020B0503020204020204" charset="-122"/>
                <a:ea typeface="微软雅黑" panose="020B0503020204020204" charset="-122"/>
                <a:cs typeface="微软雅黑" panose="020B0503020204020204" charset="-122"/>
                <a:sym typeface="+mn-ea"/>
              </a:rPr>
              <a:t>占40%。</a:t>
            </a:r>
            <a:endParaRPr b="1" dirty="0">
              <a:solidFill>
                <a:srgbClr val="FF0000"/>
              </a:solidFill>
              <a:latin typeface="微软雅黑" panose="020B0503020204020204" charset="-122"/>
              <a:ea typeface="微软雅黑" panose="020B0503020204020204" charset="-122"/>
              <a:cs typeface="微软雅黑" panose="020B0503020204020204" charset="-122"/>
            </a:endParaRPr>
          </a:p>
          <a:p>
            <a:pPr marL="0" lvl="1" indent="0" defTabSz="914400" fontAlgn="auto">
              <a:lnSpc>
                <a:spcPct val="150000"/>
              </a:lnSpc>
              <a:spcBef>
                <a:spcPts val="0"/>
              </a:spcBef>
              <a:buFont typeface="Wingdings" panose="05000000000000000000"/>
              <a:buChar char=""/>
              <a:tabLst>
                <a:tab pos="788035" algn="l"/>
                <a:tab pos="789305" algn="l"/>
              </a:tabLst>
            </a:pPr>
            <a:r>
              <a:rPr b="1" dirty="0">
                <a:latin typeface="微软雅黑" panose="020B0503020204020204" charset="-122"/>
                <a:ea typeface="微软雅黑" panose="020B0503020204020204" charset="-122"/>
                <a:cs typeface="微软雅黑" panose="020B0503020204020204" charset="-122"/>
                <a:sym typeface="+mn-ea"/>
              </a:rPr>
              <a:t>消化道摄入</a:t>
            </a:r>
            <a:r>
              <a:rPr dirty="0">
                <a:latin typeface="微软雅黑" panose="020B0503020204020204" charset="-122"/>
                <a:ea typeface="微软雅黑" panose="020B0503020204020204" charset="-122"/>
                <a:cs typeface="微软雅黑" panose="020B0503020204020204" charset="-122"/>
                <a:sym typeface="+mn-ea"/>
              </a:rPr>
              <a:t>—用嘴吸吸管、标本</a:t>
            </a:r>
            <a:r>
              <a:rPr spc="-15" dirty="0">
                <a:latin typeface="微软雅黑" panose="020B0503020204020204" charset="-122"/>
                <a:ea typeface="微软雅黑" panose="020B0503020204020204" charset="-122"/>
                <a:cs typeface="微软雅黑" panose="020B0503020204020204" charset="-122"/>
                <a:sym typeface="+mn-ea"/>
              </a:rPr>
              <a:t>溅</a:t>
            </a:r>
            <a:r>
              <a:rPr dirty="0">
                <a:latin typeface="微软雅黑" panose="020B0503020204020204" charset="-122"/>
                <a:ea typeface="微软雅黑" panose="020B0503020204020204" charset="-122"/>
                <a:cs typeface="微软雅黑" panose="020B0503020204020204" charset="-122"/>
                <a:sym typeface="+mn-ea"/>
              </a:rPr>
              <a:t>入口</a:t>
            </a:r>
            <a:r>
              <a:rPr spc="-15" dirty="0">
                <a:latin typeface="微软雅黑" panose="020B0503020204020204" charset="-122"/>
                <a:ea typeface="微软雅黑" panose="020B0503020204020204" charset="-122"/>
                <a:cs typeface="微软雅黑" panose="020B0503020204020204" charset="-122"/>
                <a:sym typeface="+mn-ea"/>
              </a:rPr>
              <a:t>中</a:t>
            </a:r>
            <a:r>
              <a:rPr dirty="0">
                <a:latin typeface="微软雅黑" panose="020B0503020204020204" charset="-122"/>
                <a:ea typeface="微软雅黑" panose="020B0503020204020204" charset="-122"/>
                <a:cs typeface="微软雅黑" panose="020B0503020204020204" charset="-122"/>
                <a:sym typeface="+mn-ea"/>
              </a:rPr>
              <a:t>、在</a:t>
            </a:r>
            <a:r>
              <a:rPr spc="-15" dirty="0">
                <a:latin typeface="微软雅黑" panose="020B0503020204020204" charset="-122"/>
                <a:ea typeface="微软雅黑" panose="020B0503020204020204" charset="-122"/>
                <a:cs typeface="微软雅黑" panose="020B0503020204020204" charset="-122"/>
                <a:sym typeface="+mn-ea"/>
              </a:rPr>
              <a:t>实</a:t>
            </a:r>
            <a:r>
              <a:rPr dirty="0">
                <a:latin typeface="微软雅黑" panose="020B0503020204020204" charset="-122"/>
                <a:ea typeface="微软雅黑" panose="020B0503020204020204" charset="-122"/>
                <a:cs typeface="微软雅黑" panose="020B0503020204020204" charset="-122"/>
                <a:sym typeface="+mn-ea"/>
              </a:rPr>
              <a:t>验室</a:t>
            </a:r>
            <a:r>
              <a:rPr spc="-15" dirty="0">
                <a:latin typeface="微软雅黑" panose="020B0503020204020204" charset="-122"/>
                <a:ea typeface="微软雅黑" panose="020B0503020204020204" charset="-122"/>
                <a:cs typeface="微软雅黑" panose="020B0503020204020204" charset="-122"/>
                <a:sym typeface="+mn-ea"/>
              </a:rPr>
              <a:t>内</a:t>
            </a:r>
            <a:r>
              <a:rPr dirty="0">
                <a:latin typeface="微软雅黑" panose="020B0503020204020204" charset="-122"/>
                <a:ea typeface="微软雅黑" panose="020B0503020204020204" charset="-122"/>
                <a:cs typeface="微软雅黑" panose="020B0503020204020204" charset="-122"/>
                <a:sym typeface="+mn-ea"/>
              </a:rPr>
              <a:t>吃、</a:t>
            </a:r>
            <a:r>
              <a:rPr spc="-15" dirty="0">
                <a:latin typeface="微软雅黑" panose="020B0503020204020204" charset="-122"/>
                <a:ea typeface="微软雅黑" panose="020B0503020204020204" charset="-122"/>
                <a:cs typeface="微软雅黑" panose="020B0503020204020204" charset="-122"/>
                <a:sym typeface="+mn-ea"/>
              </a:rPr>
              <a:t>喝</a:t>
            </a:r>
            <a:r>
              <a:rPr dirty="0">
                <a:latin typeface="微软雅黑" panose="020B0503020204020204" charset="-122"/>
                <a:ea typeface="微软雅黑" panose="020B0503020204020204" charset="-122"/>
                <a:cs typeface="微软雅黑" panose="020B0503020204020204" charset="-122"/>
                <a:sym typeface="+mn-ea"/>
              </a:rPr>
              <a:t>、吸</a:t>
            </a:r>
            <a:r>
              <a:rPr spc="-15" dirty="0">
                <a:latin typeface="微软雅黑" panose="020B0503020204020204" charset="-122"/>
                <a:ea typeface="微软雅黑" panose="020B0503020204020204" charset="-122"/>
                <a:cs typeface="微软雅黑" panose="020B0503020204020204" charset="-122"/>
                <a:sym typeface="+mn-ea"/>
              </a:rPr>
              <a:t>烟</a:t>
            </a:r>
            <a:r>
              <a:rPr dirty="0">
                <a:latin typeface="微软雅黑" panose="020B0503020204020204" charset="-122"/>
                <a:ea typeface="微软雅黑" panose="020B0503020204020204" charset="-122"/>
                <a:cs typeface="微软雅黑" panose="020B0503020204020204" charset="-122"/>
                <a:sym typeface="+mn-ea"/>
              </a:rPr>
              <a:t>，咬</a:t>
            </a:r>
            <a:r>
              <a:rPr spc="-15" dirty="0">
                <a:latin typeface="微软雅黑" panose="020B0503020204020204" charset="-122"/>
                <a:ea typeface="微软雅黑" panose="020B0503020204020204" charset="-122"/>
                <a:cs typeface="微软雅黑" panose="020B0503020204020204" charset="-122"/>
                <a:sym typeface="+mn-ea"/>
              </a:rPr>
              <a:t>手</a:t>
            </a:r>
            <a:r>
              <a:rPr dirty="0">
                <a:latin typeface="微软雅黑" panose="020B0503020204020204" charset="-122"/>
                <a:ea typeface="微软雅黑" panose="020B0503020204020204" charset="-122"/>
                <a:cs typeface="微软雅黑" panose="020B0503020204020204" charset="-122"/>
                <a:sym typeface="+mn-ea"/>
              </a:rPr>
              <a:t>指等，</a:t>
            </a:r>
            <a:r>
              <a:rPr b="1" dirty="0">
                <a:solidFill>
                  <a:srgbClr val="FF0000"/>
                </a:solidFill>
                <a:latin typeface="微软雅黑" panose="020B0503020204020204" charset="-122"/>
                <a:ea typeface="微软雅黑" panose="020B0503020204020204" charset="-122"/>
                <a:cs typeface="微软雅黑" panose="020B0503020204020204" charset="-122"/>
                <a:sym typeface="+mn-ea"/>
              </a:rPr>
              <a:t>占19%。</a:t>
            </a:r>
            <a:endParaRPr dirty="0">
              <a:latin typeface="微软雅黑" panose="020B0503020204020204" charset="-122"/>
              <a:ea typeface="微软雅黑" panose="020B0503020204020204" charset="-122"/>
              <a:cs typeface="微软雅黑" panose="020B0503020204020204" charset="-122"/>
            </a:endParaRPr>
          </a:p>
          <a:p>
            <a:pPr marL="0" lvl="1" indent="0" defTabSz="914400" fontAlgn="auto">
              <a:lnSpc>
                <a:spcPct val="150000"/>
              </a:lnSpc>
              <a:spcBef>
                <a:spcPts val="0"/>
              </a:spcBef>
              <a:buFont typeface="Wingdings" panose="05000000000000000000"/>
              <a:buChar char=""/>
              <a:tabLst>
                <a:tab pos="788035" algn="l"/>
                <a:tab pos="789305" algn="l"/>
              </a:tabLst>
            </a:pPr>
            <a:r>
              <a:rPr b="1" dirty="0">
                <a:latin typeface="微软雅黑" panose="020B0503020204020204" charset="-122"/>
                <a:ea typeface="微软雅黑" panose="020B0503020204020204" charset="-122"/>
                <a:cs typeface="微软雅黑" panose="020B0503020204020204" charset="-122"/>
                <a:sym typeface="+mn-ea"/>
              </a:rPr>
              <a:t>皮肤黏膜沾染</a:t>
            </a:r>
            <a:r>
              <a:rPr spc="-5" dirty="0">
                <a:latin typeface="微软雅黑" panose="020B0503020204020204" charset="-122"/>
                <a:ea typeface="微软雅黑" panose="020B0503020204020204" charset="-122"/>
                <a:cs typeface="微软雅黑" panose="020B0503020204020204" charset="-122"/>
                <a:sym typeface="+mn-ea"/>
              </a:rPr>
              <a:t>—</a:t>
            </a:r>
            <a:r>
              <a:rPr dirty="0">
                <a:latin typeface="微软雅黑" panose="020B0503020204020204" charset="-122"/>
                <a:ea typeface="微软雅黑" panose="020B0503020204020204" charset="-122"/>
                <a:cs typeface="微软雅黑" panose="020B0503020204020204" charset="-122"/>
                <a:sym typeface="+mn-ea"/>
              </a:rPr>
              <a:t>标本溢出、喷溅</a:t>
            </a:r>
            <a:r>
              <a:rPr spc="-15" dirty="0">
                <a:latin typeface="微软雅黑" panose="020B0503020204020204" charset="-122"/>
                <a:ea typeface="微软雅黑" panose="020B0503020204020204" charset="-122"/>
                <a:cs typeface="微软雅黑" panose="020B0503020204020204" charset="-122"/>
                <a:sym typeface="+mn-ea"/>
              </a:rPr>
              <a:t>沾</a:t>
            </a:r>
            <a:r>
              <a:rPr dirty="0">
                <a:latin typeface="微软雅黑" panose="020B0503020204020204" charset="-122"/>
                <a:ea typeface="微软雅黑" panose="020B0503020204020204" charset="-122"/>
                <a:cs typeface="微软雅黑" panose="020B0503020204020204" charset="-122"/>
                <a:sym typeface="+mn-ea"/>
              </a:rPr>
              <a:t>染，</a:t>
            </a:r>
            <a:r>
              <a:rPr spc="-15" dirty="0">
                <a:latin typeface="微软雅黑" panose="020B0503020204020204" charset="-122"/>
                <a:ea typeface="微软雅黑" panose="020B0503020204020204" charset="-122"/>
                <a:cs typeface="微软雅黑" panose="020B0503020204020204" charset="-122"/>
                <a:sym typeface="+mn-ea"/>
              </a:rPr>
              <a:t>或</a:t>
            </a:r>
            <a:r>
              <a:rPr dirty="0">
                <a:latin typeface="微软雅黑" panose="020B0503020204020204" charset="-122"/>
                <a:ea typeface="微软雅黑" panose="020B0503020204020204" charset="-122"/>
                <a:cs typeface="微软雅黑" panose="020B0503020204020204" charset="-122"/>
                <a:sym typeface="+mn-ea"/>
              </a:rPr>
              <a:t>与污</a:t>
            </a:r>
            <a:r>
              <a:rPr spc="-15" dirty="0">
                <a:latin typeface="微软雅黑" panose="020B0503020204020204" charset="-122"/>
                <a:ea typeface="微软雅黑" panose="020B0503020204020204" charset="-122"/>
                <a:cs typeface="微软雅黑" panose="020B0503020204020204" charset="-122"/>
                <a:sym typeface="+mn-ea"/>
              </a:rPr>
              <a:t>染</a:t>
            </a:r>
            <a:r>
              <a:rPr dirty="0">
                <a:latin typeface="微软雅黑" panose="020B0503020204020204" charset="-122"/>
                <a:ea typeface="微软雅黑" panose="020B0503020204020204" charset="-122"/>
                <a:cs typeface="微软雅黑" panose="020B0503020204020204" charset="-122"/>
                <a:sym typeface="+mn-ea"/>
              </a:rPr>
              <a:t>的表</a:t>
            </a:r>
            <a:r>
              <a:rPr spc="-15" dirty="0">
                <a:latin typeface="微软雅黑" panose="020B0503020204020204" charset="-122"/>
                <a:ea typeface="微软雅黑" panose="020B0503020204020204" charset="-122"/>
                <a:cs typeface="微软雅黑" panose="020B0503020204020204" charset="-122"/>
                <a:sym typeface="+mn-ea"/>
              </a:rPr>
              <a:t>面</a:t>
            </a:r>
            <a:r>
              <a:rPr dirty="0">
                <a:latin typeface="微软雅黑" panose="020B0503020204020204" charset="-122"/>
                <a:ea typeface="微软雅黑" panose="020B0503020204020204" charset="-122"/>
                <a:cs typeface="微软雅黑" panose="020B0503020204020204" charset="-122"/>
                <a:sym typeface="+mn-ea"/>
              </a:rPr>
              <a:t>和物</a:t>
            </a:r>
            <a:r>
              <a:rPr spc="-15" dirty="0">
                <a:latin typeface="微软雅黑" panose="020B0503020204020204" charset="-122"/>
                <a:ea typeface="微软雅黑" panose="020B0503020204020204" charset="-122"/>
                <a:cs typeface="微软雅黑" panose="020B0503020204020204" charset="-122"/>
                <a:sym typeface="+mn-ea"/>
              </a:rPr>
              <a:t>品</a:t>
            </a:r>
            <a:r>
              <a:rPr dirty="0">
                <a:latin typeface="微软雅黑" panose="020B0503020204020204" charset="-122"/>
                <a:ea typeface="微软雅黑" panose="020B0503020204020204" charset="-122"/>
                <a:cs typeface="微软雅黑" panose="020B0503020204020204" charset="-122"/>
                <a:sym typeface="+mn-ea"/>
              </a:rPr>
              <a:t>直接</a:t>
            </a:r>
            <a:r>
              <a:rPr spc="-15" dirty="0">
                <a:latin typeface="微软雅黑" panose="020B0503020204020204" charset="-122"/>
                <a:ea typeface="微软雅黑" panose="020B0503020204020204" charset="-122"/>
                <a:cs typeface="微软雅黑" panose="020B0503020204020204" charset="-122"/>
                <a:sym typeface="+mn-ea"/>
              </a:rPr>
              <a:t>接</a:t>
            </a:r>
            <a:r>
              <a:rPr dirty="0">
                <a:latin typeface="微软雅黑" panose="020B0503020204020204" charset="-122"/>
                <a:ea typeface="微软雅黑" panose="020B0503020204020204" charset="-122"/>
                <a:cs typeface="微软雅黑" panose="020B0503020204020204" charset="-122"/>
                <a:sym typeface="+mn-ea"/>
              </a:rPr>
              <a:t>触，</a:t>
            </a:r>
            <a:r>
              <a:rPr b="1" spc="-10" dirty="0">
                <a:solidFill>
                  <a:srgbClr val="FF0000"/>
                </a:solidFill>
                <a:latin typeface="微软雅黑" panose="020B0503020204020204" charset="-122"/>
                <a:ea typeface="微软雅黑" panose="020B0503020204020204" charset="-122"/>
                <a:cs typeface="微软雅黑" panose="020B0503020204020204" charset="-122"/>
                <a:sym typeface="+mn-ea"/>
              </a:rPr>
              <a:t>占</a:t>
            </a:r>
            <a:r>
              <a:rPr b="1" dirty="0">
                <a:solidFill>
                  <a:srgbClr val="FF0000"/>
                </a:solidFill>
                <a:latin typeface="微软雅黑" panose="020B0503020204020204" charset="-122"/>
                <a:ea typeface="微软雅黑" panose="020B0503020204020204" charset="-122"/>
                <a:cs typeface="微软雅黑" panose="020B0503020204020204" charset="-122"/>
                <a:sym typeface="+mn-ea"/>
              </a:rPr>
              <a:t>16%</a:t>
            </a:r>
            <a:r>
              <a:rPr lang="zh-CN" b="1" dirty="0">
                <a:solidFill>
                  <a:srgbClr val="FF0000"/>
                </a:solidFill>
                <a:latin typeface="微软雅黑" panose="020B0503020204020204" charset="-122"/>
                <a:ea typeface="微软雅黑" panose="020B0503020204020204" charset="-122"/>
                <a:cs typeface="微软雅黑" panose="020B0503020204020204" charset="-122"/>
                <a:sym typeface="+mn-ea"/>
              </a:rPr>
              <a:t>。</a:t>
            </a:r>
            <a:endParaRPr dirty="0">
              <a:latin typeface="微软雅黑" panose="020B0503020204020204" charset="-122"/>
              <a:ea typeface="微软雅黑" panose="020B0503020204020204" charset="-122"/>
              <a:cs typeface="微软雅黑" panose="020B0503020204020204" charset="-122"/>
            </a:endParaRPr>
          </a:p>
          <a:p>
            <a:pPr marL="0" lvl="1" indent="0" defTabSz="914400" fontAlgn="auto">
              <a:lnSpc>
                <a:spcPct val="150000"/>
              </a:lnSpc>
              <a:spcBef>
                <a:spcPts val="0"/>
              </a:spcBef>
              <a:buFont typeface="Wingdings" panose="05000000000000000000"/>
              <a:buChar char=""/>
              <a:tabLst>
                <a:tab pos="788035" algn="l"/>
                <a:tab pos="789305" algn="l"/>
              </a:tabLst>
            </a:pPr>
            <a:r>
              <a:rPr lang="zh-CN" b="1" dirty="0">
                <a:latin typeface="微软雅黑" panose="020B0503020204020204" charset="-122"/>
                <a:ea typeface="微软雅黑" panose="020B0503020204020204" charset="-122"/>
                <a:cs typeface="微软雅黑" panose="020B0503020204020204" charset="-122"/>
                <a:sym typeface="+mn-ea"/>
              </a:rPr>
              <a:t>其他</a:t>
            </a:r>
            <a:r>
              <a:rPr lang="zh-CN" dirty="0">
                <a:latin typeface="微软雅黑" panose="020B0503020204020204" charset="-122"/>
                <a:ea typeface="微软雅黑" panose="020B0503020204020204" charset="-122"/>
                <a:cs typeface="微软雅黑" panose="020B0503020204020204" charset="-122"/>
                <a:sym typeface="+mn-ea"/>
              </a:rPr>
              <a:t>：</a:t>
            </a:r>
            <a:r>
              <a:rPr dirty="0">
                <a:latin typeface="微软雅黑" panose="020B0503020204020204" charset="-122"/>
                <a:ea typeface="微软雅黑" panose="020B0503020204020204" charset="-122"/>
                <a:cs typeface="微软雅黑" panose="020B0503020204020204" charset="-122"/>
                <a:sym typeface="+mn-ea"/>
              </a:rPr>
              <a:t>锐器刺伤、割伤、蚊虫叮</a:t>
            </a:r>
            <a:r>
              <a:rPr spc="-15" dirty="0">
                <a:latin typeface="微软雅黑" panose="020B0503020204020204" charset="-122"/>
                <a:ea typeface="微软雅黑" panose="020B0503020204020204" charset="-122"/>
                <a:cs typeface="微软雅黑" panose="020B0503020204020204" charset="-122"/>
                <a:sym typeface="+mn-ea"/>
              </a:rPr>
              <a:t>咬</a:t>
            </a:r>
            <a:r>
              <a:rPr dirty="0">
                <a:latin typeface="微软雅黑" panose="020B0503020204020204" charset="-122"/>
                <a:ea typeface="微软雅黑" panose="020B0503020204020204" charset="-122"/>
                <a:cs typeface="微软雅黑" panose="020B0503020204020204" charset="-122"/>
                <a:sym typeface="+mn-ea"/>
              </a:rPr>
              <a:t>，搔</a:t>
            </a:r>
            <a:r>
              <a:rPr spc="-15" dirty="0">
                <a:latin typeface="微软雅黑" panose="020B0503020204020204" charset="-122"/>
                <a:ea typeface="微软雅黑" panose="020B0503020204020204" charset="-122"/>
                <a:cs typeface="微软雅黑" panose="020B0503020204020204" charset="-122"/>
                <a:sym typeface="+mn-ea"/>
              </a:rPr>
              <a:t>抓</a:t>
            </a:r>
            <a:r>
              <a:rPr spc="5" dirty="0">
                <a:latin typeface="微软雅黑" panose="020B0503020204020204" charset="-122"/>
                <a:ea typeface="微软雅黑" panose="020B0503020204020204" charset="-122"/>
                <a:cs typeface="微软雅黑" panose="020B0503020204020204" charset="-122"/>
                <a:sym typeface="+mn-ea"/>
              </a:rPr>
              <a:t>，</a:t>
            </a:r>
            <a:r>
              <a:rPr b="1" dirty="0">
                <a:solidFill>
                  <a:srgbClr val="FF0000"/>
                </a:solidFill>
                <a:latin typeface="微软雅黑" panose="020B0503020204020204" charset="-122"/>
                <a:ea typeface="微软雅黑" panose="020B0503020204020204" charset="-122"/>
                <a:cs typeface="微软雅黑" panose="020B0503020204020204" charset="-122"/>
                <a:sym typeface="+mn-ea"/>
              </a:rPr>
              <a:t>占</a:t>
            </a:r>
            <a:r>
              <a:rPr b="1" spc="-5" dirty="0">
                <a:solidFill>
                  <a:srgbClr val="FF0000"/>
                </a:solidFill>
                <a:latin typeface="微软雅黑" panose="020B0503020204020204" charset="-122"/>
                <a:ea typeface="微软雅黑" panose="020B0503020204020204" charset="-122"/>
                <a:cs typeface="微软雅黑" panose="020B0503020204020204" charset="-122"/>
                <a:sym typeface="+mn-ea"/>
              </a:rPr>
              <a:t>25%</a:t>
            </a:r>
            <a:r>
              <a:rPr b="1" dirty="0">
                <a:solidFill>
                  <a:srgbClr val="FF0000"/>
                </a:solidFill>
                <a:latin typeface="微软雅黑" panose="020B0503020204020204" charset="-122"/>
                <a:ea typeface="微软雅黑" panose="020B0503020204020204" charset="-122"/>
                <a:cs typeface="微软雅黑" panose="020B0503020204020204" charset="-122"/>
                <a:sym typeface="+mn-ea"/>
              </a:rPr>
              <a:t>。</a:t>
            </a:r>
            <a:endParaRPr lang="zh-CN" altLang="en-US" dirty="0">
              <a:ea typeface="微软雅黑" panose="020B0503020204020204" charset="-122"/>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p:cNvSpPr txBox="1"/>
          <p:nvPr/>
        </p:nvSpPr>
        <p:spPr>
          <a:xfrm>
            <a:off x="990390" y="331504"/>
            <a:ext cx="3535680" cy="460375"/>
          </a:xfrm>
          <a:prstGeom prst="rect">
            <a:avLst/>
          </a:prstGeom>
          <a:noFill/>
        </p:spPr>
        <p:txBody>
          <a:bodyPr wrap="none" rtlCol="0">
            <a:spAutoFit/>
          </a:bodyPr>
          <a:lstStyle/>
          <a:p>
            <a:pPr>
              <a:lnSpc>
                <a:spcPct val="100000"/>
              </a:lnSpc>
              <a:spcBef>
                <a:spcPts val="100"/>
              </a:spcBef>
            </a:pPr>
            <a:r>
              <a:rPr lang="zh-CN" sz="2400" b="1" dirty="0">
                <a:latin typeface="微软雅黑" panose="020B0503020204020204" charset="-122"/>
                <a:ea typeface="微软雅黑" panose="020B0503020204020204" charset="-122"/>
                <a:cs typeface="宋体" panose="02010600030101010101" pitchFamily="2" charset="-122"/>
                <a:sym typeface="+mn-ea"/>
              </a:rPr>
              <a:t>四、实验室生物安全技术</a:t>
            </a:r>
          </a:p>
        </p:txBody>
      </p:sp>
      <p:grpSp>
        <p:nvGrpSpPr>
          <p:cNvPr id="15" name="组合 14"/>
          <p:cNvGrpSpPr/>
          <p:nvPr/>
        </p:nvGrpSpPr>
        <p:grpSpPr>
          <a:xfrm>
            <a:off x="3173" y="334988"/>
            <a:ext cx="1012721" cy="587625"/>
            <a:chOff x="0" y="419087"/>
            <a:chExt cx="816284" cy="473644"/>
          </a:xfrm>
        </p:grpSpPr>
        <p:grpSp>
          <p:nvGrpSpPr>
            <p:cNvPr id="16" name="组合 15"/>
            <p:cNvGrpSpPr/>
            <p:nvPr/>
          </p:nvGrpSpPr>
          <p:grpSpPr>
            <a:xfrm>
              <a:off x="0" y="419087"/>
              <a:ext cx="816284" cy="473644"/>
              <a:chOff x="-63454" y="428612"/>
              <a:chExt cx="816284" cy="473644"/>
            </a:xfrm>
          </p:grpSpPr>
          <p:grpSp>
            <p:nvGrpSpPr>
              <p:cNvPr id="19" name="组合 18"/>
              <p:cNvGrpSpPr/>
              <p:nvPr/>
            </p:nvGrpSpPr>
            <p:grpSpPr>
              <a:xfrm>
                <a:off x="114300" y="428612"/>
                <a:ext cx="638530" cy="473644"/>
                <a:chOff x="1" y="1932152"/>
                <a:chExt cx="3100612" cy="3240569"/>
              </a:xfrm>
            </p:grpSpPr>
            <p:pic>
              <p:nvPicPr>
                <p:cNvPr id="21" name="图片 15"/>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rot="2419665" flipH="1">
                  <a:off x="2273733" y="2150323"/>
                  <a:ext cx="826880" cy="3022398"/>
                </a:xfrm>
                <a:prstGeom prst="rect">
                  <a:avLst/>
                </a:prstGeom>
              </p:spPr>
            </p:pic>
            <p:sp>
              <p:nvSpPr>
                <p:cNvPr id="22" name="任意多边形 21"/>
                <p:cNvSpPr/>
                <p:nvPr/>
              </p:nvSpPr>
              <p:spPr bwMode="auto">
                <a:xfrm flipH="1">
                  <a:off x="1" y="1932152"/>
                  <a:ext cx="3070379" cy="2520315"/>
                </a:xfrm>
                <a:custGeom>
                  <a:avLst/>
                  <a:gdLst>
                    <a:gd name="connsiteX0" fmla="*/ 3070379 w 3070379"/>
                    <a:gd name="connsiteY0" fmla="*/ 0 h 2520315"/>
                    <a:gd name="connsiteX1" fmla="*/ 2804837 w 3070379"/>
                    <a:gd name="connsiteY1" fmla="*/ 0 h 2520315"/>
                    <a:gd name="connsiteX2" fmla="*/ 158684 w 3070379"/>
                    <a:gd name="connsiteY2" fmla="*/ 0 h 2520315"/>
                    <a:gd name="connsiteX3" fmla="*/ 22594 w 3070379"/>
                    <a:gd name="connsiteY3" fmla="*/ 237873 h 2520315"/>
                    <a:gd name="connsiteX4" fmla="*/ 1292763 w 3070379"/>
                    <a:gd name="connsiteY4" fmla="*/ 2441024 h 2520315"/>
                    <a:gd name="connsiteX5" fmla="*/ 1434523 w 3070379"/>
                    <a:gd name="connsiteY5" fmla="*/ 2520315 h 2520315"/>
                    <a:gd name="connsiteX6" fmla="*/ 3030119 w 3070379"/>
                    <a:gd name="connsiteY6" fmla="*/ 2520315 h 2520315"/>
                    <a:gd name="connsiteX7" fmla="*/ 3070379 w 3070379"/>
                    <a:gd name="connsiteY7" fmla="*/ 2520315 h 2520315"/>
                    <a:gd name="connsiteX8" fmla="*/ 3070379 w 3070379"/>
                    <a:gd name="connsiteY8" fmla="*/ 0 h 2520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70379" h="2520315">
                      <a:moveTo>
                        <a:pt x="3070379" y="0"/>
                      </a:moveTo>
                      <a:lnTo>
                        <a:pt x="2804837" y="0"/>
                      </a:lnTo>
                      <a:cubicBezTo>
                        <a:pt x="2129523" y="0"/>
                        <a:pt x="1265120" y="0"/>
                        <a:pt x="158684" y="0"/>
                      </a:cubicBezTo>
                      <a:cubicBezTo>
                        <a:pt x="33935" y="0"/>
                        <a:pt x="-39780" y="130264"/>
                        <a:pt x="22594" y="237873"/>
                      </a:cubicBezTo>
                      <a:cubicBezTo>
                        <a:pt x="22594" y="237873"/>
                        <a:pt x="22594" y="237873"/>
                        <a:pt x="1292763" y="2441024"/>
                      </a:cubicBezTo>
                      <a:cubicBezTo>
                        <a:pt x="1321115" y="2491997"/>
                        <a:pt x="1377819" y="2520315"/>
                        <a:pt x="1434523" y="2520315"/>
                      </a:cubicBezTo>
                      <a:cubicBezTo>
                        <a:pt x="1434523" y="2520315"/>
                        <a:pt x="1434523" y="2520315"/>
                        <a:pt x="3030119" y="2520315"/>
                      </a:cubicBezTo>
                      <a:lnTo>
                        <a:pt x="3070379" y="2520315"/>
                      </a:lnTo>
                      <a:lnTo>
                        <a:pt x="3070379" y="0"/>
                      </a:lnTo>
                      <a:close/>
                    </a:path>
                  </a:pathLst>
                </a:custGeom>
                <a:solidFill>
                  <a:srgbClr val="5484BD"/>
                </a:solidFill>
                <a:ln>
                  <a:noFill/>
                </a:ln>
                <a:extLst>
                  <a:ext uri="{91240B29-F687-4F45-9708-019B960494DF}">
                    <a14:hiddenLine xmlns:a14="http://schemas.microsoft.com/office/drawing/2010/main" w="9525">
                      <a:solidFill>
                        <a:srgbClr val="000000"/>
                      </a:solidFill>
                      <a:round/>
                    </a14:hiddenLine>
                  </a:ext>
                </a:extLst>
              </p:spPr>
              <p:txBody>
                <a:bodyPr vert="horz" wrap="square" lIns="91392" tIns="45696" rIns="91392" bIns="45696" numCol="1" anchor="t" anchorCtr="0" compatLnSpc="1">
                  <a:noAutofit/>
                </a:bodyPr>
                <a:lstStyle/>
                <a:p>
                  <a:endParaRPr lang="zh-CN" altLang="en-US">
                    <a:cs typeface="+mn-ea"/>
                    <a:sym typeface="+mn-lt"/>
                  </a:endParaRPr>
                </a:p>
              </p:txBody>
            </p:sp>
          </p:grpSp>
          <p:sp>
            <p:nvSpPr>
              <p:cNvPr id="20" name="矩形 19"/>
              <p:cNvSpPr/>
              <p:nvPr/>
            </p:nvSpPr>
            <p:spPr>
              <a:xfrm>
                <a:off x="-63454" y="428612"/>
                <a:ext cx="409529" cy="368371"/>
              </a:xfrm>
              <a:prstGeom prst="rect">
                <a:avLst/>
              </a:prstGeom>
              <a:solidFill>
                <a:srgbClr val="5484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7" name="矩形 16"/>
            <p:cNvSpPr/>
            <p:nvPr/>
          </p:nvSpPr>
          <p:spPr>
            <a:xfrm>
              <a:off x="104775" y="419087"/>
              <a:ext cx="50800" cy="368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200025" y="419087"/>
              <a:ext cx="50800" cy="368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9701" name="组合 1"/>
          <p:cNvGrpSpPr/>
          <p:nvPr/>
        </p:nvGrpSpPr>
        <p:grpSpPr>
          <a:xfrm>
            <a:off x="8932338" y="121739"/>
            <a:ext cx="2981042" cy="618168"/>
            <a:chOff x="263" y="-120"/>
            <a:chExt cx="9475" cy="2198"/>
          </a:xfrm>
        </p:grpSpPr>
        <p:pic>
          <p:nvPicPr>
            <p:cNvPr id="29702" name="图片 5"/>
            <p:cNvPicPr>
              <a:picLocks noChangeAspect="1"/>
            </p:cNvPicPr>
            <p:nvPr/>
          </p:nvPicPr>
          <p:blipFill>
            <a:blip r:embed="rId4" cstate="print"/>
            <a:stretch>
              <a:fillRect/>
            </a:stretch>
          </p:blipFill>
          <p:spPr>
            <a:xfrm>
              <a:off x="2190" y="-120"/>
              <a:ext cx="7549" cy="2199"/>
            </a:xfrm>
            <a:prstGeom prst="rect">
              <a:avLst/>
            </a:prstGeom>
            <a:noFill/>
            <a:ln w="9525">
              <a:noFill/>
            </a:ln>
          </p:spPr>
        </p:pic>
        <p:pic>
          <p:nvPicPr>
            <p:cNvPr id="29703" name="图片 6" descr="u=1446500768,2742535849&amp;fm=21&amp;gp=0"/>
            <p:cNvPicPr>
              <a:picLocks noChangeAspect="1"/>
            </p:cNvPicPr>
            <p:nvPr/>
          </p:nvPicPr>
          <p:blipFill>
            <a:blip r:embed="rId5" cstate="print">
              <a:clrChange>
                <a:clrFrom>
                  <a:srgbClr val="FFFFFF"/>
                </a:clrFrom>
                <a:clrTo>
                  <a:srgbClr val="FFFFFF">
                    <a:alpha val="0"/>
                  </a:srgbClr>
                </a:clrTo>
              </a:clrChange>
            </a:blip>
            <a:stretch>
              <a:fillRect/>
            </a:stretch>
          </p:blipFill>
          <p:spPr>
            <a:xfrm>
              <a:off x="263" y="212"/>
              <a:ext cx="1758" cy="1439"/>
            </a:xfrm>
            <a:prstGeom prst="rect">
              <a:avLst/>
            </a:prstGeom>
            <a:noFill/>
            <a:ln w="9525">
              <a:noFill/>
            </a:ln>
          </p:spPr>
        </p:pic>
      </p:grpSp>
      <p:sp>
        <p:nvSpPr>
          <p:cNvPr id="2" name="文本框 1"/>
          <p:cNvSpPr txBox="1"/>
          <p:nvPr/>
        </p:nvSpPr>
        <p:spPr>
          <a:xfrm>
            <a:off x="1066800" y="1146175"/>
            <a:ext cx="1807845" cy="398780"/>
          </a:xfrm>
          <a:prstGeom prst="rect">
            <a:avLst/>
          </a:prstGeom>
          <a:noFill/>
        </p:spPr>
        <p:txBody>
          <a:bodyPr wrap="none" rtlCol="0" anchor="t">
            <a:spAutoFit/>
          </a:bodyPr>
          <a:lstStyle/>
          <a:p>
            <a:pPr marL="354965" indent="-342900">
              <a:lnSpc>
                <a:spcPct val="100000"/>
              </a:lnSpc>
              <a:spcBef>
                <a:spcPts val="100"/>
              </a:spcBef>
              <a:buSzPct val="95000"/>
              <a:buFont typeface="Wingdings" panose="05000000000000000000" charset="0"/>
              <a:buChar char="u"/>
              <a:tabLst>
                <a:tab pos="225425" algn="l"/>
              </a:tabLst>
            </a:pPr>
            <a:r>
              <a:rPr lang="zh-CN" sz="2000" b="1" dirty="0">
                <a:latin typeface="微软雅黑" panose="020B0503020204020204" charset="-122"/>
                <a:ea typeface="微软雅黑" panose="020B0503020204020204" charset="-122"/>
                <a:cs typeface="微软雅黑" panose="020B0503020204020204" charset="-122"/>
                <a:sym typeface="+mn-ea"/>
              </a:rPr>
              <a:t>易感人群</a:t>
            </a:r>
            <a:r>
              <a:rPr sz="2000" b="1" dirty="0">
                <a:latin typeface="微软雅黑" panose="020B0503020204020204" charset="-122"/>
                <a:ea typeface="微软雅黑" panose="020B0503020204020204" charset="-122"/>
                <a:cs typeface="微软雅黑" panose="020B0503020204020204" charset="-122"/>
                <a:sym typeface="+mn-ea"/>
              </a:rPr>
              <a:t>：</a:t>
            </a:r>
          </a:p>
        </p:txBody>
      </p:sp>
      <p:sp>
        <p:nvSpPr>
          <p:cNvPr id="5" name="object 5"/>
          <p:cNvSpPr txBox="1"/>
          <p:nvPr/>
        </p:nvSpPr>
        <p:spPr>
          <a:xfrm>
            <a:off x="762000" y="2856865"/>
            <a:ext cx="3761105" cy="1800860"/>
          </a:xfrm>
          <a:prstGeom prst="rect">
            <a:avLst/>
          </a:prstGeom>
        </p:spPr>
        <p:txBody>
          <a:bodyPr vert="horz" wrap="square" lIns="0" tIns="139065" rIns="0" bIns="0" rtlCol="0">
            <a:spAutoFit/>
          </a:bodyPr>
          <a:lstStyle/>
          <a:p>
            <a:pPr marL="107950" marR="313690" indent="313055" algn="l" defTabSz="914400">
              <a:lnSpc>
                <a:spcPct val="150000"/>
              </a:lnSpc>
              <a:spcBef>
                <a:spcPts val="0"/>
              </a:spcBef>
              <a:buClrTx/>
              <a:buSzTx/>
              <a:buFont typeface="Arial" panose="020B0604020202020204" pitchFamily="34" charset="0"/>
              <a:buChar char="•"/>
              <a:tabLst>
                <a:tab pos="835025" algn="l"/>
                <a:tab pos="835660" algn="l"/>
              </a:tabLst>
            </a:pPr>
            <a:r>
              <a:rPr sz="1800" dirty="0">
                <a:latin typeface="微软雅黑" panose="020B0503020204020204" charset="-122"/>
                <a:ea typeface="微软雅黑" panose="020B0503020204020204" charset="-122"/>
                <a:cs typeface="微软雅黑" panose="020B0503020204020204" charset="-122"/>
              </a:rPr>
              <a:t>遵守生物安全规程</a:t>
            </a:r>
          </a:p>
          <a:p>
            <a:pPr marL="107950" marR="313690" indent="313055" algn="l" defTabSz="914400">
              <a:lnSpc>
                <a:spcPct val="150000"/>
              </a:lnSpc>
              <a:spcBef>
                <a:spcPts val="0"/>
              </a:spcBef>
              <a:buClrTx/>
              <a:buSzTx/>
              <a:buFont typeface="Arial" panose="020B0604020202020204" pitchFamily="34" charset="0"/>
              <a:buChar char="•"/>
              <a:tabLst>
                <a:tab pos="835025" algn="l"/>
                <a:tab pos="835660" algn="l"/>
              </a:tabLst>
            </a:pPr>
            <a:r>
              <a:rPr sz="1800" dirty="0">
                <a:latin typeface="微软雅黑" panose="020B0503020204020204" charset="-122"/>
                <a:ea typeface="微软雅黑" panose="020B0503020204020204" charset="-122"/>
                <a:cs typeface="微软雅黑" panose="020B0503020204020204" charset="-122"/>
              </a:rPr>
              <a:t>重视感染因子</a:t>
            </a:r>
          </a:p>
          <a:p>
            <a:pPr marL="107950" marR="313690" indent="313055" algn="l" defTabSz="914400">
              <a:lnSpc>
                <a:spcPct val="150000"/>
              </a:lnSpc>
              <a:spcBef>
                <a:spcPts val="0"/>
              </a:spcBef>
              <a:buClrTx/>
              <a:buSzTx/>
              <a:buFont typeface="Arial" panose="020B0604020202020204" pitchFamily="34" charset="0"/>
              <a:buChar char="•"/>
              <a:tabLst>
                <a:tab pos="835025" algn="l"/>
                <a:tab pos="835660" algn="l"/>
              </a:tabLst>
            </a:pPr>
            <a:r>
              <a:rPr sz="1800" dirty="0">
                <a:latin typeface="微软雅黑" panose="020B0503020204020204" charset="-122"/>
                <a:ea typeface="微软雅黑" panose="020B0503020204020204" charset="-122"/>
                <a:cs typeface="微软雅黑" panose="020B0503020204020204" charset="-122"/>
              </a:rPr>
              <a:t>具备“防御性”工作习惯</a:t>
            </a:r>
          </a:p>
          <a:p>
            <a:pPr marL="107950" marR="313690" indent="313055" algn="l" defTabSz="914400">
              <a:lnSpc>
                <a:spcPct val="150000"/>
              </a:lnSpc>
              <a:spcBef>
                <a:spcPts val="0"/>
              </a:spcBef>
              <a:buClrTx/>
              <a:buSzTx/>
              <a:buFont typeface="Arial" panose="020B0604020202020204" pitchFamily="34" charset="0"/>
              <a:buChar char="•"/>
              <a:tabLst>
                <a:tab pos="835025" algn="l"/>
                <a:tab pos="835660" algn="l"/>
              </a:tabLst>
            </a:pPr>
            <a:r>
              <a:rPr sz="1800" dirty="0">
                <a:latin typeface="微软雅黑" panose="020B0503020204020204" charset="-122"/>
                <a:ea typeface="微软雅黑" panose="020B0503020204020204" charset="-122"/>
                <a:cs typeface="微软雅黑" panose="020B0503020204020204" charset="-122"/>
              </a:rPr>
              <a:t>能够认识到潜在的感染危险</a:t>
            </a:r>
          </a:p>
        </p:txBody>
      </p:sp>
      <p:sp>
        <p:nvSpPr>
          <p:cNvPr id="3" name="object 7"/>
          <p:cNvSpPr txBox="1"/>
          <p:nvPr/>
        </p:nvSpPr>
        <p:spPr>
          <a:xfrm>
            <a:off x="838326" y="2289048"/>
            <a:ext cx="3500754" cy="344805"/>
          </a:xfrm>
          <a:prstGeom prst="rect">
            <a:avLst/>
          </a:prstGeom>
          <a:solidFill>
            <a:srgbClr val="5484BD"/>
          </a:solidFill>
        </p:spPr>
        <p:txBody>
          <a:bodyPr vert="horz" wrap="square" lIns="0" tIns="37465" rIns="0" bIns="0" rtlCol="0" anchor="ctr" anchorCtr="0">
            <a:spAutoFit/>
          </a:bodyPr>
          <a:lstStyle/>
          <a:p>
            <a:pPr marL="350520">
              <a:lnSpc>
                <a:spcPct val="100000"/>
              </a:lnSpc>
              <a:spcBef>
                <a:spcPts val="295"/>
              </a:spcBef>
            </a:pPr>
            <a:r>
              <a:rPr sz="2000" b="1" dirty="0">
                <a:solidFill>
                  <a:srgbClr val="C00000"/>
                </a:solidFill>
                <a:latin typeface="微软雅黑" panose="020B0503020204020204" charset="-122"/>
                <a:ea typeface="微软雅黑" panose="020B0503020204020204" charset="-122"/>
                <a:cs typeface="微软雅黑" panose="020B0503020204020204" charset="-122"/>
              </a:rPr>
              <a:t>很少发生感染的人的特征</a:t>
            </a:r>
          </a:p>
        </p:txBody>
      </p:sp>
      <p:sp>
        <p:nvSpPr>
          <p:cNvPr id="13" name="object 9"/>
          <p:cNvSpPr txBox="1"/>
          <p:nvPr/>
        </p:nvSpPr>
        <p:spPr>
          <a:xfrm>
            <a:off x="7772273" y="2212848"/>
            <a:ext cx="3500754" cy="344805"/>
          </a:xfrm>
          <a:prstGeom prst="rect">
            <a:avLst/>
          </a:prstGeom>
          <a:solidFill>
            <a:srgbClr val="5484BD"/>
          </a:solidFill>
        </p:spPr>
        <p:txBody>
          <a:bodyPr vert="horz" wrap="square" lIns="0" tIns="37465" rIns="0" bIns="0" rtlCol="0" anchor="ctr" anchorCtr="0">
            <a:spAutoFit/>
          </a:bodyPr>
          <a:lstStyle/>
          <a:p>
            <a:pPr marL="350520" algn="l">
              <a:lnSpc>
                <a:spcPct val="100000"/>
              </a:lnSpc>
              <a:spcBef>
                <a:spcPts val="295"/>
              </a:spcBef>
              <a:buClrTx/>
              <a:buSzTx/>
              <a:buFontTx/>
            </a:pPr>
            <a:r>
              <a:rPr sz="2000" b="1" dirty="0">
                <a:latin typeface="微软雅黑" panose="020B0503020204020204" charset="-122"/>
                <a:ea typeface="微软雅黑" panose="020B0503020204020204" charset="-122"/>
                <a:cs typeface="微软雅黑" panose="020B0503020204020204" charset="-122"/>
              </a:rPr>
              <a:t>容易发生感染的人的特征</a:t>
            </a:r>
          </a:p>
        </p:txBody>
      </p:sp>
      <p:pic>
        <p:nvPicPr>
          <p:cNvPr id="100" name="图片 99"/>
          <p:cNvPicPr/>
          <p:nvPr/>
        </p:nvPicPr>
        <p:blipFill>
          <a:blip r:embed="rId6"/>
          <a:stretch>
            <a:fillRect/>
          </a:stretch>
        </p:blipFill>
        <p:spPr>
          <a:xfrm>
            <a:off x="4495800" y="2212975"/>
            <a:ext cx="2947035" cy="2856230"/>
          </a:xfrm>
          <a:prstGeom prst="rect">
            <a:avLst/>
          </a:prstGeom>
          <a:noFill/>
          <a:ln w="9525">
            <a:noFill/>
          </a:ln>
          <a:effectLst>
            <a:outerShdw blurRad="63500" sx="102000" sy="102000" algn="ctr" rotWithShape="0">
              <a:prstClr val="black">
                <a:alpha val="40000"/>
              </a:prstClr>
            </a:outerShdw>
          </a:effectLst>
        </p:spPr>
      </p:pic>
      <p:sp>
        <p:nvSpPr>
          <p:cNvPr id="24" name="object 10"/>
          <p:cNvSpPr txBox="1"/>
          <p:nvPr/>
        </p:nvSpPr>
        <p:spPr>
          <a:xfrm>
            <a:off x="7696073" y="2633726"/>
            <a:ext cx="4358005" cy="2246630"/>
          </a:xfrm>
          <a:prstGeom prst="rect">
            <a:avLst/>
          </a:prstGeom>
        </p:spPr>
        <p:txBody>
          <a:bodyPr vert="horz" wrap="square" lIns="0" tIns="169545" rIns="0" bIns="0" rtlCol="0">
            <a:spAutoFit/>
          </a:bodyPr>
          <a:lstStyle/>
          <a:p>
            <a:pPr marL="107950" marR="313690" indent="313055" algn="l" defTabSz="914400" fontAlgn="auto">
              <a:lnSpc>
                <a:spcPct val="150000"/>
              </a:lnSpc>
              <a:spcBef>
                <a:spcPts val="0"/>
              </a:spcBef>
              <a:buClrTx/>
              <a:buSzTx/>
              <a:buFont typeface="Arial" panose="020B0604020202020204" pitchFamily="34" charset="0"/>
              <a:buChar char="•"/>
              <a:tabLst>
                <a:tab pos="835025" algn="l"/>
                <a:tab pos="835660" algn="l"/>
              </a:tabLst>
            </a:pPr>
            <a:r>
              <a:rPr dirty="0">
                <a:latin typeface="微软雅黑" panose="020B0503020204020204" charset="-122"/>
                <a:ea typeface="微软雅黑" panose="020B0503020204020204" charset="-122"/>
                <a:cs typeface="微软雅黑" panose="020B0503020204020204" charset="-122"/>
              </a:rPr>
              <a:t>对生物安全规程主观能动性差</a:t>
            </a:r>
          </a:p>
          <a:p>
            <a:pPr marL="107950" marR="313690" indent="313055" algn="l" defTabSz="914400" fontAlgn="auto">
              <a:lnSpc>
                <a:spcPct val="150000"/>
              </a:lnSpc>
              <a:spcBef>
                <a:spcPts val="0"/>
              </a:spcBef>
              <a:buClrTx/>
              <a:buSzTx/>
              <a:buFont typeface="Arial" panose="020B0604020202020204" pitchFamily="34" charset="0"/>
              <a:buChar char="•"/>
              <a:tabLst>
                <a:tab pos="835025" algn="l"/>
                <a:tab pos="835660" algn="l"/>
              </a:tabLst>
            </a:pPr>
            <a:r>
              <a:rPr dirty="0">
                <a:latin typeface="微软雅黑" panose="020B0503020204020204" charset="-122"/>
                <a:ea typeface="微软雅黑" panose="020B0503020204020204" charset="-122"/>
                <a:cs typeface="微软雅黑" panose="020B0503020204020204" charset="-122"/>
              </a:rPr>
              <a:t>动作太快</a:t>
            </a:r>
          </a:p>
          <a:p>
            <a:pPr marL="107950" marR="313690" indent="313055" algn="l" defTabSz="914400" fontAlgn="auto">
              <a:lnSpc>
                <a:spcPct val="150000"/>
              </a:lnSpc>
              <a:spcBef>
                <a:spcPts val="0"/>
              </a:spcBef>
              <a:buClrTx/>
              <a:buSzTx/>
              <a:buFont typeface="Arial" panose="020B0604020202020204" pitchFamily="34" charset="0"/>
              <a:buChar char="•"/>
              <a:tabLst>
                <a:tab pos="835025" algn="l"/>
                <a:tab pos="835660" algn="l"/>
              </a:tabLst>
            </a:pPr>
            <a:r>
              <a:rPr dirty="0">
                <a:latin typeface="微软雅黑" panose="020B0503020204020204" charset="-122"/>
                <a:ea typeface="微软雅黑" panose="020B0503020204020204" charset="-122"/>
                <a:cs typeface="微软雅黑" panose="020B0503020204020204" charset="-122"/>
              </a:rPr>
              <a:t>不太注意所操作物质的感染性危 险</a:t>
            </a:r>
          </a:p>
          <a:p>
            <a:pPr marL="107950" marR="313690" indent="313055" algn="l" defTabSz="914400" fontAlgn="auto">
              <a:lnSpc>
                <a:spcPct val="150000"/>
              </a:lnSpc>
              <a:spcBef>
                <a:spcPts val="0"/>
              </a:spcBef>
              <a:buClrTx/>
              <a:buSzTx/>
              <a:buFont typeface="Arial" panose="020B0604020202020204" pitchFamily="34" charset="0"/>
              <a:buChar char="•"/>
              <a:tabLst>
                <a:tab pos="835025" algn="l"/>
                <a:tab pos="835660" algn="l"/>
              </a:tabLst>
            </a:pPr>
            <a:r>
              <a:rPr dirty="0">
                <a:latin typeface="微软雅黑" panose="020B0503020204020204" charset="-122"/>
                <a:ea typeface="微软雅黑" panose="020B0503020204020204" charset="-122"/>
                <a:cs typeface="微软雅黑" panose="020B0503020204020204" charset="-122"/>
              </a:rPr>
              <a:t>过度保护：使用双层手套、面罩</a:t>
            </a:r>
            <a:r>
              <a:rPr lang="zh-CN" dirty="0">
                <a:latin typeface="微软雅黑" panose="020B0503020204020204" charset="-122"/>
                <a:ea typeface="微软雅黑" panose="020B0503020204020204" charset="-122"/>
                <a:cs typeface="微软雅黑" panose="020B0503020204020204" charset="-122"/>
              </a:rPr>
              <a:t>，</a:t>
            </a:r>
            <a:r>
              <a:rPr dirty="0">
                <a:latin typeface="微软雅黑" panose="020B0503020204020204" charset="-122"/>
                <a:ea typeface="微软雅黑" panose="020B0503020204020204" charset="-122"/>
                <a:cs typeface="微软雅黑" panose="020B0503020204020204" charset="-122"/>
              </a:rPr>
              <a:t>灵活性降低。</a:t>
            </a:r>
            <a:endParaRPr>
              <a:latin typeface="微软雅黑" panose="020B0503020204020204" charset="-122"/>
              <a:ea typeface="微软雅黑" panose="020B0503020204020204" charset="-122"/>
              <a:cs typeface="微软雅黑" panose="020B0503020204020204" charset="-122"/>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p:cNvSpPr txBox="1"/>
          <p:nvPr/>
        </p:nvSpPr>
        <p:spPr>
          <a:xfrm>
            <a:off x="990390" y="331504"/>
            <a:ext cx="3535680" cy="460375"/>
          </a:xfrm>
          <a:prstGeom prst="rect">
            <a:avLst/>
          </a:prstGeom>
          <a:noFill/>
        </p:spPr>
        <p:txBody>
          <a:bodyPr wrap="none" rtlCol="0">
            <a:spAutoFit/>
          </a:bodyPr>
          <a:lstStyle/>
          <a:p>
            <a:pPr algn="l">
              <a:lnSpc>
                <a:spcPct val="100000"/>
              </a:lnSpc>
              <a:spcBef>
                <a:spcPts val="100"/>
              </a:spcBef>
            </a:pPr>
            <a:r>
              <a:rPr lang="zh-CN" sz="2400" b="1" dirty="0">
                <a:latin typeface="微软雅黑" panose="020B0503020204020204" charset="-122"/>
                <a:ea typeface="微软雅黑" panose="020B0503020204020204" charset="-122"/>
                <a:cs typeface="宋体" panose="02010600030101010101" pitchFamily="2" charset="-122"/>
                <a:sym typeface="+mn-ea"/>
              </a:rPr>
              <a:t>四、实验室生物安全技术</a:t>
            </a:r>
          </a:p>
        </p:txBody>
      </p:sp>
      <p:grpSp>
        <p:nvGrpSpPr>
          <p:cNvPr id="15" name="组合 14"/>
          <p:cNvGrpSpPr/>
          <p:nvPr/>
        </p:nvGrpSpPr>
        <p:grpSpPr>
          <a:xfrm>
            <a:off x="3173" y="334988"/>
            <a:ext cx="1012721" cy="587625"/>
            <a:chOff x="0" y="419087"/>
            <a:chExt cx="816284" cy="473644"/>
          </a:xfrm>
        </p:grpSpPr>
        <p:grpSp>
          <p:nvGrpSpPr>
            <p:cNvPr id="16" name="组合 15"/>
            <p:cNvGrpSpPr/>
            <p:nvPr/>
          </p:nvGrpSpPr>
          <p:grpSpPr>
            <a:xfrm>
              <a:off x="0" y="419087"/>
              <a:ext cx="816284" cy="473644"/>
              <a:chOff x="-63454" y="428612"/>
              <a:chExt cx="816284" cy="473644"/>
            </a:xfrm>
          </p:grpSpPr>
          <p:grpSp>
            <p:nvGrpSpPr>
              <p:cNvPr id="19" name="组合 18"/>
              <p:cNvGrpSpPr/>
              <p:nvPr/>
            </p:nvGrpSpPr>
            <p:grpSpPr>
              <a:xfrm>
                <a:off x="114300" y="428612"/>
                <a:ext cx="638530" cy="473644"/>
                <a:chOff x="1" y="1932152"/>
                <a:chExt cx="3100612" cy="3240569"/>
              </a:xfrm>
            </p:grpSpPr>
            <p:pic>
              <p:nvPicPr>
                <p:cNvPr id="21" name="图片 15"/>
                <p:cNvPicPr>
                  <a:picLocks noChangeAspect="1"/>
                </p:cNvPicPr>
                <p:nvPr>
                  <p:custDataLst>
                    <p:tags r:id="rId23"/>
                  </p:custDataLst>
                </p:nvPr>
              </p:nvPicPr>
              <p:blipFill>
                <a:blip r:embed="rId25" cstate="print">
                  <a:extLst>
                    <a:ext uri="{28A0092B-C50C-407E-A947-70E740481C1C}">
                      <a14:useLocalDpi xmlns:a14="http://schemas.microsoft.com/office/drawing/2010/main" val="0"/>
                    </a:ext>
                  </a:extLst>
                </a:blip>
                <a:stretch>
                  <a:fillRect/>
                </a:stretch>
              </p:blipFill>
              <p:spPr>
                <a:xfrm rot="2419665" flipH="1">
                  <a:off x="2273733" y="2150323"/>
                  <a:ext cx="826880" cy="3022398"/>
                </a:xfrm>
                <a:prstGeom prst="rect">
                  <a:avLst/>
                </a:prstGeom>
              </p:spPr>
            </p:pic>
            <p:sp>
              <p:nvSpPr>
                <p:cNvPr id="22" name="任意多边形 21"/>
                <p:cNvSpPr/>
                <p:nvPr/>
              </p:nvSpPr>
              <p:spPr bwMode="auto">
                <a:xfrm flipH="1">
                  <a:off x="1" y="1932152"/>
                  <a:ext cx="3070379" cy="2520315"/>
                </a:xfrm>
                <a:custGeom>
                  <a:avLst/>
                  <a:gdLst>
                    <a:gd name="connsiteX0" fmla="*/ 3070379 w 3070379"/>
                    <a:gd name="connsiteY0" fmla="*/ 0 h 2520315"/>
                    <a:gd name="connsiteX1" fmla="*/ 2804837 w 3070379"/>
                    <a:gd name="connsiteY1" fmla="*/ 0 h 2520315"/>
                    <a:gd name="connsiteX2" fmla="*/ 158684 w 3070379"/>
                    <a:gd name="connsiteY2" fmla="*/ 0 h 2520315"/>
                    <a:gd name="connsiteX3" fmla="*/ 22594 w 3070379"/>
                    <a:gd name="connsiteY3" fmla="*/ 237873 h 2520315"/>
                    <a:gd name="connsiteX4" fmla="*/ 1292763 w 3070379"/>
                    <a:gd name="connsiteY4" fmla="*/ 2441024 h 2520315"/>
                    <a:gd name="connsiteX5" fmla="*/ 1434523 w 3070379"/>
                    <a:gd name="connsiteY5" fmla="*/ 2520315 h 2520315"/>
                    <a:gd name="connsiteX6" fmla="*/ 3030119 w 3070379"/>
                    <a:gd name="connsiteY6" fmla="*/ 2520315 h 2520315"/>
                    <a:gd name="connsiteX7" fmla="*/ 3070379 w 3070379"/>
                    <a:gd name="connsiteY7" fmla="*/ 2520315 h 2520315"/>
                    <a:gd name="connsiteX8" fmla="*/ 3070379 w 3070379"/>
                    <a:gd name="connsiteY8" fmla="*/ 0 h 2520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70379" h="2520315">
                      <a:moveTo>
                        <a:pt x="3070379" y="0"/>
                      </a:moveTo>
                      <a:lnTo>
                        <a:pt x="2804837" y="0"/>
                      </a:lnTo>
                      <a:cubicBezTo>
                        <a:pt x="2129523" y="0"/>
                        <a:pt x="1265120" y="0"/>
                        <a:pt x="158684" y="0"/>
                      </a:cubicBezTo>
                      <a:cubicBezTo>
                        <a:pt x="33935" y="0"/>
                        <a:pt x="-39780" y="130264"/>
                        <a:pt x="22594" y="237873"/>
                      </a:cubicBezTo>
                      <a:cubicBezTo>
                        <a:pt x="22594" y="237873"/>
                        <a:pt x="22594" y="237873"/>
                        <a:pt x="1292763" y="2441024"/>
                      </a:cubicBezTo>
                      <a:cubicBezTo>
                        <a:pt x="1321115" y="2491997"/>
                        <a:pt x="1377819" y="2520315"/>
                        <a:pt x="1434523" y="2520315"/>
                      </a:cubicBezTo>
                      <a:cubicBezTo>
                        <a:pt x="1434523" y="2520315"/>
                        <a:pt x="1434523" y="2520315"/>
                        <a:pt x="3030119" y="2520315"/>
                      </a:cubicBezTo>
                      <a:lnTo>
                        <a:pt x="3070379" y="2520315"/>
                      </a:lnTo>
                      <a:lnTo>
                        <a:pt x="3070379" y="0"/>
                      </a:lnTo>
                      <a:close/>
                    </a:path>
                  </a:pathLst>
                </a:custGeom>
                <a:solidFill>
                  <a:srgbClr val="5484BD"/>
                </a:solidFill>
                <a:ln>
                  <a:noFill/>
                </a:ln>
                <a:extLst>
                  <a:ext uri="{91240B29-F687-4F45-9708-019B960494DF}">
                    <a14:hiddenLine xmlns:a14="http://schemas.microsoft.com/office/drawing/2010/main" w="9525">
                      <a:solidFill>
                        <a:srgbClr val="000000"/>
                      </a:solidFill>
                      <a:round/>
                    </a14:hiddenLine>
                  </a:ext>
                </a:extLst>
              </p:spPr>
              <p:txBody>
                <a:bodyPr vert="horz" wrap="square" lIns="91392" tIns="45696" rIns="91392" bIns="45696" numCol="1" anchor="t" anchorCtr="0" compatLnSpc="1">
                  <a:noAutofit/>
                </a:bodyPr>
                <a:lstStyle/>
                <a:p>
                  <a:endParaRPr lang="zh-CN" altLang="en-US">
                    <a:cs typeface="+mn-ea"/>
                    <a:sym typeface="+mn-lt"/>
                  </a:endParaRPr>
                </a:p>
              </p:txBody>
            </p:sp>
          </p:grpSp>
          <p:sp>
            <p:nvSpPr>
              <p:cNvPr id="20" name="矩形 19"/>
              <p:cNvSpPr/>
              <p:nvPr/>
            </p:nvSpPr>
            <p:spPr>
              <a:xfrm>
                <a:off x="-63454" y="428612"/>
                <a:ext cx="409529" cy="368371"/>
              </a:xfrm>
              <a:prstGeom prst="rect">
                <a:avLst/>
              </a:prstGeom>
              <a:solidFill>
                <a:srgbClr val="5484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7" name="矩形 16"/>
            <p:cNvSpPr/>
            <p:nvPr/>
          </p:nvSpPr>
          <p:spPr>
            <a:xfrm>
              <a:off x="104775" y="419087"/>
              <a:ext cx="50800" cy="368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200025" y="419087"/>
              <a:ext cx="50800" cy="368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9701" name="组合 1"/>
          <p:cNvGrpSpPr/>
          <p:nvPr/>
        </p:nvGrpSpPr>
        <p:grpSpPr>
          <a:xfrm>
            <a:off x="8932338" y="121739"/>
            <a:ext cx="2981042" cy="618168"/>
            <a:chOff x="263" y="-120"/>
            <a:chExt cx="9475" cy="2198"/>
          </a:xfrm>
        </p:grpSpPr>
        <p:pic>
          <p:nvPicPr>
            <p:cNvPr id="29702" name="图片 5"/>
            <p:cNvPicPr>
              <a:picLocks noChangeAspect="1"/>
            </p:cNvPicPr>
            <p:nvPr/>
          </p:nvPicPr>
          <p:blipFill>
            <a:blip r:embed="rId26" cstate="print"/>
            <a:stretch>
              <a:fillRect/>
            </a:stretch>
          </p:blipFill>
          <p:spPr>
            <a:xfrm>
              <a:off x="2190" y="-120"/>
              <a:ext cx="7549" cy="2199"/>
            </a:xfrm>
            <a:prstGeom prst="rect">
              <a:avLst/>
            </a:prstGeom>
            <a:noFill/>
            <a:ln w="9525">
              <a:noFill/>
            </a:ln>
          </p:spPr>
        </p:pic>
        <p:pic>
          <p:nvPicPr>
            <p:cNvPr id="29703" name="图片 6" descr="u=1446500768,2742535849&amp;fm=21&amp;gp=0"/>
            <p:cNvPicPr>
              <a:picLocks noChangeAspect="1"/>
            </p:cNvPicPr>
            <p:nvPr/>
          </p:nvPicPr>
          <p:blipFill>
            <a:blip r:embed="rId27" cstate="print">
              <a:clrChange>
                <a:clrFrom>
                  <a:srgbClr val="FFFFFF"/>
                </a:clrFrom>
                <a:clrTo>
                  <a:srgbClr val="FFFFFF">
                    <a:alpha val="0"/>
                  </a:srgbClr>
                </a:clrTo>
              </a:clrChange>
            </a:blip>
            <a:stretch>
              <a:fillRect/>
            </a:stretch>
          </p:blipFill>
          <p:spPr>
            <a:xfrm>
              <a:off x="263" y="212"/>
              <a:ext cx="1758" cy="1439"/>
            </a:xfrm>
            <a:prstGeom prst="rect">
              <a:avLst/>
            </a:prstGeom>
            <a:noFill/>
            <a:ln w="9525">
              <a:noFill/>
            </a:ln>
          </p:spPr>
        </p:pic>
      </p:grpSp>
      <p:sp>
        <p:nvSpPr>
          <p:cNvPr id="4" name="Freeform 2"/>
          <p:cNvSpPr/>
          <p:nvPr>
            <p:custDataLst>
              <p:tags r:id="rId1"/>
            </p:custDataLst>
          </p:nvPr>
        </p:nvSpPr>
        <p:spPr bwMode="auto">
          <a:xfrm>
            <a:off x="6306391" y="3994457"/>
            <a:ext cx="1255669" cy="978688"/>
          </a:xfrm>
          <a:custGeom>
            <a:avLst/>
            <a:gdLst>
              <a:gd name="T0" fmla="+- 0 449 449"/>
              <a:gd name="T1" fmla="*/ T0 w 21003"/>
              <a:gd name="T2" fmla="+- 0 17833 1814"/>
              <a:gd name="T3" fmla="*/ 17833 h 17825"/>
              <a:gd name="T4" fmla="+- 0 19312 449"/>
              <a:gd name="T5" fmla="*/ T4 w 21003"/>
              <a:gd name="T6" fmla="+- 0 9969 1814"/>
              <a:gd name="T7" fmla="*/ 9969 h 17825"/>
              <a:gd name="T8" fmla="+- 0 21354 449"/>
              <a:gd name="T9" fmla="*/ T8 w 21003"/>
              <a:gd name="T10" fmla="+- 0 3389 1814"/>
              <a:gd name="T11" fmla="*/ 3389 h 17825"/>
              <a:gd name="T12" fmla="+- 0 20083 449"/>
              <a:gd name="T13" fmla="*/ T12 w 21003"/>
              <a:gd name="T14" fmla="+- 0 3056 1814"/>
              <a:gd name="T15" fmla="*/ 3056 h 17825"/>
              <a:gd name="T16" fmla="+- 0 6548 449"/>
              <a:gd name="T17" fmla="*/ T16 w 21003"/>
              <a:gd name="T18" fmla="+- 0 3375 1814"/>
              <a:gd name="T19" fmla="*/ 3375 h 17825"/>
              <a:gd name="T20" fmla="+- 0 449 449"/>
              <a:gd name="T21" fmla="*/ T20 w 21003"/>
              <a:gd name="T22" fmla="+- 0 17833 1814"/>
              <a:gd name="T23" fmla="*/ 17833 h 17825"/>
              <a:gd name="T24" fmla="+- 0 449 449"/>
              <a:gd name="T25" fmla="*/ T24 w 21003"/>
              <a:gd name="T26" fmla="+- 0 17833 1814"/>
              <a:gd name="T27" fmla="*/ 17833 h 17825"/>
            </a:gdLst>
            <a:ahLst/>
            <a:cxnLst>
              <a:cxn ang="0">
                <a:pos x="T1" y="T3"/>
              </a:cxn>
              <a:cxn ang="0">
                <a:pos x="T5" y="T7"/>
              </a:cxn>
              <a:cxn ang="0">
                <a:pos x="T9" y="T11"/>
              </a:cxn>
              <a:cxn ang="0">
                <a:pos x="T13" y="T15"/>
              </a:cxn>
              <a:cxn ang="0">
                <a:pos x="T17" y="T19"/>
              </a:cxn>
              <a:cxn ang="0">
                <a:pos x="T21" y="T23"/>
              </a:cxn>
              <a:cxn ang="0">
                <a:pos x="T25" y="T27"/>
              </a:cxn>
            </a:cxnLst>
            <a:rect l="0" t="0" r="r" b="b"/>
            <a:pathLst>
              <a:path w="21003" h="17825">
                <a:moveTo>
                  <a:pt x="0" y="16019"/>
                </a:moveTo>
                <a:cubicBezTo>
                  <a:pt x="7953" y="18811"/>
                  <a:pt x="15290" y="19786"/>
                  <a:pt x="18863" y="8155"/>
                </a:cubicBezTo>
                <a:cubicBezTo>
                  <a:pt x="19676" y="5451"/>
                  <a:pt x="20261" y="2175"/>
                  <a:pt x="20905" y="1575"/>
                </a:cubicBezTo>
                <a:cubicBezTo>
                  <a:pt x="21098" y="1286"/>
                  <a:pt x="21151" y="1131"/>
                  <a:pt x="19634" y="1242"/>
                </a:cubicBezTo>
                <a:cubicBezTo>
                  <a:pt x="18117" y="1353"/>
                  <a:pt x="11299" y="-1814"/>
                  <a:pt x="6099" y="1561"/>
                </a:cubicBezTo>
                <a:cubicBezTo>
                  <a:pt x="-449" y="5810"/>
                  <a:pt x="1711" y="13199"/>
                  <a:pt x="0" y="16019"/>
                </a:cubicBezTo>
                <a:close/>
                <a:moveTo>
                  <a:pt x="0" y="16019"/>
                </a:moveTo>
              </a:path>
            </a:pathLst>
          </a:custGeom>
          <a:solidFill>
            <a:srgbClr val="5484BD"/>
          </a:solidFill>
          <a:ln>
            <a:noFill/>
          </a:ln>
        </p:spPr>
        <p:txBody>
          <a:bodyPr lIns="0" tIns="0" rIns="0" bIns="0"/>
          <a:lstStyle/>
          <a:p>
            <a:endParaRPr lang="en-US" sz="1350">
              <a:solidFill>
                <a:srgbClr val="000000"/>
              </a:solidFill>
              <a:sym typeface="微软雅黑" panose="020B0503020204020204" charset="-122"/>
            </a:endParaRPr>
          </a:p>
        </p:txBody>
      </p:sp>
      <p:sp>
        <p:nvSpPr>
          <p:cNvPr id="7" name="Freeform 6"/>
          <p:cNvSpPr/>
          <p:nvPr>
            <p:custDataLst>
              <p:tags r:id="rId2"/>
            </p:custDataLst>
          </p:nvPr>
        </p:nvSpPr>
        <p:spPr bwMode="auto">
          <a:xfrm>
            <a:off x="5684653" y="1758775"/>
            <a:ext cx="1161740" cy="2277718"/>
          </a:xfrm>
          <a:custGeom>
            <a:avLst/>
            <a:gdLst>
              <a:gd name="T0" fmla="+- 0 4181 1625"/>
              <a:gd name="T1" fmla="*/ T0 w 19535"/>
              <a:gd name="T2" fmla="+- 0 21600 247"/>
              <a:gd name="T3" fmla="*/ 21600 h 21353"/>
              <a:gd name="T4" fmla="+- 0 8916 1625"/>
              <a:gd name="T5" fmla="*/ T4 w 19535"/>
              <a:gd name="T6" fmla="+- 0 5181 247"/>
              <a:gd name="T7" fmla="*/ 5181 h 21353"/>
              <a:gd name="T8" fmla="+- 0 18324 1625"/>
              <a:gd name="T9" fmla="*/ T8 w 19535"/>
              <a:gd name="T10" fmla="+- 0 418 247"/>
              <a:gd name="T11" fmla="*/ 418 h 21353"/>
              <a:gd name="T12" fmla="+- 0 18856 1625"/>
              <a:gd name="T13" fmla="*/ T12 w 19535"/>
              <a:gd name="T14" fmla="+- 0 888 247"/>
              <a:gd name="T15" fmla="*/ 888 h 21353"/>
              <a:gd name="T16" fmla="+- 0 21101 1625"/>
              <a:gd name="T17" fmla="*/ T16 w 19535"/>
              <a:gd name="T18" fmla="+- 0 10171 247"/>
              <a:gd name="T19" fmla="*/ 10171 h 21353"/>
              <a:gd name="T20" fmla="+- 0 7468 1625"/>
              <a:gd name="T21" fmla="*/ T20 w 19535"/>
              <a:gd name="T22" fmla="+- 0 20041 247"/>
              <a:gd name="T23" fmla="*/ 20041 h 21353"/>
              <a:gd name="T24" fmla="+- 0 4181 1625"/>
              <a:gd name="T25" fmla="*/ T24 w 19535"/>
              <a:gd name="T26" fmla="+- 0 21600 247"/>
              <a:gd name="T27" fmla="*/ 21600 h 21353"/>
              <a:gd name="T28" fmla="+- 0 4181 1625"/>
              <a:gd name="T29" fmla="*/ T28 w 19535"/>
              <a:gd name="T30" fmla="+- 0 21600 247"/>
              <a:gd name="T31" fmla="*/ 21600 h 21353"/>
            </a:gdLst>
            <a:ahLst/>
            <a:cxnLst>
              <a:cxn ang="0">
                <a:pos x="T1" y="T3"/>
              </a:cxn>
              <a:cxn ang="0">
                <a:pos x="T5" y="T7"/>
              </a:cxn>
              <a:cxn ang="0">
                <a:pos x="T9" y="T11"/>
              </a:cxn>
              <a:cxn ang="0">
                <a:pos x="T13" y="T15"/>
              </a:cxn>
              <a:cxn ang="0">
                <a:pos x="T17" y="T19"/>
              </a:cxn>
              <a:cxn ang="0">
                <a:pos x="T21" y="T23"/>
              </a:cxn>
              <a:cxn ang="0">
                <a:pos x="T25" y="T27"/>
              </a:cxn>
              <a:cxn ang="0">
                <a:pos x="T29" y="T31"/>
              </a:cxn>
            </a:cxnLst>
            <a:rect l="0" t="0" r="r" b="b"/>
            <a:pathLst>
              <a:path w="19535" h="21353">
                <a:moveTo>
                  <a:pt x="2556" y="21353"/>
                </a:moveTo>
                <a:cubicBezTo>
                  <a:pt x="-1270" y="17889"/>
                  <a:pt x="-1625" y="8998"/>
                  <a:pt x="7291" y="4934"/>
                </a:cubicBezTo>
                <a:cubicBezTo>
                  <a:pt x="16208" y="871"/>
                  <a:pt x="16269" y="589"/>
                  <a:pt x="16699" y="171"/>
                </a:cubicBezTo>
                <a:cubicBezTo>
                  <a:pt x="17128" y="-247"/>
                  <a:pt x="17303" y="175"/>
                  <a:pt x="17231" y="641"/>
                </a:cubicBezTo>
                <a:cubicBezTo>
                  <a:pt x="17159" y="1107"/>
                  <a:pt x="19975" y="5498"/>
                  <a:pt x="19476" y="9924"/>
                </a:cubicBezTo>
                <a:cubicBezTo>
                  <a:pt x="18977" y="14350"/>
                  <a:pt x="12944" y="18027"/>
                  <a:pt x="5843" y="19794"/>
                </a:cubicBezTo>
                <a:cubicBezTo>
                  <a:pt x="4131" y="20182"/>
                  <a:pt x="2875" y="20281"/>
                  <a:pt x="2556" y="21353"/>
                </a:cubicBezTo>
                <a:close/>
                <a:moveTo>
                  <a:pt x="2556" y="21353"/>
                </a:moveTo>
              </a:path>
            </a:pathLst>
          </a:custGeom>
          <a:solidFill>
            <a:srgbClr val="5484BD"/>
          </a:solidFill>
          <a:ln>
            <a:noFill/>
          </a:ln>
        </p:spPr>
        <p:txBody>
          <a:bodyPr lIns="0" tIns="0" rIns="0" bIns="0"/>
          <a:lstStyle/>
          <a:p>
            <a:endParaRPr lang="en-US" sz="1350" dirty="0">
              <a:solidFill>
                <a:srgbClr val="000000"/>
              </a:solidFill>
              <a:sym typeface="微软雅黑" panose="020B0503020204020204" charset="-122"/>
            </a:endParaRPr>
          </a:p>
        </p:txBody>
      </p:sp>
      <p:sp>
        <p:nvSpPr>
          <p:cNvPr id="8" name="Freeform 7"/>
          <p:cNvSpPr/>
          <p:nvPr>
            <p:custDataLst>
              <p:tags r:id="rId3"/>
            </p:custDataLst>
          </p:nvPr>
        </p:nvSpPr>
        <p:spPr bwMode="auto">
          <a:xfrm>
            <a:off x="4967993" y="2344315"/>
            <a:ext cx="738022" cy="1345300"/>
          </a:xfrm>
          <a:custGeom>
            <a:avLst/>
            <a:gdLst>
              <a:gd name="T0" fmla="+- 0 4212 3556"/>
              <a:gd name="T1" fmla="*/ T0 w 17674"/>
              <a:gd name="T2" fmla="+- 0 322 241"/>
              <a:gd name="T3" fmla="*/ 322 h 21359"/>
              <a:gd name="T4" fmla="+- 0 6356 3556"/>
              <a:gd name="T5" fmla="*/ T4 w 17674"/>
              <a:gd name="T6" fmla="+- 0 1057 241"/>
              <a:gd name="T7" fmla="*/ 1057 h 21359"/>
              <a:gd name="T8" fmla="+- 0 17043 3556"/>
              <a:gd name="T9" fmla="*/ T8 w 17674"/>
              <a:gd name="T10" fmla="+- 0 4052 241"/>
              <a:gd name="T11" fmla="*/ 4052 h 21359"/>
              <a:gd name="T12" fmla="+- 0 21164 3556"/>
              <a:gd name="T13" fmla="*/ T12 w 17674"/>
              <a:gd name="T14" fmla="+- 0 10456 241"/>
              <a:gd name="T15" fmla="*/ 10456 h 21359"/>
              <a:gd name="T16" fmla="+- 0 20280 3556"/>
              <a:gd name="T17" fmla="*/ T16 w 17674"/>
              <a:gd name="T18" fmla="+- 0 21600 241"/>
              <a:gd name="T19" fmla="*/ 21600 h 21359"/>
              <a:gd name="T20" fmla="+- 0 4072 3556"/>
              <a:gd name="T21" fmla="*/ T20 w 17674"/>
              <a:gd name="T22" fmla="+- 0 4720 241"/>
              <a:gd name="T23" fmla="*/ 4720 h 21359"/>
              <a:gd name="T24" fmla="+- 0 4212 3556"/>
              <a:gd name="T25" fmla="*/ T24 w 17674"/>
              <a:gd name="T26" fmla="+- 0 322 241"/>
              <a:gd name="T27" fmla="*/ 322 h 21359"/>
              <a:gd name="T28" fmla="+- 0 4212 3556"/>
              <a:gd name="T29" fmla="*/ T28 w 17674"/>
              <a:gd name="T30" fmla="+- 0 322 241"/>
              <a:gd name="T31" fmla="*/ 322 h 21359"/>
            </a:gdLst>
            <a:ahLst/>
            <a:cxnLst>
              <a:cxn ang="0">
                <a:pos x="T1" y="T3"/>
              </a:cxn>
              <a:cxn ang="0">
                <a:pos x="T5" y="T7"/>
              </a:cxn>
              <a:cxn ang="0">
                <a:pos x="T9" y="T11"/>
              </a:cxn>
              <a:cxn ang="0">
                <a:pos x="T13" y="T15"/>
              </a:cxn>
              <a:cxn ang="0">
                <a:pos x="T17" y="T19"/>
              </a:cxn>
              <a:cxn ang="0">
                <a:pos x="T21" y="T23"/>
              </a:cxn>
              <a:cxn ang="0">
                <a:pos x="T25" y="T27"/>
              </a:cxn>
              <a:cxn ang="0">
                <a:pos x="T29" y="T31"/>
              </a:cxn>
            </a:cxnLst>
            <a:rect l="0" t="0" r="r" b="b"/>
            <a:pathLst>
              <a:path w="17674" h="21359">
                <a:moveTo>
                  <a:pt x="656" y="81"/>
                </a:moveTo>
                <a:cubicBezTo>
                  <a:pt x="1364" y="-241"/>
                  <a:pt x="2171" y="479"/>
                  <a:pt x="2800" y="816"/>
                </a:cubicBezTo>
                <a:cubicBezTo>
                  <a:pt x="3428" y="1152"/>
                  <a:pt x="10678" y="2181"/>
                  <a:pt x="13487" y="3811"/>
                </a:cubicBezTo>
                <a:cubicBezTo>
                  <a:pt x="16297" y="5442"/>
                  <a:pt x="18044" y="7647"/>
                  <a:pt x="17608" y="10215"/>
                </a:cubicBezTo>
                <a:cubicBezTo>
                  <a:pt x="15297" y="13865"/>
                  <a:pt x="15836" y="18504"/>
                  <a:pt x="16724" y="21359"/>
                </a:cubicBezTo>
                <a:cubicBezTo>
                  <a:pt x="-3556" y="19002"/>
                  <a:pt x="102" y="7413"/>
                  <a:pt x="516" y="4479"/>
                </a:cubicBezTo>
                <a:cubicBezTo>
                  <a:pt x="930" y="1546"/>
                  <a:pt x="759" y="642"/>
                  <a:pt x="656" y="81"/>
                </a:cubicBezTo>
                <a:close/>
                <a:moveTo>
                  <a:pt x="656" y="81"/>
                </a:moveTo>
              </a:path>
            </a:pathLst>
          </a:custGeom>
          <a:solidFill>
            <a:srgbClr val="5484BD"/>
          </a:solidFill>
          <a:ln>
            <a:noFill/>
          </a:ln>
        </p:spPr>
        <p:txBody>
          <a:bodyPr lIns="0" tIns="0" rIns="0" bIns="0"/>
          <a:lstStyle/>
          <a:p>
            <a:endParaRPr lang="en-US" sz="1350">
              <a:solidFill>
                <a:srgbClr val="000000"/>
              </a:solidFill>
              <a:sym typeface="微软雅黑" panose="020B0503020204020204" charset="-122"/>
            </a:endParaRPr>
          </a:p>
        </p:txBody>
      </p:sp>
      <p:sp>
        <p:nvSpPr>
          <p:cNvPr id="10" name="Freeform 9"/>
          <p:cNvSpPr/>
          <p:nvPr>
            <p:custDataLst>
              <p:tags r:id="rId4"/>
            </p:custDataLst>
          </p:nvPr>
        </p:nvSpPr>
        <p:spPr bwMode="auto">
          <a:xfrm>
            <a:off x="5568474" y="3869218"/>
            <a:ext cx="782411" cy="1844884"/>
          </a:xfrm>
          <a:custGeom>
            <a:avLst/>
            <a:gdLst>
              <a:gd name="T0" fmla="*/ 13999 w 21600"/>
              <a:gd name="T1" fmla="*/ 21385 h 21600"/>
              <a:gd name="T2" fmla="*/ 14380 w 21600"/>
              <a:gd name="T3" fmla="*/ 18538 h 21600"/>
              <a:gd name="T4" fmla="*/ 21600 w 21600"/>
              <a:gd name="T5" fmla="*/ 11388 h 21600"/>
              <a:gd name="T6" fmla="*/ 13435 w 21600"/>
              <a:gd name="T7" fmla="*/ 16550 h 21600"/>
              <a:gd name="T8" fmla="*/ 6700 w 21600"/>
              <a:gd name="T9" fmla="*/ 6593 h 21600"/>
              <a:gd name="T10" fmla="*/ 6586 w 21600"/>
              <a:gd name="T11" fmla="*/ 4725 h 21600"/>
              <a:gd name="T12" fmla="*/ 8066 w 21600"/>
              <a:gd name="T13" fmla="*/ 1630 h 21600"/>
              <a:gd name="T14" fmla="*/ 8199 w 21600"/>
              <a:gd name="T15" fmla="*/ 0 h 21600"/>
              <a:gd name="T16" fmla="*/ 6081 w 21600"/>
              <a:gd name="T17" fmla="*/ 2718 h 21600"/>
              <a:gd name="T18" fmla="*/ 4922 w 21600"/>
              <a:gd name="T19" fmla="*/ 7737 h 21600"/>
              <a:gd name="T20" fmla="*/ 5239 w 21600"/>
              <a:gd name="T21" fmla="*/ 9707 h 21600"/>
              <a:gd name="T22" fmla="*/ 0 w 21600"/>
              <a:gd name="T23" fmla="*/ 7364 h 21600"/>
              <a:gd name="T24" fmla="*/ 6465 w 21600"/>
              <a:gd name="T25" fmla="*/ 12078 h 21600"/>
              <a:gd name="T26" fmla="*/ 8787 w 21600"/>
              <a:gd name="T27" fmla="*/ 216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600" h="21600">
                <a:moveTo>
                  <a:pt x="13999" y="21385"/>
                </a:moveTo>
                <a:cubicBezTo>
                  <a:pt x="14737" y="19839"/>
                  <a:pt x="14380" y="18538"/>
                  <a:pt x="14380" y="18538"/>
                </a:cubicBezTo>
                <a:cubicBezTo>
                  <a:pt x="14380" y="18538"/>
                  <a:pt x="16629" y="13916"/>
                  <a:pt x="21600" y="11388"/>
                </a:cubicBezTo>
                <a:cubicBezTo>
                  <a:pt x="18232" y="11806"/>
                  <a:pt x="13860" y="15527"/>
                  <a:pt x="13435" y="16550"/>
                </a:cubicBezTo>
                <a:cubicBezTo>
                  <a:pt x="11160" y="12547"/>
                  <a:pt x="6636" y="10878"/>
                  <a:pt x="6700" y="6593"/>
                </a:cubicBezTo>
                <a:cubicBezTo>
                  <a:pt x="6496" y="4801"/>
                  <a:pt x="6453" y="4792"/>
                  <a:pt x="6586" y="4725"/>
                </a:cubicBezTo>
                <a:cubicBezTo>
                  <a:pt x="8333" y="3650"/>
                  <a:pt x="7798" y="1924"/>
                  <a:pt x="8066" y="1630"/>
                </a:cubicBezTo>
                <a:cubicBezTo>
                  <a:pt x="8333" y="1298"/>
                  <a:pt x="8199" y="0"/>
                  <a:pt x="8199" y="0"/>
                </a:cubicBezTo>
                <a:cubicBezTo>
                  <a:pt x="6683" y="1336"/>
                  <a:pt x="6215" y="1863"/>
                  <a:pt x="6081" y="2718"/>
                </a:cubicBezTo>
                <a:cubicBezTo>
                  <a:pt x="5948" y="3572"/>
                  <a:pt x="4855" y="5794"/>
                  <a:pt x="4922" y="7737"/>
                </a:cubicBezTo>
                <a:cubicBezTo>
                  <a:pt x="5082" y="8844"/>
                  <a:pt x="5239" y="9707"/>
                  <a:pt x="5239" y="9707"/>
                </a:cubicBezTo>
                <a:cubicBezTo>
                  <a:pt x="2679" y="8171"/>
                  <a:pt x="0" y="7364"/>
                  <a:pt x="0" y="7364"/>
                </a:cubicBezTo>
                <a:cubicBezTo>
                  <a:pt x="2566" y="9335"/>
                  <a:pt x="4635" y="9791"/>
                  <a:pt x="6465" y="12078"/>
                </a:cubicBezTo>
                <a:cubicBezTo>
                  <a:pt x="8295" y="14365"/>
                  <a:pt x="11215" y="18114"/>
                  <a:pt x="8787" y="21600"/>
                </a:cubicBezTo>
              </a:path>
            </a:pathLst>
          </a:custGeom>
          <a:solidFill>
            <a:srgbClr val="E1E6EB"/>
          </a:solidFill>
          <a:ln w="12700" cap="flat">
            <a:solidFill>
              <a:srgbClr val="A0AAB4"/>
            </a:solidFill>
            <a:prstDash val="solid"/>
            <a:miter lim="800000"/>
            <a:headEnd type="none" w="med" len="med"/>
            <a:tailEnd type="none" w="med" len="med"/>
          </a:ln>
        </p:spPr>
        <p:txBody>
          <a:bodyPr lIns="0" tIns="0" rIns="0" bIns="0"/>
          <a:lstStyle/>
          <a:p>
            <a:endParaRPr lang="en-US" sz="1350">
              <a:solidFill>
                <a:srgbClr val="000000"/>
              </a:solidFill>
              <a:sym typeface="微软雅黑" panose="020B0503020204020204" charset="-122"/>
            </a:endParaRPr>
          </a:p>
        </p:txBody>
      </p:sp>
      <p:sp>
        <p:nvSpPr>
          <p:cNvPr id="9" name="Freeform 14"/>
          <p:cNvSpPr/>
          <p:nvPr>
            <p:custDataLst>
              <p:tags r:id="rId5"/>
            </p:custDataLst>
          </p:nvPr>
        </p:nvSpPr>
        <p:spPr bwMode="auto">
          <a:xfrm>
            <a:off x="4674334" y="3884338"/>
            <a:ext cx="929495" cy="697956"/>
          </a:xfrm>
          <a:custGeom>
            <a:avLst/>
            <a:gdLst>
              <a:gd name="T0" fmla="+- 0 21600 604"/>
              <a:gd name="T1" fmla="*/ T0 w 20996"/>
              <a:gd name="T2" fmla="+- 0 18575 2579"/>
              <a:gd name="T3" fmla="*/ 18575 h 17236"/>
              <a:gd name="T4" fmla="+- 0 6565 604"/>
              <a:gd name="T5" fmla="*/ T4 w 20996"/>
              <a:gd name="T6" fmla="+- 0 18526 2579"/>
              <a:gd name="T7" fmla="*/ 18526 h 17236"/>
              <a:gd name="T8" fmla="+- 0 1015 604"/>
              <a:gd name="T9" fmla="*/ T8 w 20996"/>
              <a:gd name="T10" fmla="+- 0 4608 2579"/>
              <a:gd name="T11" fmla="*/ 4608 h 17236"/>
              <a:gd name="T12" fmla="+- 0 2428 604"/>
              <a:gd name="T13" fmla="*/ T12 w 20996"/>
              <a:gd name="T14" fmla="+- 0 3811 2579"/>
              <a:gd name="T15" fmla="*/ 3811 h 17236"/>
              <a:gd name="T16" fmla="+- 0 16548 604"/>
              <a:gd name="T17" fmla="*/ T16 w 20996"/>
              <a:gd name="T18" fmla="+- 0 5784 2579"/>
              <a:gd name="T19" fmla="*/ 5784 h 17236"/>
              <a:gd name="T20" fmla="+- 0 21600 604"/>
              <a:gd name="T21" fmla="*/ T20 w 20996"/>
              <a:gd name="T22" fmla="+- 0 18575 2579"/>
              <a:gd name="T23" fmla="*/ 18575 h 17236"/>
              <a:gd name="T24" fmla="+- 0 21600 604"/>
              <a:gd name="T25" fmla="*/ T24 w 20996"/>
              <a:gd name="T26" fmla="+- 0 18575 2579"/>
              <a:gd name="T27" fmla="*/ 18575 h 17236"/>
            </a:gdLst>
            <a:ahLst/>
            <a:cxnLst>
              <a:cxn ang="0">
                <a:pos x="T1" y="T3"/>
              </a:cxn>
              <a:cxn ang="0">
                <a:pos x="T5" y="T7"/>
              </a:cxn>
              <a:cxn ang="0">
                <a:pos x="T9" y="T11"/>
              </a:cxn>
              <a:cxn ang="0">
                <a:pos x="T13" y="T15"/>
              </a:cxn>
              <a:cxn ang="0">
                <a:pos x="T17" y="T19"/>
              </a:cxn>
              <a:cxn ang="0">
                <a:pos x="T21" y="T23"/>
              </a:cxn>
              <a:cxn ang="0">
                <a:pos x="T25" y="T27"/>
              </a:cxn>
            </a:cxnLst>
            <a:rect l="0" t="0" r="r" b="b"/>
            <a:pathLst>
              <a:path w="20996" h="17236">
                <a:moveTo>
                  <a:pt x="20996" y="15996"/>
                </a:moveTo>
                <a:cubicBezTo>
                  <a:pt x="19022" y="15575"/>
                  <a:pt x="11352" y="19021"/>
                  <a:pt x="5961" y="15947"/>
                </a:cubicBezTo>
                <a:cubicBezTo>
                  <a:pt x="570" y="12874"/>
                  <a:pt x="1426" y="3847"/>
                  <a:pt x="411" y="2029"/>
                </a:cubicBezTo>
                <a:cubicBezTo>
                  <a:pt x="-604" y="317"/>
                  <a:pt x="411" y="1232"/>
                  <a:pt x="1824" y="1232"/>
                </a:cubicBezTo>
                <a:cubicBezTo>
                  <a:pt x="3237" y="1232"/>
                  <a:pt x="10375" y="-2579"/>
                  <a:pt x="15944" y="3205"/>
                </a:cubicBezTo>
                <a:cubicBezTo>
                  <a:pt x="19882" y="7305"/>
                  <a:pt x="19473" y="14026"/>
                  <a:pt x="20996" y="15996"/>
                </a:cubicBezTo>
                <a:close/>
                <a:moveTo>
                  <a:pt x="20996" y="15996"/>
                </a:moveTo>
              </a:path>
            </a:pathLst>
          </a:custGeom>
          <a:solidFill>
            <a:srgbClr val="5484BD"/>
          </a:solidFill>
          <a:ln>
            <a:noFill/>
          </a:ln>
        </p:spPr>
        <p:txBody>
          <a:bodyPr lIns="0" tIns="0" rIns="0" bIns="0"/>
          <a:lstStyle/>
          <a:p>
            <a:endParaRPr lang="en-US" sz="1350">
              <a:solidFill>
                <a:srgbClr val="000000"/>
              </a:solidFill>
              <a:sym typeface="微软雅黑" panose="020B0503020204020204" charset="-122"/>
            </a:endParaRPr>
          </a:p>
        </p:txBody>
      </p:sp>
      <p:pic>
        <p:nvPicPr>
          <p:cNvPr id="11" name="Picture 19"/>
          <p:cNvPicPr>
            <a:picLocks noChangeArrowheads="1"/>
          </p:cNvPicPr>
          <p:nvPr>
            <p:custDataLst>
              <p:tags r:id="rId6"/>
            </p:custDataLst>
          </p:nvPr>
        </p:nvPicPr>
        <p:blipFill>
          <a:blip r:embed="rId28" cstate="print">
            <a:alphaModFix amt="45000"/>
            <a:extLst>
              <a:ext uri="{28A0092B-C50C-407E-A947-70E740481C1C}">
                <a14:useLocalDpi xmlns:a14="http://schemas.microsoft.com/office/drawing/2010/main" val="0"/>
              </a:ext>
            </a:extLst>
          </a:blip>
          <a:srcRect/>
          <a:stretch>
            <a:fillRect/>
          </a:stretch>
        </p:blipFill>
        <p:spPr bwMode="auto">
          <a:xfrm>
            <a:off x="7144897" y="2168492"/>
            <a:ext cx="375205" cy="397060"/>
          </a:xfrm>
          <a:prstGeom prst="rect">
            <a:avLst/>
          </a:prstGeom>
          <a:noFill/>
          <a:ln>
            <a:noFill/>
          </a:ln>
          <a:extLst>
            <a:ext uri="{909E8E84-426E-40DD-AFC4-6F175D3DCCD1}">
              <a14:hiddenFill xmlns:a14="http://schemas.microsoft.com/office/drawing/2010/main">
                <a:solidFill>
                  <a:srgbClr val="FFFFFF">
                    <a:alpha val="45000"/>
                  </a:srgbClr>
                </a:solidFill>
              </a14:hiddenFill>
            </a:ext>
            <a:ext uri="{91240B29-F687-4F45-9708-019B960494DF}">
              <a14:hiddenLine xmlns:a14="http://schemas.microsoft.com/office/drawing/2010/main" w="12700">
                <a:solidFill>
                  <a:srgbClr val="000000">
                    <a:alpha val="45000"/>
                  </a:srgbClr>
                </a:solidFill>
                <a:miter lim="800000"/>
                <a:headEnd/>
                <a:tailEnd/>
              </a14:hiddenLine>
            </a:ext>
          </a:extLst>
        </p:spPr>
      </p:pic>
      <p:pic>
        <p:nvPicPr>
          <p:cNvPr id="23" name="Picture 26"/>
          <p:cNvPicPr>
            <a:picLocks noChangeArrowheads="1"/>
          </p:cNvPicPr>
          <p:nvPr>
            <p:custDataLst>
              <p:tags r:id="rId7"/>
            </p:custDataLst>
          </p:nvPr>
        </p:nvPicPr>
        <p:blipFill>
          <a:blip r:embed="rId29" cstate="print">
            <a:alphaModFix amt="45000"/>
            <a:extLst>
              <a:ext uri="{28A0092B-C50C-407E-A947-70E740481C1C}">
                <a14:useLocalDpi xmlns:a14="http://schemas.microsoft.com/office/drawing/2010/main" val="0"/>
              </a:ext>
            </a:extLst>
          </a:blip>
          <a:srcRect/>
          <a:stretch>
            <a:fillRect/>
          </a:stretch>
        </p:blipFill>
        <p:spPr bwMode="auto">
          <a:xfrm>
            <a:off x="7656354" y="3630733"/>
            <a:ext cx="277661" cy="314339"/>
          </a:xfrm>
          <a:prstGeom prst="rect">
            <a:avLst/>
          </a:prstGeom>
          <a:noFill/>
          <a:ln>
            <a:noFill/>
          </a:ln>
          <a:extLst>
            <a:ext uri="{909E8E84-426E-40DD-AFC4-6F175D3DCCD1}">
              <a14:hiddenFill xmlns:a14="http://schemas.microsoft.com/office/drawing/2010/main">
                <a:solidFill>
                  <a:srgbClr val="FFFFFF">
                    <a:alpha val="45000"/>
                  </a:srgbClr>
                </a:solidFill>
              </a14:hiddenFill>
            </a:ext>
            <a:ext uri="{91240B29-F687-4F45-9708-019B960494DF}">
              <a14:hiddenLine xmlns:a14="http://schemas.microsoft.com/office/drawing/2010/main" w="12700">
                <a:solidFill>
                  <a:srgbClr val="000000">
                    <a:alpha val="45000"/>
                  </a:srgbClr>
                </a:solidFill>
                <a:miter lim="800000"/>
                <a:headEnd/>
                <a:tailEnd/>
              </a14:hiddenLine>
            </a:ext>
          </a:extLst>
        </p:spPr>
      </p:pic>
      <p:pic>
        <p:nvPicPr>
          <p:cNvPr id="29" name="Picture 34"/>
          <p:cNvPicPr>
            <a:picLocks noChangeArrowheads="1"/>
          </p:cNvPicPr>
          <p:nvPr>
            <p:custDataLst>
              <p:tags r:id="rId8"/>
            </p:custDataLst>
          </p:nvPr>
        </p:nvPicPr>
        <p:blipFill>
          <a:blip r:embed="rId30" cstate="print">
            <a:alphaModFix amt="45000"/>
            <a:extLst>
              <a:ext uri="{28A0092B-C50C-407E-A947-70E740481C1C}">
                <a14:useLocalDpi xmlns:a14="http://schemas.microsoft.com/office/drawing/2010/main" val="0"/>
              </a:ext>
            </a:extLst>
          </a:blip>
          <a:srcRect/>
          <a:stretch>
            <a:fillRect/>
          </a:stretch>
        </p:blipFill>
        <p:spPr bwMode="auto">
          <a:xfrm>
            <a:off x="4233068" y="2294489"/>
            <a:ext cx="318950" cy="318476"/>
          </a:xfrm>
          <a:prstGeom prst="rect">
            <a:avLst/>
          </a:prstGeom>
          <a:noFill/>
          <a:ln>
            <a:noFill/>
          </a:ln>
          <a:extLst>
            <a:ext uri="{909E8E84-426E-40DD-AFC4-6F175D3DCCD1}">
              <a14:hiddenFill xmlns:a14="http://schemas.microsoft.com/office/drawing/2010/main">
                <a:solidFill>
                  <a:srgbClr val="FFFFFF">
                    <a:alpha val="45000"/>
                  </a:srgbClr>
                </a:solidFill>
              </a14:hiddenFill>
            </a:ext>
            <a:ext uri="{91240B29-F687-4F45-9708-019B960494DF}">
              <a14:hiddenLine xmlns:a14="http://schemas.microsoft.com/office/drawing/2010/main" w="12700">
                <a:solidFill>
                  <a:srgbClr val="000000">
                    <a:alpha val="45000"/>
                  </a:srgbClr>
                </a:solidFill>
                <a:miter lim="800000"/>
                <a:headEnd/>
                <a:tailEnd/>
              </a14:hiddenLine>
            </a:ext>
          </a:extLst>
        </p:spPr>
      </p:pic>
      <p:pic>
        <p:nvPicPr>
          <p:cNvPr id="32" name="Picture 38"/>
          <p:cNvPicPr>
            <a:picLocks noChangeArrowheads="1"/>
          </p:cNvPicPr>
          <p:nvPr>
            <p:custDataLst>
              <p:tags r:id="rId9"/>
            </p:custDataLst>
          </p:nvPr>
        </p:nvPicPr>
        <p:blipFill>
          <a:blip r:embed="rId31" cstate="print">
            <a:alphaModFix amt="45000"/>
            <a:extLst>
              <a:ext uri="{28A0092B-C50C-407E-A947-70E740481C1C}">
                <a14:useLocalDpi xmlns:a14="http://schemas.microsoft.com/office/drawing/2010/main" val="0"/>
              </a:ext>
            </a:extLst>
          </a:blip>
          <a:srcRect/>
          <a:stretch>
            <a:fillRect/>
          </a:stretch>
        </p:blipFill>
        <p:spPr bwMode="auto">
          <a:xfrm>
            <a:off x="4196940" y="3642792"/>
            <a:ext cx="280758" cy="319509"/>
          </a:xfrm>
          <a:prstGeom prst="rect">
            <a:avLst/>
          </a:prstGeom>
          <a:noFill/>
          <a:ln>
            <a:noFill/>
          </a:ln>
          <a:extLst>
            <a:ext uri="{909E8E84-426E-40DD-AFC4-6F175D3DCCD1}">
              <a14:hiddenFill xmlns:a14="http://schemas.microsoft.com/office/drawing/2010/main">
                <a:solidFill>
                  <a:srgbClr val="FFFFFF">
                    <a:alpha val="45000"/>
                  </a:srgbClr>
                </a:solidFill>
              </a14:hiddenFill>
            </a:ext>
            <a:ext uri="{91240B29-F687-4F45-9708-019B960494DF}">
              <a14:hiddenLine xmlns:a14="http://schemas.microsoft.com/office/drawing/2010/main" w="12700">
                <a:solidFill>
                  <a:srgbClr val="000000">
                    <a:alpha val="45000"/>
                  </a:srgbClr>
                </a:solidFill>
                <a:miter lim="800000"/>
                <a:headEnd/>
                <a:tailEnd/>
              </a14:hiddenLine>
            </a:ext>
          </a:extLst>
        </p:spPr>
      </p:pic>
      <p:sp>
        <p:nvSpPr>
          <p:cNvPr id="33" name="文本框 32"/>
          <p:cNvSpPr txBox="1"/>
          <p:nvPr>
            <p:custDataLst>
              <p:tags r:id="rId10"/>
            </p:custDataLst>
          </p:nvPr>
        </p:nvSpPr>
        <p:spPr>
          <a:xfrm>
            <a:off x="8415938" y="4120096"/>
            <a:ext cx="2335707" cy="398780"/>
          </a:xfrm>
          <a:prstGeom prst="rect">
            <a:avLst/>
          </a:prstGeom>
          <a:noFill/>
        </p:spPr>
        <p:txBody>
          <a:bodyPr wrap="square" rtlCol="0">
            <a:spAutoFit/>
          </a:bodyPr>
          <a:lstStyle/>
          <a:p>
            <a:pPr algn="l">
              <a:buClrTx/>
              <a:buSzTx/>
              <a:buFontTx/>
            </a:pPr>
            <a:r>
              <a:rPr lang="zh-CN" altLang="en-US" sz="2000" b="1" dirty="0">
                <a:latin typeface="微软雅黑" panose="020B0503020204020204" charset="-122"/>
                <a:ea typeface="微软雅黑" panose="020B0503020204020204" charset="-122"/>
                <a:sym typeface="+mn-ea"/>
              </a:rPr>
              <a:t>人员管理与培训</a:t>
            </a:r>
          </a:p>
        </p:txBody>
      </p:sp>
      <p:sp>
        <p:nvSpPr>
          <p:cNvPr id="34" name="文本框 33"/>
          <p:cNvSpPr txBox="1"/>
          <p:nvPr>
            <p:custDataLst>
              <p:tags r:id="rId11"/>
            </p:custDataLst>
          </p:nvPr>
        </p:nvSpPr>
        <p:spPr>
          <a:xfrm>
            <a:off x="7872314" y="2518957"/>
            <a:ext cx="2335707" cy="706755"/>
          </a:xfrm>
          <a:prstGeom prst="rect">
            <a:avLst/>
          </a:prstGeom>
          <a:noFill/>
        </p:spPr>
        <p:txBody>
          <a:bodyPr wrap="square" rtlCol="0">
            <a:spAutoFit/>
          </a:bodyPr>
          <a:lstStyle/>
          <a:p>
            <a:pPr algn="l">
              <a:buClrTx/>
              <a:buSzTx/>
              <a:buFontTx/>
            </a:pPr>
            <a:r>
              <a:rPr lang="zh-CN" altLang="en-US" sz="2000" b="1" dirty="0">
                <a:latin typeface="微软雅黑" panose="020B0503020204020204" charset="-122"/>
                <a:ea typeface="微软雅黑" panose="020B0503020204020204" charset="-122"/>
                <a:sym typeface="+mn-ea"/>
              </a:rPr>
              <a:t>标准预防与个人防护技术</a:t>
            </a:r>
          </a:p>
        </p:txBody>
      </p:sp>
      <p:sp>
        <p:nvSpPr>
          <p:cNvPr id="35" name="文本框 34"/>
          <p:cNvSpPr txBox="1"/>
          <p:nvPr>
            <p:custDataLst>
              <p:tags r:id="rId12"/>
            </p:custDataLst>
          </p:nvPr>
        </p:nvSpPr>
        <p:spPr>
          <a:xfrm>
            <a:off x="1605515" y="2489858"/>
            <a:ext cx="2335707" cy="398780"/>
          </a:xfrm>
          <a:prstGeom prst="rect">
            <a:avLst/>
          </a:prstGeom>
          <a:noFill/>
        </p:spPr>
        <p:txBody>
          <a:bodyPr wrap="square" rtlCol="0">
            <a:spAutoFit/>
          </a:bodyPr>
          <a:lstStyle/>
          <a:p>
            <a:pPr algn="r"/>
            <a:r>
              <a:rPr lang="zh-CN" altLang="en-US" sz="2000" b="1" dirty="0">
                <a:latin typeface="微软雅黑" panose="020B0503020204020204" charset="-122"/>
                <a:ea typeface="微软雅黑" panose="020B0503020204020204" charset="-122"/>
                <a:sym typeface="+mn-ea"/>
              </a:rPr>
              <a:t>安防技防</a:t>
            </a:r>
          </a:p>
        </p:txBody>
      </p:sp>
      <p:sp>
        <p:nvSpPr>
          <p:cNvPr id="36" name="文本框 35"/>
          <p:cNvSpPr txBox="1"/>
          <p:nvPr>
            <p:custDataLst>
              <p:tags r:id="rId13"/>
            </p:custDataLst>
          </p:nvPr>
        </p:nvSpPr>
        <p:spPr>
          <a:xfrm>
            <a:off x="1471531" y="3925557"/>
            <a:ext cx="2335707" cy="398780"/>
          </a:xfrm>
          <a:prstGeom prst="rect">
            <a:avLst/>
          </a:prstGeom>
          <a:noFill/>
        </p:spPr>
        <p:txBody>
          <a:bodyPr wrap="square" rtlCol="0">
            <a:spAutoFit/>
          </a:bodyPr>
          <a:lstStyle/>
          <a:p>
            <a:pPr algn="r">
              <a:buClrTx/>
              <a:buSzTx/>
              <a:buFontTx/>
            </a:pPr>
            <a:r>
              <a:rPr lang="zh-CN" altLang="en-US" sz="2000" b="1" dirty="0">
                <a:latin typeface="微软雅黑" panose="020B0503020204020204" charset="-122"/>
                <a:ea typeface="微软雅黑" panose="020B0503020204020204" charset="-122"/>
                <a:sym typeface="+mn-ea"/>
              </a:rPr>
              <a:t>消毒灭菌技术</a:t>
            </a:r>
          </a:p>
        </p:txBody>
      </p:sp>
      <p:cxnSp>
        <p:nvCxnSpPr>
          <p:cNvPr id="43" name="直接连接符 42"/>
          <p:cNvCxnSpPr/>
          <p:nvPr>
            <p:custDataLst>
              <p:tags r:id="rId14"/>
            </p:custDataLst>
          </p:nvPr>
        </p:nvCxnSpPr>
        <p:spPr>
          <a:xfrm>
            <a:off x="3851582" y="4179643"/>
            <a:ext cx="979050" cy="0"/>
          </a:xfrm>
          <a:prstGeom prst="line">
            <a:avLst/>
          </a:prstGeom>
          <a:noFill/>
          <a:ln w="6350" cap="flat" cmpd="sng" algn="ctr">
            <a:solidFill>
              <a:srgbClr val="70AD47"/>
            </a:solidFill>
            <a:prstDash val="dash"/>
            <a:miter lim="800000"/>
            <a:headEnd type="oval"/>
            <a:tailEnd type="oval"/>
          </a:ln>
          <a:effectLst/>
        </p:spPr>
      </p:cxnSp>
      <p:sp>
        <p:nvSpPr>
          <p:cNvPr id="45" name="文本框 44"/>
          <p:cNvSpPr txBox="1"/>
          <p:nvPr>
            <p:custDataLst>
              <p:tags r:id="rId15"/>
            </p:custDataLst>
          </p:nvPr>
        </p:nvSpPr>
        <p:spPr>
          <a:xfrm>
            <a:off x="4049790" y="1298664"/>
            <a:ext cx="3840480" cy="460375"/>
          </a:xfrm>
          <a:prstGeom prst="rect">
            <a:avLst/>
          </a:prstGeom>
          <a:noFill/>
        </p:spPr>
        <p:txBody>
          <a:bodyPr wrap="none" rtlCol="0">
            <a:spAutoFit/>
          </a:bodyPr>
          <a:lstStyle/>
          <a:p>
            <a:r>
              <a:rPr lang="zh-CN" altLang="en-US" sz="2400" b="1" smtClean="0">
                <a:solidFill>
                  <a:schemeClr val="tx1"/>
                </a:solidFill>
                <a:latin typeface="微软雅黑" panose="020B0503020204020204" charset="-122"/>
                <a:ea typeface="微软雅黑" panose="020B0503020204020204" charset="-122"/>
                <a:cs typeface="+mn-ea"/>
              </a:rPr>
              <a:t>如何预防实验室生物危害？</a:t>
            </a:r>
          </a:p>
        </p:txBody>
      </p:sp>
      <p:cxnSp>
        <p:nvCxnSpPr>
          <p:cNvPr id="38" name="直接连接符 37"/>
          <p:cNvCxnSpPr/>
          <p:nvPr>
            <p:custDataLst>
              <p:tags r:id="rId16"/>
            </p:custDataLst>
          </p:nvPr>
        </p:nvCxnSpPr>
        <p:spPr>
          <a:xfrm>
            <a:off x="4049980" y="2768414"/>
            <a:ext cx="979050" cy="0"/>
          </a:xfrm>
          <a:prstGeom prst="line">
            <a:avLst/>
          </a:prstGeom>
          <a:noFill/>
          <a:ln w="6350" cap="flat" cmpd="sng" algn="ctr">
            <a:solidFill>
              <a:srgbClr val="70AD47"/>
            </a:solidFill>
            <a:prstDash val="dash"/>
            <a:miter lim="800000"/>
            <a:headEnd type="oval"/>
            <a:tailEnd type="oval"/>
          </a:ln>
          <a:effectLst/>
        </p:spPr>
      </p:cxnSp>
      <p:cxnSp>
        <p:nvCxnSpPr>
          <p:cNvPr id="44" name="直接连接符 43"/>
          <p:cNvCxnSpPr/>
          <p:nvPr>
            <p:custDataLst>
              <p:tags r:id="rId17"/>
            </p:custDataLst>
          </p:nvPr>
        </p:nvCxnSpPr>
        <p:spPr>
          <a:xfrm flipH="1">
            <a:off x="6763905" y="2768414"/>
            <a:ext cx="1070089" cy="0"/>
          </a:xfrm>
          <a:prstGeom prst="line">
            <a:avLst/>
          </a:prstGeom>
          <a:noFill/>
          <a:ln w="6350" cap="flat" cmpd="sng" algn="ctr">
            <a:solidFill>
              <a:srgbClr val="70AD47"/>
            </a:solidFill>
            <a:prstDash val="dash"/>
            <a:miter lim="800000"/>
            <a:headEnd type="oval"/>
            <a:tailEnd type="oval"/>
          </a:ln>
          <a:effectLst/>
        </p:spPr>
      </p:cxnSp>
      <p:cxnSp>
        <p:nvCxnSpPr>
          <p:cNvPr id="47" name="直接连接符 46"/>
          <p:cNvCxnSpPr/>
          <p:nvPr>
            <p:custDataLst>
              <p:tags r:id="rId18"/>
            </p:custDataLst>
          </p:nvPr>
        </p:nvCxnSpPr>
        <p:spPr>
          <a:xfrm flipH="1">
            <a:off x="7332499" y="4369567"/>
            <a:ext cx="1070089" cy="0"/>
          </a:xfrm>
          <a:prstGeom prst="line">
            <a:avLst/>
          </a:prstGeom>
          <a:noFill/>
          <a:ln w="6350" cap="flat" cmpd="sng" algn="ctr">
            <a:solidFill>
              <a:srgbClr val="70AD47"/>
            </a:solidFill>
            <a:prstDash val="dash"/>
            <a:miter lim="800000"/>
            <a:headEnd type="oval"/>
            <a:tailEnd type="oval"/>
          </a:ln>
          <a:effectLst/>
        </p:spPr>
      </p:cxnSp>
      <p:grpSp>
        <p:nvGrpSpPr>
          <p:cNvPr id="26" name="组合 25"/>
          <p:cNvGrpSpPr/>
          <p:nvPr>
            <p:custDataLst>
              <p:tags r:id="rId19"/>
            </p:custDataLst>
          </p:nvPr>
        </p:nvGrpSpPr>
        <p:grpSpPr>
          <a:xfrm>
            <a:off x="4578254" y="5654231"/>
            <a:ext cx="2700402" cy="528486"/>
            <a:chOff x="4544897" y="6383856"/>
            <a:chExt cx="3164948" cy="619400"/>
          </a:xfrm>
        </p:grpSpPr>
        <p:sp>
          <p:nvSpPr>
            <p:cNvPr id="30" name="Freeform 11"/>
            <p:cNvSpPr/>
            <p:nvPr>
              <p:custDataLst>
                <p:tags r:id="rId20"/>
              </p:custDataLst>
            </p:nvPr>
          </p:nvSpPr>
          <p:spPr bwMode="auto">
            <a:xfrm>
              <a:off x="4544897" y="6383856"/>
              <a:ext cx="3164948" cy="619400"/>
            </a:xfrm>
            <a:custGeom>
              <a:avLst/>
              <a:gdLst>
                <a:gd name="T0" fmla="*/ 0 w 21600"/>
                <a:gd name="T1" fmla="+- 0 21506 1179"/>
                <a:gd name="T2" fmla="*/ 21506 h 20421"/>
                <a:gd name="T3" fmla="*/ 1327 w 21600"/>
                <a:gd name="T4" fmla="+- 0 18408 1179"/>
                <a:gd name="T5" fmla="*/ 18408 h 20421"/>
                <a:gd name="T6" fmla="*/ 2110 w 21600"/>
                <a:gd name="T7" fmla="+- 0 14842 1179"/>
                <a:gd name="T8" fmla="*/ 14842 h 20421"/>
                <a:gd name="T9" fmla="*/ 3358 w 21600"/>
                <a:gd name="T10" fmla="+- 0 10741 1179"/>
                <a:gd name="T11" fmla="*/ 10741 h 20421"/>
                <a:gd name="T12" fmla="*/ 4451 w 21600"/>
                <a:gd name="T13" fmla="+- 0 8984 1179"/>
                <a:gd name="T14" fmla="*/ 8984 h 20421"/>
                <a:gd name="T15" fmla="*/ 6016 w 21600"/>
                <a:gd name="T16" fmla="+- 0 6608 1179"/>
                <a:gd name="T17" fmla="*/ 6608 h 20421"/>
                <a:gd name="T18" fmla="*/ 7262 w 21600"/>
                <a:gd name="T19" fmla="+- 0 4668 1179"/>
                <a:gd name="T20" fmla="*/ 4668 h 20421"/>
                <a:gd name="T21" fmla="*/ 8704 w 21600"/>
                <a:gd name="T22" fmla="+- 0 3167 1179"/>
                <a:gd name="T23" fmla="*/ 3167 h 20421"/>
                <a:gd name="T24" fmla="*/ 9932 w 21600"/>
                <a:gd name="T25" fmla="+- 0 2821 1179"/>
                <a:gd name="T26" fmla="*/ 2821 h 20421"/>
                <a:gd name="T27" fmla="*/ 10967 w 21600"/>
                <a:gd name="T28" fmla="+- 0 3070 1179"/>
                <a:gd name="T29" fmla="*/ 3070 h 20421"/>
                <a:gd name="T30" fmla="*/ 11666 w 21600"/>
                <a:gd name="T31" fmla="+- 0 1537 1179"/>
                <a:gd name="T32" fmla="*/ 1537 h 20421"/>
                <a:gd name="T33" fmla="*/ 12591 w 21600"/>
                <a:gd name="T34" fmla="+- 0 1659 1179"/>
                <a:gd name="T35" fmla="*/ 1659 h 20421"/>
                <a:gd name="T36" fmla="*/ 13232 w 21600"/>
                <a:gd name="T37" fmla="+- 0 2503 1179"/>
                <a:gd name="T38" fmla="*/ 2503 h 20421"/>
                <a:gd name="T39" fmla="*/ 14280 w 21600"/>
                <a:gd name="T40" fmla="+- 0 4443 1179"/>
                <a:gd name="T41" fmla="*/ 4443 h 20421"/>
                <a:gd name="T42" fmla="*/ 15211 w 21600"/>
                <a:gd name="T43" fmla="+- 0 4981 1179"/>
                <a:gd name="T44" fmla="*/ 4981 h 20421"/>
                <a:gd name="T45" fmla="*/ 15826 w 21600"/>
                <a:gd name="T46" fmla="+- 0 6987 1179"/>
                <a:gd name="T47" fmla="*/ 6987 h 20421"/>
                <a:gd name="T48" fmla="*/ 16008 w 21600"/>
                <a:gd name="T49" fmla="+- 0 9612 1179"/>
                <a:gd name="T50" fmla="*/ 9612 h 20421"/>
                <a:gd name="T51" fmla="*/ 16589 w 21600"/>
                <a:gd name="T52" fmla="+- 0 10676 1179"/>
                <a:gd name="T53" fmla="*/ 10676 h 20421"/>
                <a:gd name="T54" fmla="*/ 17481 w 21600"/>
                <a:gd name="T55" fmla="+- 0 11018 1179"/>
                <a:gd name="T56" fmla="*/ 11018 h 20421"/>
                <a:gd name="T57" fmla="*/ 18735 w 21600"/>
                <a:gd name="T58" fmla="+- 0 13516 1179"/>
                <a:gd name="T59" fmla="*/ 13516 h 20421"/>
                <a:gd name="T60" fmla="*/ 19277 w 21600"/>
                <a:gd name="T61" fmla="+- 0 16422 1179"/>
                <a:gd name="T62" fmla="*/ 16422 h 20421"/>
                <a:gd name="T63" fmla="*/ 19645 w 21600"/>
                <a:gd name="T64" fmla="+- 0 17988 1179"/>
                <a:gd name="T65" fmla="*/ 17988 h 20421"/>
                <a:gd name="T66" fmla="*/ 20234 w 21600"/>
                <a:gd name="T67" fmla="+- 0 18082 1179"/>
                <a:gd name="T68" fmla="*/ 18082 h 20421"/>
                <a:gd name="T69" fmla="*/ 20875 w 21600"/>
                <a:gd name="T70" fmla="+- 0 19459 1179"/>
                <a:gd name="T71" fmla="*/ 19459 h 20421"/>
                <a:gd name="T72" fmla="*/ 21263 w 21600"/>
                <a:gd name="T73" fmla="+- 0 20902 1179"/>
                <a:gd name="T74" fmla="*/ 20902 h 20421"/>
                <a:gd name="T75" fmla="*/ 21600 w 21600"/>
                <a:gd name="T76" fmla="+- 0 21600 1179"/>
                <a:gd name="T77" fmla="*/ 21600 h 20421"/>
                <a:gd name="T78" fmla="*/ 0 w 21600"/>
                <a:gd name="T79" fmla="+- 0 21506 1179"/>
                <a:gd name="T80" fmla="*/ 21506 h 20421"/>
                <a:gd name="T81" fmla="*/ 0 w 21600"/>
                <a:gd name="T82" fmla="+- 0 21506 1179"/>
                <a:gd name="T83" fmla="*/ 21506 h 20421"/>
              </a:gdLst>
              <a:ahLst/>
              <a:cxnLst>
                <a:cxn ang="0">
                  <a:pos x="T0" y="T2"/>
                </a:cxn>
                <a:cxn ang="0">
                  <a:pos x="T3" y="T5"/>
                </a:cxn>
                <a:cxn ang="0">
                  <a:pos x="T6" y="T8"/>
                </a:cxn>
                <a:cxn ang="0">
                  <a:pos x="T9" y="T11"/>
                </a:cxn>
                <a:cxn ang="0">
                  <a:pos x="T12" y="T14"/>
                </a:cxn>
                <a:cxn ang="0">
                  <a:pos x="T15" y="T17"/>
                </a:cxn>
                <a:cxn ang="0">
                  <a:pos x="T18" y="T20"/>
                </a:cxn>
                <a:cxn ang="0">
                  <a:pos x="T21" y="T23"/>
                </a:cxn>
                <a:cxn ang="0">
                  <a:pos x="T24" y="T26"/>
                </a:cxn>
                <a:cxn ang="0">
                  <a:pos x="T27" y="T29"/>
                </a:cxn>
                <a:cxn ang="0">
                  <a:pos x="T30" y="T32"/>
                </a:cxn>
                <a:cxn ang="0">
                  <a:pos x="T33" y="T35"/>
                </a:cxn>
                <a:cxn ang="0">
                  <a:pos x="T36" y="T38"/>
                </a:cxn>
                <a:cxn ang="0">
                  <a:pos x="T39" y="T41"/>
                </a:cxn>
                <a:cxn ang="0">
                  <a:pos x="T42" y="T44"/>
                </a:cxn>
                <a:cxn ang="0">
                  <a:pos x="T45" y="T47"/>
                </a:cxn>
                <a:cxn ang="0">
                  <a:pos x="T48" y="T50"/>
                </a:cxn>
                <a:cxn ang="0">
                  <a:pos x="T51" y="T53"/>
                </a:cxn>
                <a:cxn ang="0">
                  <a:pos x="T54" y="T56"/>
                </a:cxn>
                <a:cxn ang="0">
                  <a:pos x="T57" y="T59"/>
                </a:cxn>
                <a:cxn ang="0">
                  <a:pos x="T60" y="T62"/>
                </a:cxn>
                <a:cxn ang="0">
                  <a:pos x="T63" y="T65"/>
                </a:cxn>
                <a:cxn ang="0">
                  <a:pos x="T66" y="T68"/>
                </a:cxn>
                <a:cxn ang="0">
                  <a:pos x="T69" y="T71"/>
                </a:cxn>
                <a:cxn ang="0">
                  <a:pos x="T72" y="T74"/>
                </a:cxn>
                <a:cxn ang="0">
                  <a:pos x="T75" y="T77"/>
                </a:cxn>
                <a:cxn ang="0">
                  <a:pos x="T78" y="T80"/>
                </a:cxn>
                <a:cxn ang="0">
                  <a:pos x="T81" y="T83"/>
                </a:cxn>
              </a:cxnLst>
              <a:rect l="0" t="0" r="r" b="b"/>
              <a:pathLst>
                <a:path w="21600" h="20421">
                  <a:moveTo>
                    <a:pt x="0" y="20327"/>
                  </a:moveTo>
                  <a:cubicBezTo>
                    <a:pt x="666" y="16414"/>
                    <a:pt x="1049" y="16507"/>
                    <a:pt x="1327" y="17229"/>
                  </a:cubicBezTo>
                  <a:cubicBezTo>
                    <a:pt x="1935" y="16414"/>
                    <a:pt x="1909" y="14726"/>
                    <a:pt x="2110" y="13663"/>
                  </a:cubicBezTo>
                  <a:cubicBezTo>
                    <a:pt x="2763" y="10940"/>
                    <a:pt x="3332" y="9815"/>
                    <a:pt x="3358" y="9562"/>
                  </a:cubicBezTo>
                  <a:cubicBezTo>
                    <a:pt x="3908" y="7992"/>
                    <a:pt x="4451" y="7805"/>
                    <a:pt x="4451" y="7805"/>
                  </a:cubicBezTo>
                  <a:cubicBezTo>
                    <a:pt x="4743" y="4328"/>
                    <a:pt x="6016" y="5429"/>
                    <a:pt x="6016" y="5429"/>
                  </a:cubicBezTo>
                  <a:cubicBezTo>
                    <a:pt x="6662" y="2926"/>
                    <a:pt x="7262" y="3489"/>
                    <a:pt x="7262" y="3489"/>
                  </a:cubicBezTo>
                  <a:cubicBezTo>
                    <a:pt x="7968" y="957"/>
                    <a:pt x="8704" y="1988"/>
                    <a:pt x="8704" y="1988"/>
                  </a:cubicBezTo>
                  <a:cubicBezTo>
                    <a:pt x="9351" y="-46"/>
                    <a:pt x="9932" y="1642"/>
                    <a:pt x="9932" y="1642"/>
                  </a:cubicBezTo>
                  <a:cubicBezTo>
                    <a:pt x="10327" y="-1179"/>
                    <a:pt x="10850" y="733"/>
                    <a:pt x="10967" y="1891"/>
                  </a:cubicBezTo>
                  <a:cubicBezTo>
                    <a:pt x="11420" y="1642"/>
                    <a:pt x="11445" y="358"/>
                    <a:pt x="11666" y="358"/>
                  </a:cubicBezTo>
                  <a:cubicBezTo>
                    <a:pt x="11887" y="358"/>
                    <a:pt x="12157" y="-523"/>
                    <a:pt x="12591" y="480"/>
                  </a:cubicBezTo>
                  <a:cubicBezTo>
                    <a:pt x="13025" y="1483"/>
                    <a:pt x="12592" y="1324"/>
                    <a:pt x="13232" y="1324"/>
                  </a:cubicBezTo>
                  <a:cubicBezTo>
                    <a:pt x="13873" y="1324"/>
                    <a:pt x="14332" y="1507"/>
                    <a:pt x="14280" y="3264"/>
                  </a:cubicBezTo>
                  <a:cubicBezTo>
                    <a:pt x="14384" y="5115"/>
                    <a:pt x="14771" y="2359"/>
                    <a:pt x="15211" y="3802"/>
                  </a:cubicBezTo>
                  <a:cubicBezTo>
                    <a:pt x="15652" y="5246"/>
                    <a:pt x="15290" y="6464"/>
                    <a:pt x="15826" y="5808"/>
                  </a:cubicBezTo>
                  <a:cubicBezTo>
                    <a:pt x="16363" y="5152"/>
                    <a:pt x="16131" y="7776"/>
                    <a:pt x="16008" y="8433"/>
                  </a:cubicBezTo>
                  <a:cubicBezTo>
                    <a:pt x="15885" y="9089"/>
                    <a:pt x="16162" y="10280"/>
                    <a:pt x="16589" y="9497"/>
                  </a:cubicBezTo>
                  <a:cubicBezTo>
                    <a:pt x="17016" y="8714"/>
                    <a:pt x="17068" y="8213"/>
                    <a:pt x="17481" y="9839"/>
                  </a:cubicBezTo>
                  <a:cubicBezTo>
                    <a:pt x="17895" y="11465"/>
                    <a:pt x="18367" y="11025"/>
                    <a:pt x="18735" y="12337"/>
                  </a:cubicBezTo>
                  <a:cubicBezTo>
                    <a:pt x="19103" y="13650"/>
                    <a:pt x="19277" y="14742"/>
                    <a:pt x="19277" y="15243"/>
                  </a:cubicBezTo>
                  <a:cubicBezTo>
                    <a:pt x="19277" y="15745"/>
                    <a:pt x="19412" y="16809"/>
                    <a:pt x="19645" y="16809"/>
                  </a:cubicBezTo>
                  <a:cubicBezTo>
                    <a:pt x="19879" y="16809"/>
                    <a:pt x="20078" y="16715"/>
                    <a:pt x="20234" y="16903"/>
                  </a:cubicBezTo>
                  <a:cubicBezTo>
                    <a:pt x="20390" y="17090"/>
                    <a:pt x="20875" y="18280"/>
                    <a:pt x="20875" y="18280"/>
                  </a:cubicBezTo>
                  <a:cubicBezTo>
                    <a:pt x="20875" y="18280"/>
                    <a:pt x="21237" y="19344"/>
                    <a:pt x="21263" y="19723"/>
                  </a:cubicBezTo>
                  <a:cubicBezTo>
                    <a:pt x="21393" y="20102"/>
                    <a:pt x="21600" y="20421"/>
                    <a:pt x="21600" y="20421"/>
                  </a:cubicBezTo>
                  <a:lnTo>
                    <a:pt x="0" y="20327"/>
                  </a:lnTo>
                  <a:close/>
                  <a:moveTo>
                    <a:pt x="0" y="20327"/>
                  </a:moveTo>
                </a:path>
              </a:pathLst>
            </a:custGeom>
            <a:solidFill>
              <a:srgbClr val="8C584A"/>
            </a:solidFill>
            <a:ln>
              <a:noFill/>
            </a:ln>
            <a:extLst>
              <a:ext uri="{91240B29-F687-4F45-9708-019B960494DF}">
                <a14:hiddenLine xmlns:a14="http://schemas.microsoft.com/office/drawing/2010/main" w="25400">
                  <a:solidFill>
                    <a:srgbClr val="000000"/>
                  </a:solidFill>
                  <a:miter lim="800000"/>
                  <a:headEnd type="none" w="med" len="med"/>
                  <a:tailEnd type="none" w="med" len="med"/>
                </a14:hiddenLine>
              </a:ext>
            </a:extLst>
          </p:spPr>
          <p:txBody>
            <a:bodyPr lIns="0" tIns="0" rIns="0" bIns="0"/>
            <a:lstStyle/>
            <a:p>
              <a:pPr defTabSz="685800">
                <a:defRPr/>
              </a:pPr>
              <a:endParaRPr lang="en-US" sz="1350" kern="0">
                <a:solidFill>
                  <a:srgbClr val="000000"/>
                </a:solidFill>
                <a:sym typeface="微软雅黑" panose="020B0503020204020204" charset="-122"/>
              </a:endParaRPr>
            </a:p>
          </p:txBody>
        </p:sp>
        <p:sp>
          <p:nvSpPr>
            <p:cNvPr id="31" name="Freeform 12"/>
            <p:cNvSpPr/>
            <p:nvPr>
              <p:custDataLst>
                <p:tags r:id="rId21"/>
              </p:custDataLst>
            </p:nvPr>
          </p:nvSpPr>
          <p:spPr bwMode="auto">
            <a:xfrm>
              <a:off x="5415545" y="6742413"/>
              <a:ext cx="159125" cy="128402"/>
            </a:xfrm>
            <a:custGeom>
              <a:avLst/>
              <a:gdLst>
                <a:gd name="T0" fmla="+- 0 7630 247"/>
                <a:gd name="T1" fmla="*/ T0 w 21353"/>
                <a:gd name="T2" fmla="+- 0 4715 3579"/>
                <a:gd name="T3" fmla="*/ 4715 h 16646"/>
                <a:gd name="T4" fmla="+- 0 21600 247"/>
                <a:gd name="T5" fmla="*/ T4 w 21353"/>
                <a:gd name="T6" fmla="+- 0 11494 3579"/>
                <a:gd name="T7" fmla="*/ 11494 h 16646"/>
                <a:gd name="T8" fmla="+- 0 14978 247"/>
                <a:gd name="T9" fmla="*/ T8 w 21353"/>
                <a:gd name="T10" fmla="+- 0 11992 3579"/>
                <a:gd name="T11" fmla="*/ 11992 h 16646"/>
                <a:gd name="T12" fmla="+- 0 12313 247"/>
                <a:gd name="T13" fmla="*/ T12 w 21353"/>
                <a:gd name="T14" fmla="+- 0 19881 3579"/>
                <a:gd name="T15" fmla="*/ 19881 h 16646"/>
                <a:gd name="T16" fmla="+- 0 3806 247"/>
                <a:gd name="T17" fmla="*/ T16 w 21353"/>
                <a:gd name="T18" fmla="+- 0 13840 3579"/>
                <a:gd name="T19" fmla="*/ 13840 h 16646"/>
                <a:gd name="T20" fmla="+- 0 247 247"/>
                <a:gd name="T21" fmla="*/ T20 w 21353"/>
                <a:gd name="T22" fmla="+- 0 9277 3579"/>
                <a:gd name="T23" fmla="*/ 9277 h 16646"/>
                <a:gd name="T24" fmla="+- 0 7630 247"/>
                <a:gd name="T25" fmla="*/ T24 w 21353"/>
                <a:gd name="T26" fmla="+- 0 4715 3579"/>
                <a:gd name="T27" fmla="*/ 4715 h 16646"/>
                <a:gd name="T28" fmla="+- 0 7630 247"/>
                <a:gd name="T29" fmla="*/ T28 w 21353"/>
                <a:gd name="T30" fmla="+- 0 4715 3579"/>
                <a:gd name="T31" fmla="*/ 4715 h 16646"/>
              </a:gdLst>
              <a:ahLst/>
              <a:cxnLst>
                <a:cxn ang="0">
                  <a:pos x="T1" y="T3"/>
                </a:cxn>
                <a:cxn ang="0">
                  <a:pos x="T5" y="T7"/>
                </a:cxn>
                <a:cxn ang="0">
                  <a:pos x="T9" y="T11"/>
                </a:cxn>
                <a:cxn ang="0">
                  <a:pos x="T13" y="T15"/>
                </a:cxn>
                <a:cxn ang="0">
                  <a:pos x="T17" y="T19"/>
                </a:cxn>
                <a:cxn ang="0">
                  <a:pos x="T21" y="T23"/>
                </a:cxn>
                <a:cxn ang="0">
                  <a:pos x="T25" y="T27"/>
                </a:cxn>
                <a:cxn ang="0">
                  <a:pos x="T29" y="T31"/>
                </a:cxn>
              </a:cxnLst>
              <a:rect l="0" t="0" r="r" b="b"/>
              <a:pathLst>
                <a:path w="21353" h="16646">
                  <a:moveTo>
                    <a:pt x="7383" y="1136"/>
                  </a:moveTo>
                  <a:cubicBezTo>
                    <a:pt x="7225" y="-3579"/>
                    <a:pt x="21353" y="7915"/>
                    <a:pt x="21353" y="7915"/>
                  </a:cubicBezTo>
                  <a:cubicBezTo>
                    <a:pt x="21353" y="7915"/>
                    <a:pt x="18537" y="3851"/>
                    <a:pt x="14731" y="8413"/>
                  </a:cubicBezTo>
                  <a:cubicBezTo>
                    <a:pt x="10925" y="12976"/>
                    <a:pt x="16386" y="18021"/>
                    <a:pt x="12066" y="16302"/>
                  </a:cubicBezTo>
                  <a:cubicBezTo>
                    <a:pt x="7746" y="14584"/>
                    <a:pt x="-247" y="14083"/>
                    <a:pt x="3559" y="10261"/>
                  </a:cubicBezTo>
                  <a:cubicBezTo>
                    <a:pt x="7365" y="6438"/>
                    <a:pt x="0" y="5698"/>
                    <a:pt x="0" y="5698"/>
                  </a:cubicBezTo>
                  <a:cubicBezTo>
                    <a:pt x="0" y="5698"/>
                    <a:pt x="7500" y="4591"/>
                    <a:pt x="7383" y="1136"/>
                  </a:cubicBezTo>
                  <a:close/>
                  <a:moveTo>
                    <a:pt x="7383" y="1136"/>
                  </a:moveTo>
                </a:path>
              </a:pathLst>
            </a:custGeom>
            <a:solidFill>
              <a:srgbClr val="FFFFFF"/>
            </a:solidFill>
            <a:ln>
              <a:noFill/>
            </a:ln>
          </p:spPr>
          <p:txBody>
            <a:bodyPr lIns="0" tIns="0" rIns="0" bIns="0"/>
            <a:lstStyle/>
            <a:p>
              <a:pPr defTabSz="685800">
                <a:defRPr/>
              </a:pPr>
              <a:endParaRPr lang="en-US" sz="1350" kern="0">
                <a:solidFill>
                  <a:srgbClr val="000000"/>
                </a:solidFill>
                <a:sym typeface="微软雅黑" panose="020B0503020204020204" charset="-122"/>
              </a:endParaRPr>
            </a:p>
          </p:txBody>
        </p:sp>
        <p:sp>
          <p:nvSpPr>
            <p:cNvPr id="37" name="Freeform 13"/>
            <p:cNvSpPr/>
            <p:nvPr>
              <p:custDataLst>
                <p:tags r:id="rId22"/>
              </p:custDataLst>
            </p:nvPr>
          </p:nvSpPr>
          <p:spPr bwMode="auto">
            <a:xfrm>
              <a:off x="5984885" y="6597052"/>
              <a:ext cx="514281" cy="194622"/>
            </a:xfrm>
            <a:custGeom>
              <a:avLst/>
              <a:gdLst>
                <a:gd name="T0" fmla="*/ 3308 w 19718"/>
                <a:gd name="T1" fmla="+- 0 10702 1633"/>
                <a:gd name="T2" fmla="*/ 10702 h 18286"/>
                <a:gd name="T3" fmla="*/ 0 w 19718"/>
                <a:gd name="T4" fmla="+- 0 10702 1633"/>
                <a:gd name="T5" fmla="*/ 10702 h 18286"/>
                <a:gd name="T6" fmla="*/ 1637 w 19718"/>
                <a:gd name="T7" fmla="+- 0 13463 1633"/>
                <a:gd name="T8" fmla="*/ 13463 h 18286"/>
                <a:gd name="T9" fmla="*/ 3422 w 19718"/>
                <a:gd name="T10" fmla="+- 0 15251 1633"/>
                <a:gd name="T11" fmla="*/ 15251 h 18286"/>
                <a:gd name="T12" fmla="*/ 4336 w 19718"/>
                <a:gd name="T13" fmla="+- 0 18919 1633"/>
                <a:gd name="T14" fmla="*/ 18919 h 18286"/>
                <a:gd name="T15" fmla="*/ 8742 w 19718"/>
                <a:gd name="T16" fmla="+- 0 15437 1633"/>
                <a:gd name="T17" fmla="*/ 15437 h 18286"/>
                <a:gd name="T18" fmla="*/ 13787 w 19718"/>
                <a:gd name="T19" fmla="+- 0 14102 1633"/>
                <a:gd name="T20" fmla="*/ 14102 h 18286"/>
                <a:gd name="T21" fmla="*/ 16513 w 19718"/>
                <a:gd name="T22" fmla="+- 0 9993 1633"/>
                <a:gd name="T23" fmla="*/ 9993 h 18286"/>
                <a:gd name="T24" fmla="*/ 18585 w 19718"/>
                <a:gd name="T25" fmla="+- 0 4191 1633"/>
                <a:gd name="T26" fmla="*/ 4191 h 18286"/>
                <a:gd name="T27" fmla="*/ 12959 w 19718"/>
                <a:gd name="T28" fmla="+- 0 2763 1633"/>
                <a:gd name="T29" fmla="*/ 2763 h 18286"/>
                <a:gd name="T30" fmla="*/ 13536 w 19718"/>
                <a:gd name="T31" fmla="+- 0 8728 1633"/>
                <a:gd name="T32" fmla="*/ 8728 h 18286"/>
                <a:gd name="T33" fmla="*/ 11245 w 19718"/>
                <a:gd name="T34" fmla="+- 0 11049 1633"/>
                <a:gd name="T35" fmla="*/ 11049 h 18286"/>
                <a:gd name="T36" fmla="*/ 6016 w 19718"/>
                <a:gd name="T37" fmla="+- 0 12116 1633"/>
                <a:gd name="T38" fmla="*/ 12116 h 18286"/>
                <a:gd name="T39" fmla="*/ 7861 w 19718"/>
                <a:gd name="T40" fmla="+- 0 5803 1633"/>
                <a:gd name="T41" fmla="*/ 5803 h 18286"/>
                <a:gd name="T42" fmla="*/ 3308 w 19718"/>
                <a:gd name="T43" fmla="+- 0 10702 1633"/>
                <a:gd name="T44" fmla="*/ 10702 h 18286"/>
                <a:gd name="T45" fmla="*/ 3308 w 19718"/>
                <a:gd name="T46" fmla="+- 0 10702 1633"/>
                <a:gd name="T47" fmla="*/ 10702 h 18286"/>
              </a:gdLst>
              <a:ahLst/>
              <a:cxnLst>
                <a:cxn ang="0">
                  <a:pos x="T0" y="T2"/>
                </a:cxn>
                <a:cxn ang="0">
                  <a:pos x="T3" y="T5"/>
                </a:cxn>
                <a:cxn ang="0">
                  <a:pos x="T6" y="T8"/>
                </a:cxn>
                <a:cxn ang="0">
                  <a:pos x="T9" y="T11"/>
                </a:cxn>
                <a:cxn ang="0">
                  <a:pos x="T12" y="T14"/>
                </a:cxn>
                <a:cxn ang="0">
                  <a:pos x="T15" y="T17"/>
                </a:cxn>
                <a:cxn ang="0">
                  <a:pos x="T18" y="T20"/>
                </a:cxn>
                <a:cxn ang="0">
                  <a:pos x="T21" y="T23"/>
                </a:cxn>
                <a:cxn ang="0">
                  <a:pos x="T24" y="T26"/>
                </a:cxn>
                <a:cxn ang="0">
                  <a:pos x="T27" y="T29"/>
                </a:cxn>
                <a:cxn ang="0">
                  <a:pos x="T30" y="T32"/>
                </a:cxn>
                <a:cxn ang="0">
                  <a:pos x="T33" y="T35"/>
                </a:cxn>
                <a:cxn ang="0">
                  <a:pos x="T36" y="T38"/>
                </a:cxn>
                <a:cxn ang="0">
                  <a:pos x="T39" y="T41"/>
                </a:cxn>
                <a:cxn ang="0">
                  <a:pos x="T42" y="T44"/>
                </a:cxn>
                <a:cxn ang="0">
                  <a:pos x="T45" y="T47"/>
                </a:cxn>
              </a:cxnLst>
              <a:rect l="0" t="0" r="r" b="b"/>
              <a:pathLst>
                <a:path w="19718" h="18286">
                  <a:moveTo>
                    <a:pt x="3308" y="9069"/>
                  </a:moveTo>
                  <a:cubicBezTo>
                    <a:pt x="2073" y="8807"/>
                    <a:pt x="0" y="9069"/>
                    <a:pt x="0" y="9069"/>
                  </a:cubicBezTo>
                  <a:cubicBezTo>
                    <a:pt x="0" y="9069"/>
                    <a:pt x="71" y="11563"/>
                    <a:pt x="1637" y="11830"/>
                  </a:cubicBezTo>
                  <a:cubicBezTo>
                    <a:pt x="3204" y="12097"/>
                    <a:pt x="3422" y="10484"/>
                    <a:pt x="3422" y="13618"/>
                  </a:cubicBezTo>
                  <a:cubicBezTo>
                    <a:pt x="3422" y="16752"/>
                    <a:pt x="1969" y="19967"/>
                    <a:pt x="4336" y="17286"/>
                  </a:cubicBezTo>
                  <a:cubicBezTo>
                    <a:pt x="6702" y="14605"/>
                    <a:pt x="5765" y="15405"/>
                    <a:pt x="8742" y="13804"/>
                  </a:cubicBezTo>
                  <a:cubicBezTo>
                    <a:pt x="11718" y="12202"/>
                    <a:pt x="12660" y="12202"/>
                    <a:pt x="13787" y="12469"/>
                  </a:cubicBezTo>
                  <a:cubicBezTo>
                    <a:pt x="14913" y="12737"/>
                    <a:pt x="15240" y="10414"/>
                    <a:pt x="16513" y="8360"/>
                  </a:cubicBezTo>
                  <a:cubicBezTo>
                    <a:pt x="17786" y="6306"/>
                    <a:pt x="21600" y="3719"/>
                    <a:pt x="18585" y="2558"/>
                  </a:cubicBezTo>
                  <a:cubicBezTo>
                    <a:pt x="15571" y="1397"/>
                    <a:pt x="14340" y="-1633"/>
                    <a:pt x="12959" y="1130"/>
                  </a:cubicBezTo>
                  <a:cubicBezTo>
                    <a:pt x="11577" y="3892"/>
                    <a:pt x="13536" y="6375"/>
                    <a:pt x="13536" y="7095"/>
                  </a:cubicBezTo>
                  <a:cubicBezTo>
                    <a:pt x="13536" y="7815"/>
                    <a:pt x="13172" y="9149"/>
                    <a:pt x="11245" y="9416"/>
                  </a:cubicBezTo>
                  <a:cubicBezTo>
                    <a:pt x="9319" y="9683"/>
                    <a:pt x="6821" y="9229"/>
                    <a:pt x="6016" y="10483"/>
                  </a:cubicBezTo>
                  <a:cubicBezTo>
                    <a:pt x="5211" y="11737"/>
                    <a:pt x="9461" y="6397"/>
                    <a:pt x="7861" y="4170"/>
                  </a:cubicBezTo>
                  <a:cubicBezTo>
                    <a:pt x="6261" y="1944"/>
                    <a:pt x="5769" y="9590"/>
                    <a:pt x="3308" y="9069"/>
                  </a:cubicBezTo>
                  <a:close/>
                  <a:moveTo>
                    <a:pt x="3308" y="9069"/>
                  </a:moveTo>
                </a:path>
              </a:pathLst>
            </a:custGeom>
            <a:solidFill>
              <a:srgbClr val="FFFFFF"/>
            </a:solidFill>
            <a:ln>
              <a:noFill/>
            </a:ln>
          </p:spPr>
          <p:txBody>
            <a:bodyPr lIns="0" tIns="0" rIns="0" bIns="0"/>
            <a:lstStyle/>
            <a:p>
              <a:pPr defTabSz="685800">
                <a:defRPr/>
              </a:pPr>
              <a:endParaRPr lang="en-US" sz="1350" kern="0">
                <a:solidFill>
                  <a:srgbClr val="000000"/>
                </a:solidFill>
                <a:sym typeface="微软雅黑" panose="020B0503020204020204" charset="-122"/>
              </a:endParaRPr>
            </a:p>
          </p:txBody>
        </p:sp>
      </p:gr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p:cNvSpPr txBox="1"/>
          <p:nvPr/>
        </p:nvSpPr>
        <p:spPr>
          <a:xfrm>
            <a:off x="990390" y="331504"/>
            <a:ext cx="3535680" cy="460375"/>
          </a:xfrm>
          <a:prstGeom prst="rect">
            <a:avLst/>
          </a:prstGeom>
          <a:noFill/>
        </p:spPr>
        <p:txBody>
          <a:bodyPr wrap="none" rtlCol="0">
            <a:spAutoFit/>
          </a:bodyPr>
          <a:lstStyle/>
          <a:p>
            <a:pPr algn="l">
              <a:lnSpc>
                <a:spcPct val="100000"/>
              </a:lnSpc>
              <a:spcBef>
                <a:spcPts val="100"/>
              </a:spcBef>
            </a:pPr>
            <a:r>
              <a:rPr lang="zh-CN" sz="2400" b="1" dirty="0">
                <a:latin typeface="微软雅黑" panose="020B0503020204020204" charset="-122"/>
                <a:ea typeface="微软雅黑" panose="020B0503020204020204" charset="-122"/>
                <a:cs typeface="宋体" panose="02010600030101010101" pitchFamily="2" charset="-122"/>
                <a:sym typeface="+mn-ea"/>
              </a:rPr>
              <a:t>四、实验室生物安全技术</a:t>
            </a:r>
          </a:p>
        </p:txBody>
      </p:sp>
      <p:grpSp>
        <p:nvGrpSpPr>
          <p:cNvPr id="15" name="组合 14"/>
          <p:cNvGrpSpPr/>
          <p:nvPr/>
        </p:nvGrpSpPr>
        <p:grpSpPr>
          <a:xfrm>
            <a:off x="3173" y="334988"/>
            <a:ext cx="1012721" cy="587625"/>
            <a:chOff x="0" y="419087"/>
            <a:chExt cx="816284" cy="473644"/>
          </a:xfrm>
        </p:grpSpPr>
        <p:grpSp>
          <p:nvGrpSpPr>
            <p:cNvPr id="16" name="组合 15"/>
            <p:cNvGrpSpPr/>
            <p:nvPr/>
          </p:nvGrpSpPr>
          <p:grpSpPr>
            <a:xfrm>
              <a:off x="0" y="419087"/>
              <a:ext cx="816284" cy="473644"/>
              <a:chOff x="-63454" y="428612"/>
              <a:chExt cx="816284" cy="473644"/>
            </a:xfrm>
          </p:grpSpPr>
          <p:grpSp>
            <p:nvGrpSpPr>
              <p:cNvPr id="19" name="组合 18"/>
              <p:cNvGrpSpPr/>
              <p:nvPr/>
            </p:nvGrpSpPr>
            <p:grpSpPr>
              <a:xfrm>
                <a:off x="114300" y="428612"/>
                <a:ext cx="638530" cy="473644"/>
                <a:chOff x="1" y="1932152"/>
                <a:chExt cx="3100612" cy="3240569"/>
              </a:xfrm>
            </p:grpSpPr>
            <p:pic>
              <p:nvPicPr>
                <p:cNvPr id="21" name="图片 15"/>
                <p:cNvPicPr>
                  <a:picLocks noChangeAspect="1"/>
                </p:cNvPicPr>
                <p:nvPr>
                  <p:custDataLst>
                    <p:tags r:id="rId2"/>
                  </p:custDataLst>
                </p:nvPr>
              </p:nvPicPr>
              <p:blipFill>
                <a:blip r:embed="rId4" cstate="print">
                  <a:extLst>
                    <a:ext uri="{28A0092B-C50C-407E-A947-70E740481C1C}">
                      <a14:useLocalDpi xmlns:a14="http://schemas.microsoft.com/office/drawing/2010/main" val="0"/>
                    </a:ext>
                  </a:extLst>
                </a:blip>
                <a:stretch>
                  <a:fillRect/>
                </a:stretch>
              </p:blipFill>
              <p:spPr>
                <a:xfrm rot="2419665" flipH="1">
                  <a:off x="2273733" y="2150323"/>
                  <a:ext cx="826880" cy="3022398"/>
                </a:xfrm>
                <a:prstGeom prst="rect">
                  <a:avLst/>
                </a:prstGeom>
              </p:spPr>
            </p:pic>
            <p:sp>
              <p:nvSpPr>
                <p:cNvPr id="22" name="任意多边形 21"/>
                <p:cNvSpPr/>
                <p:nvPr/>
              </p:nvSpPr>
              <p:spPr bwMode="auto">
                <a:xfrm flipH="1">
                  <a:off x="1" y="1932152"/>
                  <a:ext cx="3070379" cy="2520315"/>
                </a:xfrm>
                <a:custGeom>
                  <a:avLst/>
                  <a:gdLst>
                    <a:gd name="connsiteX0" fmla="*/ 3070379 w 3070379"/>
                    <a:gd name="connsiteY0" fmla="*/ 0 h 2520315"/>
                    <a:gd name="connsiteX1" fmla="*/ 2804837 w 3070379"/>
                    <a:gd name="connsiteY1" fmla="*/ 0 h 2520315"/>
                    <a:gd name="connsiteX2" fmla="*/ 158684 w 3070379"/>
                    <a:gd name="connsiteY2" fmla="*/ 0 h 2520315"/>
                    <a:gd name="connsiteX3" fmla="*/ 22594 w 3070379"/>
                    <a:gd name="connsiteY3" fmla="*/ 237873 h 2520315"/>
                    <a:gd name="connsiteX4" fmla="*/ 1292763 w 3070379"/>
                    <a:gd name="connsiteY4" fmla="*/ 2441024 h 2520315"/>
                    <a:gd name="connsiteX5" fmla="*/ 1434523 w 3070379"/>
                    <a:gd name="connsiteY5" fmla="*/ 2520315 h 2520315"/>
                    <a:gd name="connsiteX6" fmla="*/ 3030119 w 3070379"/>
                    <a:gd name="connsiteY6" fmla="*/ 2520315 h 2520315"/>
                    <a:gd name="connsiteX7" fmla="*/ 3070379 w 3070379"/>
                    <a:gd name="connsiteY7" fmla="*/ 2520315 h 2520315"/>
                    <a:gd name="connsiteX8" fmla="*/ 3070379 w 3070379"/>
                    <a:gd name="connsiteY8" fmla="*/ 0 h 2520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70379" h="2520315">
                      <a:moveTo>
                        <a:pt x="3070379" y="0"/>
                      </a:moveTo>
                      <a:lnTo>
                        <a:pt x="2804837" y="0"/>
                      </a:lnTo>
                      <a:cubicBezTo>
                        <a:pt x="2129523" y="0"/>
                        <a:pt x="1265120" y="0"/>
                        <a:pt x="158684" y="0"/>
                      </a:cubicBezTo>
                      <a:cubicBezTo>
                        <a:pt x="33935" y="0"/>
                        <a:pt x="-39780" y="130264"/>
                        <a:pt x="22594" y="237873"/>
                      </a:cubicBezTo>
                      <a:cubicBezTo>
                        <a:pt x="22594" y="237873"/>
                        <a:pt x="22594" y="237873"/>
                        <a:pt x="1292763" y="2441024"/>
                      </a:cubicBezTo>
                      <a:cubicBezTo>
                        <a:pt x="1321115" y="2491997"/>
                        <a:pt x="1377819" y="2520315"/>
                        <a:pt x="1434523" y="2520315"/>
                      </a:cubicBezTo>
                      <a:cubicBezTo>
                        <a:pt x="1434523" y="2520315"/>
                        <a:pt x="1434523" y="2520315"/>
                        <a:pt x="3030119" y="2520315"/>
                      </a:cubicBezTo>
                      <a:lnTo>
                        <a:pt x="3070379" y="2520315"/>
                      </a:lnTo>
                      <a:lnTo>
                        <a:pt x="3070379" y="0"/>
                      </a:lnTo>
                      <a:close/>
                    </a:path>
                  </a:pathLst>
                </a:custGeom>
                <a:solidFill>
                  <a:srgbClr val="5484BD"/>
                </a:solidFill>
                <a:ln>
                  <a:noFill/>
                </a:ln>
                <a:extLst>
                  <a:ext uri="{91240B29-F687-4F45-9708-019B960494DF}">
                    <a14:hiddenLine xmlns:a14="http://schemas.microsoft.com/office/drawing/2010/main" w="9525">
                      <a:solidFill>
                        <a:srgbClr val="000000"/>
                      </a:solidFill>
                      <a:round/>
                    </a14:hiddenLine>
                  </a:ext>
                </a:extLst>
              </p:spPr>
              <p:txBody>
                <a:bodyPr vert="horz" wrap="square" lIns="91392" tIns="45696" rIns="91392" bIns="45696" numCol="1" anchor="t" anchorCtr="0" compatLnSpc="1">
                  <a:noAutofit/>
                </a:bodyPr>
                <a:lstStyle/>
                <a:p>
                  <a:endParaRPr lang="zh-CN" altLang="en-US">
                    <a:cs typeface="+mn-ea"/>
                    <a:sym typeface="+mn-lt"/>
                  </a:endParaRPr>
                </a:p>
              </p:txBody>
            </p:sp>
          </p:grpSp>
          <p:sp>
            <p:nvSpPr>
              <p:cNvPr id="20" name="矩形 19"/>
              <p:cNvSpPr/>
              <p:nvPr/>
            </p:nvSpPr>
            <p:spPr>
              <a:xfrm>
                <a:off x="-63454" y="428612"/>
                <a:ext cx="409529" cy="368371"/>
              </a:xfrm>
              <a:prstGeom prst="rect">
                <a:avLst/>
              </a:prstGeom>
              <a:solidFill>
                <a:srgbClr val="5484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7" name="矩形 16"/>
            <p:cNvSpPr/>
            <p:nvPr/>
          </p:nvSpPr>
          <p:spPr>
            <a:xfrm>
              <a:off x="104775" y="419087"/>
              <a:ext cx="50800" cy="368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200025" y="419087"/>
              <a:ext cx="50800" cy="368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9701" name="组合 1"/>
          <p:cNvGrpSpPr/>
          <p:nvPr/>
        </p:nvGrpSpPr>
        <p:grpSpPr>
          <a:xfrm>
            <a:off x="8932338" y="121739"/>
            <a:ext cx="2981042" cy="618168"/>
            <a:chOff x="263" y="-120"/>
            <a:chExt cx="9475" cy="2198"/>
          </a:xfrm>
        </p:grpSpPr>
        <p:pic>
          <p:nvPicPr>
            <p:cNvPr id="29702" name="图片 5"/>
            <p:cNvPicPr>
              <a:picLocks noChangeAspect="1"/>
            </p:cNvPicPr>
            <p:nvPr/>
          </p:nvPicPr>
          <p:blipFill>
            <a:blip r:embed="rId5" cstate="print"/>
            <a:stretch>
              <a:fillRect/>
            </a:stretch>
          </p:blipFill>
          <p:spPr>
            <a:xfrm>
              <a:off x="2190" y="-120"/>
              <a:ext cx="7549" cy="2199"/>
            </a:xfrm>
            <a:prstGeom prst="rect">
              <a:avLst/>
            </a:prstGeom>
            <a:noFill/>
            <a:ln w="9525">
              <a:noFill/>
            </a:ln>
          </p:spPr>
        </p:pic>
        <p:pic>
          <p:nvPicPr>
            <p:cNvPr id="29703" name="图片 6" descr="u=1446500768,2742535849&amp;fm=21&amp;gp=0"/>
            <p:cNvPicPr>
              <a:picLocks noChangeAspect="1"/>
            </p:cNvPicPr>
            <p:nvPr/>
          </p:nvPicPr>
          <p:blipFill>
            <a:blip r:embed="rId6" cstate="print">
              <a:clrChange>
                <a:clrFrom>
                  <a:srgbClr val="FFFFFF"/>
                </a:clrFrom>
                <a:clrTo>
                  <a:srgbClr val="FFFFFF">
                    <a:alpha val="0"/>
                  </a:srgbClr>
                </a:clrTo>
              </a:clrChange>
            </a:blip>
            <a:stretch>
              <a:fillRect/>
            </a:stretch>
          </p:blipFill>
          <p:spPr>
            <a:xfrm>
              <a:off x="263" y="212"/>
              <a:ext cx="1758" cy="1439"/>
            </a:xfrm>
            <a:prstGeom prst="rect">
              <a:avLst/>
            </a:prstGeom>
            <a:noFill/>
            <a:ln w="9525">
              <a:noFill/>
            </a:ln>
          </p:spPr>
        </p:pic>
      </p:grpSp>
      <p:sp>
        <p:nvSpPr>
          <p:cNvPr id="2" name="文本框 1"/>
          <p:cNvSpPr txBox="1"/>
          <p:nvPr>
            <p:custDataLst>
              <p:tags r:id="rId1"/>
            </p:custDataLst>
          </p:nvPr>
        </p:nvSpPr>
        <p:spPr>
          <a:xfrm>
            <a:off x="1219435" y="1069998"/>
            <a:ext cx="2335707" cy="398780"/>
          </a:xfrm>
          <a:prstGeom prst="rect">
            <a:avLst/>
          </a:prstGeom>
          <a:noFill/>
        </p:spPr>
        <p:txBody>
          <a:bodyPr wrap="square" rtlCol="0">
            <a:spAutoFit/>
          </a:bodyPr>
          <a:lstStyle/>
          <a:p>
            <a:pPr marL="457200" indent="-457200" algn="l">
              <a:buFont typeface="Wingdings" panose="05000000000000000000" charset="0"/>
              <a:buChar char="u"/>
            </a:pPr>
            <a:r>
              <a:rPr lang="zh-CN" altLang="en-US" sz="2000" b="1" dirty="0">
                <a:latin typeface="微软雅黑" panose="020B0503020204020204" charset="-122"/>
                <a:ea typeface="微软雅黑" panose="020B0503020204020204" charset="-122"/>
                <a:sym typeface="+mn-ea"/>
              </a:rPr>
              <a:t>安防技防</a:t>
            </a:r>
          </a:p>
        </p:txBody>
      </p:sp>
      <p:sp>
        <p:nvSpPr>
          <p:cNvPr id="3" name="文本框 2"/>
          <p:cNvSpPr txBox="1"/>
          <p:nvPr/>
        </p:nvSpPr>
        <p:spPr>
          <a:xfrm>
            <a:off x="1295400" y="1612900"/>
            <a:ext cx="9720580" cy="3784600"/>
          </a:xfrm>
          <a:prstGeom prst="rect">
            <a:avLst/>
          </a:prstGeom>
          <a:noFill/>
        </p:spPr>
        <p:txBody>
          <a:bodyPr wrap="square" rtlCol="0" anchor="t">
            <a:spAutoFit/>
          </a:bodyPr>
          <a:lstStyle/>
          <a:p>
            <a:pPr marL="342900" indent="-342900">
              <a:lnSpc>
                <a:spcPct val="150000"/>
              </a:lnSpc>
              <a:buFont typeface="Arial" panose="020B0604020202020204" pitchFamily="34" charset="0"/>
              <a:buChar char="•"/>
            </a:pPr>
            <a:r>
              <a:rPr sz="2000" dirty="0">
                <a:latin typeface="微软雅黑" panose="020B0503020204020204" charset="-122"/>
                <a:ea typeface="微软雅黑" panose="020B0503020204020204" charset="-122"/>
                <a:cs typeface="微软雅黑" panose="020B0503020204020204" charset="-122"/>
                <a:sym typeface="+mn-ea"/>
              </a:rPr>
              <a:t>实验室分为</a:t>
            </a:r>
            <a:r>
              <a:rPr sz="2000" b="1" dirty="0">
                <a:solidFill>
                  <a:srgbClr val="C00000"/>
                </a:solidFill>
                <a:latin typeface="微软雅黑" panose="020B0503020204020204" charset="-122"/>
                <a:ea typeface="微软雅黑" panose="020B0503020204020204" charset="-122"/>
                <a:cs typeface="微软雅黑" panose="020B0503020204020204" charset="-122"/>
                <a:sym typeface="+mn-ea"/>
              </a:rPr>
              <a:t>洁净区、污染区 、半污染 、缓冲区</a:t>
            </a:r>
            <a:r>
              <a:rPr sz="2000" dirty="0">
                <a:latin typeface="微软雅黑" panose="020B0503020204020204" charset="-122"/>
                <a:ea typeface="微软雅黑" panose="020B0503020204020204" charset="-122"/>
                <a:cs typeface="微软雅黑" panose="020B0503020204020204" charset="-122"/>
                <a:sym typeface="+mn-ea"/>
              </a:rPr>
              <a:t>。人流 、物流通道楼梯 、电梯均分开 。</a:t>
            </a:r>
          </a:p>
          <a:p>
            <a:pPr marL="342900" indent="-342900">
              <a:lnSpc>
                <a:spcPct val="150000"/>
              </a:lnSpc>
              <a:buFont typeface="Arial" panose="020B0604020202020204" pitchFamily="34" charset="0"/>
              <a:buChar char="•"/>
            </a:pPr>
            <a:r>
              <a:rPr sz="2000" dirty="0">
                <a:latin typeface="微软雅黑" panose="020B0503020204020204" charset="-122"/>
                <a:ea typeface="微软雅黑" panose="020B0503020204020204" charset="-122"/>
                <a:cs typeface="微软雅黑" panose="020B0503020204020204" charset="-122"/>
                <a:sym typeface="+mn-ea"/>
              </a:rPr>
              <a:t>运输箱 、生物箱 、病原生物箱 、污染箱等均密封在不同的</a:t>
            </a:r>
            <a:r>
              <a:rPr sz="2000" b="1" dirty="0">
                <a:solidFill>
                  <a:srgbClr val="C00000"/>
                </a:solidFill>
                <a:latin typeface="微软雅黑" panose="020B0503020204020204" charset="-122"/>
                <a:ea typeface="微软雅黑" panose="020B0503020204020204" charset="-122"/>
                <a:cs typeface="微软雅黑" panose="020B0503020204020204" charset="-122"/>
                <a:sym typeface="+mn-ea"/>
              </a:rPr>
              <a:t>密闭容器和密闭箱内</a:t>
            </a:r>
            <a:r>
              <a:rPr sz="2000" dirty="0">
                <a:latin typeface="微软雅黑" panose="020B0503020204020204" charset="-122"/>
                <a:ea typeface="微软雅黑" panose="020B0503020204020204" charset="-122"/>
                <a:cs typeface="微软雅黑" panose="020B0503020204020204" charset="-122"/>
                <a:sym typeface="+mn-ea"/>
              </a:rPr>
              <a:t>，分别标明标志。</a:t>
            </a:r>
          </a:p>
          <a:p>
            <a:pPr marL="342900" indent="-342900">
              <a:lnSpc>
                <a:spcPct val="150000"/>
              </a:lnSpc>
              <a:buFont typeface="Arial" panose="020B0604020202020204" pitchFamily="34" charset="0"/>
              <a:buChar char="•"/>
            </a:pPr>
            <a:r>
              <a:rPr sz="2000" dirty="0">
                <a:latin typeface="微软雅黑" panose="020B0503020204020204" charset="-122"/>
                <a:ea typeface="微软雅黑" panose="020B0503020204020204" charset="-122"/>
                <a:cs typeface="微软雅黑" panose="020B0503020204020204" charset="-122"/>
                <a:sym typeface="+mn-ea"/>
              </a:rPr>
              <a:t>实验室围护结构表面光滑，耐腐蚀、防水，易清洁消毒，地面防渗漏、无接缝 ，无地漏</a:t>
            </a:r>
          </a:p>
          <a:p>
            <a:pPr marL="342900" indent="-342900">
              <a:lnSpc>
                <a:spcPct val="150000"/>
              </a:lnSpc>
              <a:buFont typeface="Arial" panose="020B0604020202020204" pitchFamily="34" charset="0"/>
              <a:buChar char="•"/>
            </a:pPr>
            <a:r>
              <a:rPr lang="zh-CN" sz="2000" b="1" dirty="0">
                <a:solidFill>
                  <a:srgbClr val="FF0000"/>
                </a:solidFill>
                <a:latin typeface="微软雅黑" panose="020B0503020204020204" charset="-122"/>
                <a:ea typeface="微软雅黑" panose="020B0503020204020204" charset="-122"/>
                <a:cs typeface="微软雅黑" panose="020B0503020204020204" charset="-122"/>
                <a:sym typeface="+mn-ea"/>
              </a:rPr>
              <a:t>常见的实验室生物安全设施的配备：</a:t>
            </a:r>
            <a:r>
              <a:rPr lang="zh-CN" sz="2000" dirty="0">
                <a:latin typeface="微软雅黑" panose="020B0503020204020204" charset="-122"/>
                <a:ea typeface="微软雅黑" panose="020B0503020204020204" charset="-122"/>
                <a:cs typeface="微软雅黑" panose="020B0503020204020204" charset="-122"/>
                <a:sym typeface="+mn-ea"/>
              </a:rPr>
              <a:t>生物安全柜、紧急喷淋装置、洗眼器、通风装置、急救箱、生物安全运送箱</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p:cNvSpPr txBox="1"/>
          <p:nvPr/>
        </p:nvSpPr>
        <p:spPr>
          <a:xfrm>
            <a:off x="990390" y="331504"/>
            <a:ext cx="4916805" cy="460375"/>
          </a:xfrm>
          <a:prstGeom prst="rect">
            <a:avLst/>
          </a:prstGeom>
          <a:noFill/>
        </p:spPr>
        <p:txBody>
          <a:bodyPr wrap="none" rtlCol="0">
            <a:spAutoFit/>
          </a:bodyPr>
          <a:lstStyle/>
          <a:p>
            <a:pPr marL="161925" algn="l">
              <a:lnSpc>
                <a:spcPct val="100000"/>
              </a:lnSpc>
              <a:spcBef>
                <a:spcPts val="100"/>
              </a:spcBef>
            </a:pPr>
            <a:r>
              <a:rPr lang="zh-CN" sz="2400" b="1" dirty="0">
                <a:latin typeface="微软雅黑" panose="020B0503020204020204" charset="-122"/>
                <a:ea typeface="微软雅黑" panose="020B0503020204020204" charset="-122"/>
                <a:cs typeface="宋体" panose="02010600030101010101" pitchFamily="2" charset="-122"/>
                <a:sym typeface="+mn-ea"/>
              </a:rPr>
              <a:t>一、</a:t>
            </a:r>
            <a:r>
              <a:rPr sz="2400" b="1" dirty="0">
                <a:latin typeface="微软雅黑" panose="020B0503020204020204" charset="-122"/>
                <a:ea typeface="微软雅黑" panose="020B0503020204020204" charset="-122"/>
                <a:cs typeface="宋体" panose="02010600030101010101" pitchFamily="2" charset="-122"/>
                <a:sym typeface="+mn-ea"/>
              </a:rPr>
              <a:t>实验室生物安全管理的重要性</a:t>
            </a:r>
            <a:endParaRPr lang="zh-CN" altLang="en-US" sz="2400" b="1" dirty="0">
              <a:latin typeface="微软雅黑" panose="020B0503020204020204" charset="-122"/>
              <a:ea typeface="微软雅黑" panose="020B0503020204020204" charset="-122"/>
              <a:cs typeface="+mn-ea"/>
              <a:sym typeface="+mn-lt"/>
            </a:endParaRPr>
          </a:p>
        </p:txBody>
      </p:sp>
      <p:grpSp>
        <p:nvGrpSpPr>
          <p:cNvPr id="15" name="组合 14"/>
          <p:cNvGrpSpPr/>
          <p:nvPr/>
        </p:nvGrpSpPr>
        <p:grpSpPr>
          <a:xfrm>
            <a:off x="3173" y="334988"/>
            <a:ext cx="1012721" cy="587625"/>
            <a:chOff x="0" y="419087"/>
            <a:chExt cx="816284" cy="473644"/>
          </a:xfrm>
        </p:grpSpPr>
        <p:grpSp>
          <p:nvGrpSpPr>
            <p:cNvPr id="16" name="组合 15"/>
            <p:cNvGrpSpPr/>
            <p:nvPr/>
          </p:nvGrpSpPr>
          <p:grpSpPr>
            <a:xfrm>
              <a:off x="0" y="419087"/>
              <a:ext cx="816284" cy="473644"/>
              <a:chOff x="-63454" y="428612"/>
              <a:chExt cx="816284" cy="473644"/>
            </a:xfrm>
          </p:grpSpPr>
          <p:grpSp>
            <p:nvGrpSpPr>
              <p:cNvPr id="19" name="组合 18"/>
              <p:cNvGrpSpPr/>
              <p:nvPr/>
            </p:nvGrpSpPr>
            <p:grpSpPr>
              <a:xfrm>
                <a:off x="114300" y="428612"/>
                <a:ext cx="638530" cy="473644"/>
                <a:chOff x="1" y="1932152"/>
                <a:chExt cx="3100612" cy="3240569"/>
              </a:xfrm>
            </p:grpSpPr>
            <p:pic>
              <p:nvPicPr>
                <p:cNvPr id="21" name="图片 15"/>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rot="2419665" flipH="1">
                  <a:off x="2273733" y="2150323"/>
                  <a:ext cx="826880" cy="3022398"/>
                </a:xfrm>
                <a:prstGeom prst="rect">
                  <a:avLst/>
                </a:prstGeom>
              </p:spPr>
            </p:pic>
            <p:sp>
              <p:nvSpPr>
                <p:cNvPr id="22" name="任意多边形 21"/>
                <p:cNvSpPr/>
                <p:nvPr/>
              </p:nvSpPr>
              <p:spPr bwMode="auto">
                <a:xfrm flipH="1">
                  <a:off x="1" y="1932152"/>
                  <a:ext cx="3070379" cy="2520315"/>
                </a:xfrm>
                <a:custGeom>
                  <a:avLst/>
                  <a:gdLst>
                    <a:gd name="connsiteX0" fmla="*/ 3070379 w 3070379"/>
                    <a:gd name="connsiteY0" fmla="*/ 0 h 2520315"/>
                    <a:gd name="connsiteX1" fmla="*/ 2804837 w 3070379"/>
                    <a:gd name="connsiteY1" fmla="*/ 0 h 2520315"/>
                    <a:gd name="connsiteX2" fmla="*/ 158684 w 3070379"/>
                    <a:gd name="connsiteY2" fmla="*/ 0 h 2520315"/>
                    <a:gd name="connsiteX3" fmla="*/ 22594 w 3070379"/>
                    <a:gd name="connsiteY3" fmla="*/ 237873 h 2520315"/>
                    <a:gd name="connsiteX4" fmla="*/ 1292763 w 3070379"/>
                    <a:gd name="connsiteY4" fmla="*/ 2441024 h 2520315"/>
                    <a:gd name="connsiteX5" fmla="*/ 1434523 w 3070379"/>
                    <a:gd name="connsiteY5" fmla="*/ 2520315 h 2520315"/>
                    <a:gd name="connsiteX6" fmla="*/ 3030119 w 3070379"/>
                    <a:gd name="connsiteY6" fmla="*/ 2520315 h 2520315"/>
                    <a:gd name="connsiteX7" fmla="*/ 3070379 w 3070379"/>
                    <a:gd name="connsiteY7" fmla="*/ 2520315 h 2520315"/>
                    <a:gd name="connsiteX8" fmla="*/ 3070379 w 3070379"/>
                    <a:gd name="connsiteY8" fmla="*/ 0 h 2520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70379" h="2520315">
                      <a:moveTo>
                        <a:pt x="3070379" y="0"/>
                      </a:moveTo>
                      <a:lnTo>
                        <a:pt x="2804837" y="0"/>
                      </a:lnTo>
                      <a:cubicBezTo>
                        <a:pt x="2129523" y="0"/>
                        <a:pt x="1265120" y="0"/>
                        <a:pt x="158684" y="0"/>
                      </a:cubicBezTo>
                      <a:cubicBezTo>
                        <a:pt x="33935" y="0"/>
                        <a:pt x="-39780" y="130264"/>
                        <a:pt x="22594" y="237873"/>
                      </a:cubicBezTo>
                      <a:cubicBezTo>
                        <a:pt x="22594" y="237873"/>
                        <a:pt x="22594" y="237873"/>
                        <a:pt x="1292763" y="2441024"/>
                      </a:cubicBezTo>
                      <a:cubicBezTo>
                        <a:pt x="1321115" y="2491997"/>
                        <a:pt x="1377819" y="2520315"/>
                        <a:pt x="1434523" y="2520315"/>
                      </a:cubicBezTo>
                      <a:cubicBezTo>
                        <a:pt x="1434523" y="2520315"/>
                        <a:pt x="1434523" y="2520315"/>
                        <a:pt x="3030119" y="2520315"/>
                      </a:cubicBezTo>
                      <a:lnTo>
                        <a:pt x="3070379" y="2520315"/>
                      </a:lnTo>
                      <a:lnTo>
                        <a:pt x="3070379" y="0"/>
                      </a:lnTo>
                      <a:close/>
                    </a:path>
                  </a:pathLst>
                </a:custGeom>
                <a:solidFill>
                  <a:srgbClr val="5484BD"/>
                </a:solidFill>
                <a:ln>
                  <a:noFill/>
                </a:ln>
                <a:extLst>
                  <a:ext uri="{91240B29-F687-4F45-9708-019B960494DF}">
                    <a14:hiddenLine xmlns:a14="http://schemas.microsoft.com/office/drawing/2010/main" w="9525">
                      <a:solidFill>
                        <a:srgbClr val="000000"/>
                      </a:solidFill>
                      <a:round/>
                    </a14:hiddenLine>
                  </a:ext>
                </a:extLst>
              </p:spPr>
              <p:txBody>
                <a:bodyPr vert="horz" wrap="square" lIns="91392" tIns="45696" rIns="91392" bIns="45696" numCol="1" anchor="t" anchorCtr="0" compatLnSpc="1">
                  <a:noAutofit/>
                </a:bodyPr>
                <a:lstStyle/>
                <a:p>
                  <a:endParaRPr lang="zh-CN" altLang="en-US">
                    <a:cs typeface="+mn-ea"/>
                    <a:sym typeface="+mn-lt"/>
                  </a:endParaRPr>
                </a:p>
              </p:txBody>
            </p:sp>
          </p:grpSp>
          <p:sp>
            <p:nvSpPr>
              <p:cNvPr id="20" name="矩形 19"/>
              <p:cNvSpPr/>
              <p:nvPr/>
            </p:nvSpPr>
            <p:spPr>
              <a:xfrm>
                <a:off x="-63454" y="428612"/>
                <a:ext cx="409529" cy="368371"/>
              </a:xfrm>
              <a:prstGeom prst="rect">
                <a:avLst/>
              </a:prstGeom>
              <a:solidFill>
                <a:srgbClr val="5484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7" name="矩形 16"/>
            <p:cNvSpPr/>
            <p:nvPr/>
          </p:nvSpPr>
          <p:spPr>
            <a:xfrm>
              <a:off x="104775" y="419087"/>
              <a:ext cx="50800" cy="368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200025" y="419087"/>
              <a:ext cx="50800" cy="368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9701" name="组合 1"/>
          <p:cNvGrpSpPr/>
          <p:nvPr/>
        </p:nvGrpSpPr>
        <p:grpSpPr>
          <a:xfrm>
            <a:off x="8932338" y="121739"/>
            <a:ext cx="2981042" cy="618168"/>
            <a:chOff x="263" y="-120"/>
            <a:chExt cx="9475" cy="2198"/>
          </a:xfrm>
        </p:grpSpPr>
        <p:pic>
          <p:nvPicPr>
            <p:cNvPr id="29702" name="图片 5"/>
            <p:cNvPicPr>
              <a:picLocks noChangeAspect="1"/>
            </p:cNvPicPr>
            <p:nvPr/>
          </p:nvPicPr>
          <p:blipFill>
            <a:blip r:embed="rId4" cstate="print"/>
            <a:stretch>
              <a:fillRect/>
            </a:stretch>
          </p:blipFill>
          <p:spPr>
            <a:xfrm>
              <a:off x="2190" y="-120"/>
              <a:ext cx="7549" cy="2199"/>
            </a:xfrm>
            <a:prstGeom prst="rect">
              <a:avLst/>
            </a:prstGeom>
            <a:noFill/>
            <a:ln w="9525">
              <a:noFill/>
            </a:ln>
          </p:spPr>
        </p:pic>
        <p:pic>
          <p:nvPicPr>
            <p:cNvPr id="29703" name="图片 6" descr="u=1446500768,2742535849&amp;fm=21&amp;gp=0"/>
            <p:cNvPicPr>
              <a:picLocks noChangeAspect="1"/>
            </p:cNvPicPr>
            <p:nvPr/>
          </p:nvPicPr>
          <p:blipFill>
            <a:blip r:embed="rId5" cstate="print">
              <a:clrChange>
                <a:clrFrom>
                  <a:srgbClr val="FFFFFF"/>
                </a:clrFrom>
                <a:clrTo>
                  <a:srgbClr val="FFFFFF">
                    <a:alpha val="0"/>
                  </a:srgbClr>
                </a:clrTo>
              </a:clrChange>
            </a:blip>
            <a:stretch>
              <a:fillRect/>
            </a:stretch>
          </p:blipFill>
          <p:spPr>
            <a:xfrm>
              <a:off x="263" y="212"/>
              <a:ext cx="1758" cy="1439"/>
            </a:xfrm>
            <a:prstGeom prst="rect">
              <a:avLst/>
            </a:prstGeom>
            <a:noFill/>
            <a:ln w="9525">
              <a:noFill/>
            </a:ln>
          </p:spPr>
        </p:pic>
      </p:grpSp>
      <p:sp>
        <p:nvSpPr>
          <p:cNvPr id="2" name="object 2"/>
          <p:cNvSpPr/>
          <p:nvPr/>
        </p:nvSpPr>
        <p:spPr>
          <a:xfrm>
            <a:off x="9888601" y="2690875"/>
            <a:ext cx="549275" cy="384048"/>
          </a:xfrm>
          <a:prstGeom prst="rect">
            <a:avLst/>
          </a:prstGeom>
          <a:blipFill>
            <a:blip r:embed="rId6" cstate="print"/>
            <a:stretch>
              <a:fillRect/>
            </a:stretch>
          </a:blipFill>
        </p:spPr>
        <p:txBody>
          <a:bodyPr wrap="square" lIns="0" tIns="0" rIns="0" bIns="0" rtlCol="0"/>
          <a:lstStyle/>
          <a:p>
            <a:endParaRPr>
              <a:latin typeface="微软雅黑" panose="020B0503020204020204" charset="-122"/>
              <a:ea typeface="微软雅黑" panose="020B0503020204020204" charset="-122"/>
            </a:endParaRPr>
          </a:p>
        </p:txBody>
      </p:sp>
      <p:sp>
        <p:nvSpPr>
          <p:cNvPr id="6" name="object 3"/>
          <p:cNvSpPr/>
          <p:nvPr/>
        </p:nvSpPr>
        <p:spPr>
          <a:xfrm>
            <a:off x="1800225" y="2587625"/>
            <a:ext cx="442975" cy="590550"/>
          </a:xfrm>
          <a:prstGeom prst="rect">
            <a:avLst/>
          </a:prstGeom>
          <a:blipFill>
            <a:blip r:embed="rId7" cstate="print"/>
            <a:stretch>
              <a:fillRect/>
            </a:stretch>
          </a:blipFill>
        </p:spPr>
        <p:txBody>
          <a:bodyPr wrap="square" lIns="0" tIns="0" rIns="0" bIns="0" rtlCol="0"/>
          <a:lstStyle/>
          <a:p>
            <a:endParaRPr>
              <a:latin typeface="微软雅黑" panose="020B0503020204020204" charset="-122"/>
              <a:ea typeface="微软雅黑" panose="020B0503020204020204" charset="-122"/>
            </a:endParaRPr>
          </a:p>
        </p:txBody>
      </p:sp>
      <p:sp>
        <p:nvSpPr>
          <p:cNvPr id="11" name="object 11"/>
          <p:cNvSpPr txBox="1"/>
          <p:nvPr/>
        </p:nvSpPr>
        <p:spPr>
          <a:xfrm>
            <a:off x="1168400" y="5704840"/>
            <a:ext cx="10102215" cy="658495"/>
          </a:xfrm>
          <a:prstGeom prst="rect">
            <a:avLst/>
          </a:prstGeom>
        </p:spPr>
        <p:txBody>
          <a:bodyPr vert="horz" wrap="square" lIns="0" tIns="12700" rIns="0" bIns="0" rtlCol="0">
            <a:spAutoFit/>
          </a:bodyPr>
          <a:lstStyle/>
          <a:p>
            <a:pPr marL="12700" marR="5080">
              <a:lnSpc>
                <a:spcPct val="100000"/>
              </a:lnSpc>
              <a:spcBef>
                <a:spcPts val="100"/>
              </a:spcBef>
            </a:pPr>
            <a:r>
              <a:rPr sz="2100" dirty="0">
                <a:latin typeface="微软雅黑" panose="020B0503020204020204" charset="-122"/>
                <a:ea typeface="微软雅黑" panose="020B0503020204020204" charset="-122"/>
                <a:cs typeface="微软雅黑" panose="020B0503020204020204" charset="-122"/>
              </a:rPr>
              <a:t>生物安全的意义</a:t>
            </a:r>
            <a:r>
              <a:rPr sz="2100" spc="-5" dirty="0">
                <a:latin typeface="微软雅黑" panose="020B0503020204020204" charset="-122"/>
                <a:ea typeface="微软雅黑" panose="020B0503020204020204" charset="-122"/>
                <a:cs typeface="微软雅黑" panose="020B0503020204020204" charset="-122"/>
              </a:rPr>
              <a:t>—</a:t>
            </a:r>
            <a:r>
              <a:rPr sz="2100" dirty="0">
                <a:latin typeface="微软雅黑" panose="020B0503020204020204" charset="-122"/>
                <a:ea typeface="微软雅黑" panose="020B0503020204020204" charset="-122"/>
                <a:cs typeface="微软雅黑" panose="020B0503020204020204" charset="-122"/>
              </a:rPr>
              <a:t>—</a:t>
            </a:r>
            <a:r>
              <a:rPr sz="2100" dirty="0">
                <a:solidFill>
                  <a:srgbClr val="FF0000"/>
                </a:solidFill>
                <a:latin typeface="微软雅黑" panose="020B0503020204020204" charset="-122"/>
                <a:ea typeface="微软雅黑" panose="020B0503020204020204" charset="-122"/>
                <a:cs typeface="微软雅黑" panose="020B0503020204020204" charset="-122"/>
              </a:rPr>
              <a:t>防止实验室感染因子感染、防止实验室感染因子扩散、保护实验 室人员、环境、公众。</a:t>
            </a:r>
            <a:endParaRPr sz="2100">
              <a:latin typeface="微软雅黑" panose="020B0503020204020204" charset="-122"/>
              <a:ea typeface="微软雅黑" panose="020B0503020204020204" charset="-122"/>
              <a:cs typeface="微软雅黑" panose="020B0503020204020204" charset="-122"/>
            </a:endParaRPr>
          </a:p>
        </p:txBody>
      </p:sp>
      <p:sp>
        <p:nvSpPr>
          <p:cNvPr id="12" name="object 12"/>
          <p:cNvSpPr/>
          <p:nvPr/>
        </p:nvSpPr>
        <p:spPr>
          <a:xfrm>
            <a:off x="2951988" y="4644263"/>
            <a:ext cx="2357755" cy="571500"/>
          </a:xfrm>
          <a:custGeom>
            <a:avLst/>
            <a:gdLst/>
            <a:ahLst/>
            <a:cxnLst/>
            <a:rect l="l" t="t" r="r" b="b"/>
            <a:pathLst>
              <a:path w="2357754" h="714375">
                <a:moveTo>
                  <a:pt x="0" y="0"/>
                </a:moveTo>
                <a:lnTo>
                  <a:pt x="1178687" y="0"/>
                </a:lnTo>
                <a:lnTo>
                  <a:pt x="1178687" y="714375"/>
                </a:lnTo>
                <a:lnTo>
                  <a:pt x="2357374" y="714375"/>
                </a:lnTo>
              </a:path>
            </a:pathLst>
          </a:custGeom>
          <a:ln w="19050">
            <a:solidFill>
              <a:srgbClr val="6D8ABA"/>
            </a:solidFill>
          </a:ln>
        </p:spPr>
        <p:txBody>
          <a:bodyPr wrap="square" lIns="0" tIns="0" rIns="0" bIns="0" rtlCol="0"/>
          <a:lstStyle/>
          <a:p>
            <a:endParaRPr>
              <a:latin typeface="微软雅黑" panose="020B0503020204020204" charset="-122"/>
              <a:ea typeface="微软雅黑" panose="020B0503020204020204" charset="-122"/>
            </a:endParaRPr>
          </a:p>
        </p:txBody>
      </p:sp>
      <p:sp>
        <p:nvSpPr>
          <p:cNvPr id="13" name="object 13"/>
          <p:cNvSpPr/>
          <p:nvPr/>
        </p:nvSpPr>
        <p:spPr>
          <a:xfrm>
            <a:off x="3023361" y="4358513"/>
            <a:ext cx="2000250" cy="1905"/>
          </a:xfrm>
          <a:custGeom>
            <a:avLst/>
            <a:gdLst/>
            <a:ahLst/>
            <a:cxnLst/>
            <a:rect l="l" t="t" r="r" b="b"/>
            <a:pathLst>
              <a:path w="2000250" h="1904">
                <a:moveTo>
                  <a:pt x="0" y="0"/>
                </a:moveTo>
                <a:lnTo>
                  <a:pt x="2000250" y="1524"/>
                </a:lnTo>
              </a:path>
            </a:pathLst>
          </a:custGeom>
          <a:ln w="19050">
            <a:solidFill>
              <a:srgbClr val="6D8ABA"/>
            </a:solidFill>
          </a:ln>
        </p:spPr>
        <p:txBody>
          <a:bodyPr wrap="square" lIns="0" tIns="0" rIns="0" bIns="0" rtlCol="0"/>
          <a:lstStyle/>
          <a:p>
            <a:endParaRPr>
              <a:latin typeface="微软雅黑" panose="020B0503020204020204" charset="-122"/>
              <a:ea typeface="微软雅黑" panose="020B0503020204020204" charset="-122"/>
            </a:endParaRPr>
          </a:p>
        </p:txBody>
      </p:sp>
      <p:sp>
        <p:nvSpPr>
          <p:cNvPr id="7" name="object 14"/>
          <p:cNvSpPr/>
          <p:nvPr/>
        </p:nvSpPr>
        <p:spPr>
          <a:xfrm>
            <a:off x="3309111" y="3644138"/>
            <a:ext cx="1714500" cy="1905"/>
          </a:xfrm>
          <a:custGeom>
            <a:avLst/>
            <a:gdLst/>
            <a:ahLst/>
            <a:cxnLst/>
            <a:rect l="l" t="t" r="r" b="b"/>
            <a:pathLst>
              <a:path w="1714500" h="1904">
                <a:moveTo>
                  <a:pt x="0" y="0"/>
                </a:moveTo>
                <a:lnTo>
                  <a:pt x="1714500" y="1524"/>
                </a:lnTo>
              </a:path>
            </a:pathLst>
          </a:custGeom>
          <a:ln w="19050">
            <a:solidFill>
              <a:srgbClr val="6D8ABA"/>
            </a:solidFill>
          </a:ln>
        </p:spPr>
        <p:txBody>
          <a:bodyPr wrap="square" lIns="0" tIns="0" rIns="0" bIns="0" rtlCol="0"/>
          <a:lstStyle/>
          <a:p>
            <a:endParaRPr>
              <a:latin typeface="微软雅黑" panose="020B0503020204020204" charset="-122"/>
              <a:ea typeface="微软雅黑" panose="020B0503020204020204" charset="-122"/>
            </a:endParaRPr>
          </a:p>
        </p:txBody>
      </p:sp>
      <p:sp>
        <p:nvSpPr>
          <p:cNvPr id="8" name="object 15"/>
          <p:cNvSpPr/>
          <p:nvPr/>
        </p:nvSpPr>
        <p:spPr>
          <a:xfrm>
            <a:off x="1143000" y="1527175"/>
            <a:ext cx="2212987" cy="3674236"/>
          </a:xfrm>
          <a:custGeom>
            <a:avLst/>
            <a:gdLst/>
            <a:ahLst/>
            <a:cxnLst/>
            <a:rect l="l" t="t" r="r" b="b"/>
            <a:pathLst>
              <a:path w="1858010" h="3072129">
                <a:moveTo>
                  <a:pt x="928751" y="0"/>
                </a:moveTo>
                <a:lnTo>
                  <a:pt x="857838" y="4409"/>
                </a:lnTo>
                <a:lnTo>
                  <a:pt x="788379" y="17425"/>
                </a:lnTo>
                <a:lnTo>
                  <a:pt x="720566" y="38729"/>
                </a:lnTo>
                <a:lnTo>
                  <a:pt x="654592" y="68004"/>
                </a:lnTo>
                <a:lnTo>
                  <a:pt x="590647" y="104932"/>
                </a:lnTo>
                <a:lnTo>
                  <a:pt x="528926" y="149193"/>
                </a:lnTo>
                <a:lnTo>
                  <a:pt x="498959" y="173975"/>
                </a:lnTo>
                <a:lnTo>
                  <a:pt x="469620" y="200470"/>
                </a:lnTo>
                <a:lnTo>
                  <a:pt x="440933" y="228641"/>
                </a:lnTo>
                <a:lnTo>
                  <a:pt x="412922" y="258446"/>
                </a:lnTo>
                <a:lnTo>
                  <a:pt x="385611" y="289846"/>
                </a:lnTo>
                <a:lnTo>
                  <a:pt x="359023" y="322801"/>
                </a:lnTo>
                <a:lnTo>
                  <a:pt x="333184" y="357272"/>
                </a:lnTo>
                <a:lnTo>
                  <a:pt x="308118" y="393218"/>
                </a:lnTo>
                <a:lnTo>
                  <a:pt x="283847" y="430600"/>
                </a:lnTo>
                <a:lnTo>
                  <a:pt x="260396" y="469379"/>
                </a:lnTo>
                <a:lnTo>
                  <a:pt x="237790" y="509514"/>
                </a:lnTo>
                <a:lnTo>
                  <a:pt x="216052" y="550965"/>
                </a:lnTo>
                <a:lnTo>
                  <a:pt x="195207" y="593693"/>
                </a:lnTo>
                <a:lnTo>
                  <a:pt x="175278" y="637658"/>
                </a:lnTo>
                <a:lnTo>
                  <a:pt x="156290" y="682821"/>
                </a:lnTo>
                <a:lnTo>
                  <a:pt x="138266" y="729141"/>
                </a:lnTo>
                <a:lnTo>
                  <a:pt x="121230" y="776579"/>
                </a:lnTo>
                <a:lnTo>
                  <a:pt x="105207" y="825095"/>
                </a:lnTo>
                <a:lnTo>
                  <a:pt x="90221" y="874649"/>
                </a:lnTo>
                <a:lnTo>
                  <a:pt x="76296" y="925202"/>
                </a:lnTo>
                <a:lnTo>
                  <a:pt x="63455" y="976714"/>
                </a:lnTo>
                <a:lnTo>
                  <a:pt x="51723" y="1029144"/>
                </a:lnTo>
                <a:lnTo>
                  <a:pt x="41124" y="1082454"/>
                </a:lnTo>
                <a:lnTo>
                  <a:pt x="31682" y="1136603"/>
                </a:lnTo>
                <a:lnTo>
                  <a:pt x="23421" y="1191552"/>
                </a:lnTo>
                <a:lnTo>
                  <a:pt x="16364" y="1247260"/>
                </a:lnTo>
                <a:lnTo>
                  <a:pt x="10537" y="1303689"/>
                </a:lnTo>
                <a:lnTo>
                  <a:pt x="5963" y="1360798"/>
                </a:lnTo>
                <a:lnTo>
                  <a:pt x="2666" y="1418548"/>
                </a:lnTo>
                <a:lnTo>
                  <a:pt x="670" y="1476899"/>
                </a:lnTo>
                <a:lnTo>
                  <a:pt x="0" y="1535811"/>
                </a:lnTo>
                <a:lnTo>
                  <a:pt x="797" y="1594849"/>
                </a:lnTo>
                <a:lnTo>
                  <a:pt x="2792" y="1653200"/>
                </a:lnTo>
                <a:lnTo>
                  <a:pt x="6088" y="1710950"/>
                </a:lnTo>
                <a:lnTo>
                  <a:pt x="10661" y="1768059"/>
                </a:lnTo>
                <a:lnTo>
                  <a:pt x="16487" y="1824488"/>
                </a:lnTo>
                <a:lnTo>
                  <a:pt x="23541" y="1880196"/>
                </a:lnTo>
                <a:lnTo>
                  <a:pt x="31800" y="1935145"/>
                </a:lnTo>
                <a:lnTo>
                  <a:pt x="41239" y="1989294"/>
                </a:lnTo>
                <a:lnTo>
                  <a:pt x="51836" y="2042604"/>
                </a:lnTo>
                <a:lnTo>
                  <a:pt x="63565" y="2095034"/>
                </a:lnTo>
                <a:lnTo>
                  <a:pt x="76402" y="2146546"/>
                </a:lnTo>
                <a:lnTo>
                  <a:pt x="90324" y="2197099"/>
                </a:lnTo>
                <a:lnTo>
                  <a:pt x="105306" y="2246653"/>
                </a:lnTo>
                <a:lnTo>
                  <a:pt x="121325" y="2295169"/>
                </a:lnTo>
                <a:lnTo>
                  <a:pt x="138357" y="2342607"/>
                </a:lnTo>
                <a:lnTo>
                  <a:pt x="156377" y="2388927"/>
                </a:lnTo>
                <a:lnTo>
                  <a:pt x="175361" y="2434090"/>
                </a:lnTo>
                <a:lnTo>
                  <a:pt x="195286" y="2478055"/>
                </a:lnTo>
                <a:lnTo>
                  <a:pt x="216127" y="2520783"/>
                </a:lnTo>
                <a:lnTo>
                  <a:pt x="237860" y="2562234"/>
                </a:lnTo>
                <a:lnTo>
                  <a:pt x="260462" y="2602369"/>
                </a:lnTo>
                <a:lnTo>
                  <a:pt x="283908" y="2641148"/>
                </a:lnTo>
                <a:lnTo>
                  <a:pt x="308174" y="2678530"/>
                </a:lnTo>
                <a:lnTo>
                  <a:pt x="333237" y="2714476"/>
                </a:lnTo>
                <a:lnTo>
                  <a:pt x="359072" y="2748947"/>
                </a:lnTo>
                <a:lnTo>
                  <a:pt x="385654" y="2781902"/>
                </a:lnTo>
                <a:lnTo>
                  <a:pt x="412961" y="2813302"/>
                </a:lnTo>
                <a:lnTo>
                  <a:pt x="440969" y="2843107"/>
                </a:lnTo>
                <a:lnTo>
                  <a:pt x="469652" y="2871278"/>
                </a:lnTo>
                <a:lnTo>
                  <a:pt x="498987" y="2897773"/>
                </a:lnTo>
                <a:lnTo>
                  <a:pt x="528950" y="2922555"/>
                </a:lnTo>
                <a:lnTo>
                  <a:pt x="559518" y="2945583"/>
                </a:lnTo>
                <a:lnTo>
                  <a:pt x="622368" y="2986217"/>
                </a:lnTo>
                <a:lnTo>
                  <a:pt x="687346" y="3019358"/>
                </a:lnTo>
                <a:lnTo>
                  <a:pt x="754260" y="3044687"/>
                </a:lnTo>
                <a:lnTo>
                  <a:pt x="822917" y="3061887"/>
                </a:lnTo>
                <a:lnTo>
                  <a:pt x="893125" y="3070640"/>
                </a:lnTo>
                <a:lnTo>
                  <a:pt x="928751" y="3071749"/>
                </a:lnTo>
                <a:lnTo>
                  <a:pt x="964376" y="3070640"/>
                </a:lnTo>
                <a:lnTo>
                  <a:pt x="1034586" y="3061887"/>
                </a:lnTo>
                <a:lnTo>
                  <a:pt x="1103246" y="3044687"/>
                </a:lnTo>
                <a:lnTo>
                  <a:pt x="1170164" y="3019358"/>
                </a:lnTo>
                <a:lnTo>
                  <a:pt x="1235147" y="2986217"/>
                </a:lnTo>
                <a:lnTo>
                  <a:pt x="1298004" y="2945583"/>
                </a:lnTo>
                <a:lnTo>
                  <a:pt x="1328575" y="2922555"/>
                </a:lnTo>
                <a:lnTo>
                  <a:pt x="1358542" y="2897773"/>
                </a:lnTo>
                <a:lnTo>
                  <a:pt x="1387881" y="2871278"/>
                </a:lnTo>
                <a:lnTo>
                  <a:pt x="1416568" y="2843107"/>
                </a:lnTo>
                <a:lnTo>
                  <a:pt x="1444579" y="2813302"/>
                </a:lnTo>
                <a:lnTo>
                  <a:pt x="1471890" y="2781902"/>
                </a:lnTo>
                <a:lnTo>
                  <a:pt x="1498478" y="2748947"/>
                </a:lnTo>
                <a:lnTo>
                  <a:pt x="1524317" y="2714476"/>
                </a:lnTo>
                <a:lnTo>
                  <a:pt x="1549383" y="2678530"/>
                </a:lnTo>
                <a:lnTo>
                  <a:pt x="1573654" y="2641148"/>
                </a:lnTo>
                <a:lnTo>
                  <a:pt x="1597105" y="2602369"/>
                </a:lnTo>
                <a:lnTo>
                  <a:pt x="1619711" y="2562234"/>
                </a:lnTo>
                <a:lnTo>
                  <a:pt x="1641449" y="2520783"/>
                </a:lnTo>
                <a:lnTo>
                  <a:pt x="1662294" y="2478055"/>
                </a:lnTo>
                <a:lnTo>
                  <a:pt x="1682223" y="2434090"/>
                </a:lnTo>
                <a:lnTo>
                  <a:pt x="1701211" y="2388927"/>
                </a:lnTo>
                <a:lnTo>
                  <a:pt x="1719235" y="2342607"/>
                </a:lnTo>
                <a:lnTo>
                  <a:pt x="1736271" y="2295169"/>
                </a:lnTo>
                <a:lnTo>
                  <a:pt x="1752294" y="2246653"/>
                </a:lnTo>
                <a:lnTo>
                  <a:pt x="1767280" y="2197099"/>
                </a:lnTo>
                <a:lnTo>
                  <a:pt x="1781205" y="2146546"/>
                </a:lnTo>
                <a:lnTo>
                  <a:pt x="1794046" y="2095034"/>
                </a:lnTo>
                <a:lnTo>
                  <a:pt x="1805778" y="2042604"/>
                </a:lnTo>
                <a:lnTo>
                  <a:pt x="1816377" y="1989294"/>
                </a:lnTo>
                <a:lnTo>
                  <a:pt x="1825819" y="1935145"/>
                </a:lnTo>
                <a:lnTo>
                  <a:pt x="1834080" y="1880196"/>
                </a:lnTo>
                <a:lnTo>
                  <a:pt x="1841137" y="1824488"/>
                </a:lnTo>
                <a:lnTo>
                  <a:pt x="1846964" y="1768059"/>
                </a:lnTo>
                <a:lnTo>
                  <a:pt x="1851538" y="1710950"/>
                </a:lnTo>
                <a:lnTo>
                  <a:pt x="1854835" y="1653200"/>
                </a:lnTo>
                <a:lnTo>
                  <a:pt x="1856831" y="1594849"/>
                </a:lnTo>
                <a:lnTo>
                  <a:pt x="1857502" y="1535811"/>
                </a:lnTo>
                <a:lnTo>
                  <a:pt x="1856831" y="1476899"/>
                </a:lnTo>
                <a:lnTo>
                  <a:pt x="1854835" y="1418548"/>
                </a:lnTo>
                <a:lnTo>
                  <a:pt x="1851538" y="1360798"/>
                </a:lnTo>
                <a:lnTo>
                  <a:pt x="1846964" y="1303689"/>
                </a:lnTo>
                <a:lnTo>
                  <a:pt x="1841137" y="1247260"/>
                </a:lnTo>
                <a:lnTo>
                  <a:pt x="1834080" y="1191552"/>
                </a:lnTo>
                <a:lnTo>
                  <a:pt x="1825819" y="1136603"/>
                </a:lnTo>
                <a:lnTo>
                  <a:pt x="1816377" y="1082454"/>
                </a:lnTo>
                <a:lnTo>
                  <a:pt x="1805778" y="1029144"/>
                </a:lnTo>
                <a:lnTo>
                  <a:pt x="1794046" y="976714"/>
                </a:lnTo>
                <a:lnTo>
                  <a:pt x="1781205" y="925202"/>
                </a:lnTo>
                <a:lnTo>
                  <a:pt x="1767280" y="874649"/>
                </a:lnTo>
                <a:lnTo>
                  <a:pt x="1752294" y="825095"/>
                </a:lnTo>
                <a:lnTo>
                  <a:pt x="1736271" y="776579"/>
                </a:lnTo>
                <a:lnTo>
                  <a:pt x="1719235" y="729141"/>
                </a:lnTo>
                <a:lnTo>
                  <a:pt x="1701211" y="682821"/>
                </a:lnTo>
                <a:lnTo>
                  <a:pt x="1682223" y="637658"/>
                </a:lnTo>
                <a:lnTo>
                  <a:pt x="1662294" y="593693"/>
                </a:lnTo>
                <a:lnTo>
                  <a:pt x="1641449" y="550965"/>
                </a:lnTo>
                <a:lnTo>
                  <a:pt x="1619711" y="509514"/>
                </a:lnTo>
                <a:lnTo>
                  <a:pt x="1597105" y="469379"/>
                </a:lnTo>
                <a:lnTo>
                  <a:pt x="1573654" y="430600"/>
                </a:lnTo>
                <a:lnTo>
                  <a:pt x="1549383" y="393218"/>
                </a:lnTo>
                <a:lnTo>
                  <a:pt x="1524317" y="357272"/>
                </a:lnTo>
                <a:lnTo>
                  <a:pt x="1498478" y="322801"/>
                </a:lnTo>
                <a:lnTo>
                  <a:pt x="1471890" y="289846"/>
                </a:lnTo>
                <a:lnTo>
                  <a:pt x="1444579" y="258446"/>
                </a:lnTo>
                <a:lnTo>
                  <a:pt x="1416568" y="228641"/>
                </a:lnTo>
                <a:lnTo>
                  <a:pt x="1387881" y="200470"/>
                </a:lnTo>
                <a:lnTo>
                  <a:pt x="1358542" y="173975"/>
                </a:lnTo>
                <a:lnTo>
                  <a:pt x="1328575" y="149193"/>
                </a:lnTo>
                <a:lnTo>
                  <a:pt x="1298004" y="126165"/>
                </a:lnTo>
                <a:lnTo>
                  <a:pt x="1235147" y="85531"/>
                </a:lnTo>
                <a:lnTo>
                  <a:pt x="1170164" y="52390"/>
                </a:lnTo>
                <a:lnTo>
                  <a:pt x="1103246" y="27061"/>
                </a:lnTo>
                <a:lnTo>
                  <a:pt x="1034586" y="9861"/>
                </a:lnTo>
                <a:lnTo>
                  <a:pt x="964376" y="1108"/>
                </a:lnTo>
                <a:lnTo>
                  <a:pt x="928751" y="0"/>
                </a:lnTo>
                <a:close/>
              </a:path>
            </a:pathLst>
          </a:custGeom>
          <a:solidFill>
            <a:srgbClr val="548ED4"/>
          </a:solidFill>
        </p:spPr>
        <p:txBody>
          <a:bodyPr wrap="square" lIns="0" tIns="0" rIns="0" bIns="0" rtlCol="0"/>
          <a:lstStyle/>
          <a:p>
            <a:endParaRPr>
              <a:latin typeface="微软雅黑" panose="020B0503020204020204" charset="-122"/>
              <a:ea typeface="微软雅黑" panose="020B0503020204020204" charset="-122"/>
            </a:endParaRPr>
          </a:p>
        </p:txBody>
      </p:sp>
      <p:sp>
        <p:nvSpPr>
          <p:cNvPr id="10" name="object 17"/>
          <p:cNvSpPr txBox="1"/>
          <p:nvPr/>
        </p:nvSpPr>
        <p:spPr>
          <a:xfrm>
            <a:off x="1676400" y="2534002"/>
            <a:ext cx="1204086" cy="1736373"/>
          </a:xfrm>
          <a:prstGeom prst="rect">
            <a:avLst/>
          </a:prstGeom>
        </p:spPr>
        <p:txBody>
          <a:bodyPr vert="horz" wrap="square" lIns="0" tIns="12700" rIns="0" bIns="0" rtlCol="0">
            <a:spAutoFit/>
          </a:bodyPr>
          <a:lstStyle/>
          <a:p>
            <a:pPr marL="12700" marR="5080" algn="just">
              <a:lnSpc>
                <a:spcPct val="100000"/>
              </a:lnSpc>
              <a:spcBef>
                <a:spcPts val="100"/>
              </a:spcBef>
            </a:pPr>
            <a:r>
              <a:rPr sz="2800" dirty="0">
                <a:solidFill>
                  <a:srgbClr val="FFFFFF"/>
                </a:solidFill>
                <a:latin typeface="微软雅黑" panose="020B0503020204020204" charset="-122"/>
                <a:ea typeface="微软雅黑" panose="020B0503020204020204" charset="-122"/>
                <a:cs typeface="微软雅黑" panose="020B0503020204020204" charset="-122"/>
              </a:rPr>
              <a:t>实验室 生物安 </a:t>
            </a:r>
            <a:r>
              <a:rPr sz="2800" spc="-5" dirty="0">
                <a:solidFill>
                  <a:srgbClr val="FFFFFF"/>
                </a:solidFill>
                <a:latin typeface="微软雅黑" panose="020B0503020204020204" charset="-122"/>
                <a:ea typeface="微软雅黑" panose="020B0503020204020204" charset="-122"/>
                <a:cs typeface="微软雅黑" panose="020B0503020204020204" charset="-122"/>
              </a:rPr>
              <a:t>全重要 </a:t>
            </a:r>
            <a:r>
              <a:rPr sz="2800" dirty="0">
                <a:solidFill>
                  <a:srgbClr val="FFFFFF"/>
                </a:solidFill>
                <a:latin typeface="微软雅黑" panose="020B0503020204020204" charset="-122"/>
                <a:ea typeface="微软雅黑" panose="020B0503020204020204" charset="-122"/>
                <a:cs typeface="微软雅黑" panose="020B0503020204020204" charset="-122"/>
              </a:rPr>
              <a:t>事件</a:t>
            </a:r>
            <a:endParaRPr sz="2800" dirty="0">
              <a:latin typeface="微软雅黑" panose="020B0503020204020204" charset="-122"/>
              <a:ea typeface="微软雅黑" panose="020B0503020204020204" charset="-122"/>
              <a:cs typeface="微软雅黑" panose="020B0503020204020204" charset="-122"/>
            </a:endParaRPr>
          </a:p>
        </p:txBody>
      </p:sp>
      <p:sp>
        <p:nvSpPr>
          <p:cNvPr id="23" name="object 18"/>
          <p:cNvSpPr/>
          <p:nvPr/>
        </p:nvSpPr>
        <p:spPr>
          <a:xfrm>
            <a:off x="2880486" y="1429511"/>
            <a:ext cx="2143125" cy="500380"/>
          </a:xfrm>
          <a:custGeom>
            <a:avLst/>
            <a:gdLst/>
            <a:ahLst/>
            <a:cxnLst/>
            <a:rect l="l" t="t" r="r" b="b"/>
            <a:pathLst>
              <a:path w="2143125" h="500380">
                <a:moveTo>
                  <a:pt x="0" y="500125"/>
                </a:moveTo>
                <a:lnTo>
                  <a:pt x="1071626" y="500125"/>
                </a:lnTo>
                <a:lnTo>
                  <a:pt x="1071626" y="0"/>
                </a:lnTo>
                <a:lnTo>
                  <a:pt x="2143125" y="0"/>
                </a:lnTo>
              </a:path>
            </a:pathLst>
          </a:custGeom>
          <a:ln w="19049">
            <a:solidFill>
              <a:srgbClr val="6D8ABA"/>
            </a:solidFill>
          </a:ln>
        </p:spPr>
        <p:txBody>
          <a:bodyPr wrap="square" lIns="0" tIns="0" rIns="0" bIns="0" rtlCol="0"/>
          <a:lstStyle/>
          <a:p>
            <a:endParaRPr>
              <a:latin typeface="微软雅黑" panose="020B0503020204020204" charset="-122"/>
              <a:ea typeface="微软雅黑" panose="020B0503020204020204" charset="-122"/>
            </a:endParaRPr>
          </a:p>
        </p:txBody>
      </p:sp>
      <p:sp>
        <p:nvSpPr>
          <p:cNvPr id="24" name="object 19"/>
          <p:cNvSpPr txBox="1"/>
          <p:nvPr/>
        </p:nvSpPr>
        <p:spPr>
          <a:xfrm>
            <a:off x="5115814" y="1300964"/>
            <a:ext cx="4078604" cy="282575"/>
          </a:xfrm>
          <a:prstGeom prst="rect">
            <a:avLst/>
          </a:prstGeom>
        </p:spPr>
        <p:txBody>
          <a:bodyPr vert="horz" wrap="square" lIns="0" tIns="0" rIns="0" bIns="0" rtlCol="0">
            <a:spAutoFit/>
          </a:bodyPr>
          <a:lstStyle/>
          <a:p>
            <a:pPr>
              <a:lnSpc>
                <a:spcPts val="2120"/>
              </a:lnSpc>
            </a:pPr>
            <a:r>
              <a:rPr sz="2000" dirty="0">
                <a:solidFill>
                  <a:srgbClr val="FFFFFF"/>
                </a:solidFill>
                <a:latin typeface="微软雅黑" panose="020B0503020204020204" charset="-122"/>
                <a:ea typeface="微软雅黑" panose="020B0503020204020204" charset="-122"/>
                <a:cs typeface="微软雅黑" panose="020B0503020204020204" charset="-122"/>
              </a:rPr>
              <a:t>1941美国</a:t>
            </a:r>
            <a:r>
              <a:rPr sz="2000" spc="-10" dirty="0">
                <a:solidFill>
                  <a:srgbClr val="FFFFFF"/>
                </a:solidFill>
                <a:latin typeface="微软雅黑" panose="020B0503020204020204" charset="-122"/>
                <a:ea typeface="微软雅黑" panose="020B0503020204020204" charset="-122"/>
                <a:cs typeface="微软雅黑" panose="020B0503020204020204" charset="-122"/>
              </a:rPr>
              <a:t>7</a:t>
            </a:r>
            <a:r>
              <a:rPr sz="2000" dirty="0">
                <a:solidFill>
                  <a:srgbClr val="FFFFFF"/>
                </a:solidFill>
                <a:latin typeface="微软雅黑" panose="020B0503020204020204" charset="-122"/>
                <a:ea typeface="微软雅黑" panose="020B0503020204020204" charset="-122"/>
                <a:cs typeface="微软雅黑" panose="020B0503020204020204" charset="-122"/>
              </a:rPr>
              <a:t>4</a:t>
            </a:r>
            <a:r>
              <a:rPr sz="2000" spc="-15" dirty="0">
                <a:solidFill>
                  <a:srgbClr val="FFFFFF"/>
                </a:solidFill>
                <a:latin typeface="微软雅黑" panose="020B0503020204020204" charset="-122"/>
                <a:ea typeface="微软雅黑" panose="020B0503020204020204" charset="-122"/>
                <a:cs typeface="微软雅黑" panose="020B0503020204020204" charset="-122"/>
              </a:rPr>
              <a:t>个</a:t>
            </a:r>
            <a:r>
              <a:rPr sz="2000" dirty="0">
                <a:solidFill>
                  <a:srgbClr val="FFFFFF"/>
                </a:solidFill>
                <a:latin typeface="微软雅黑" panose="020B0503020204020204" charset="-122"/>
                <a:ea typeface="微软雅黑" panose="020B0503020204020204" charset="-122"/>
                <a:cs typeface="微软雅黑" panose="020B0503020204020204" charset="-122"/>
              </a:rPr>
              <a:t>实验</a:t>
            </a:r>
            <a:r>
              <a:rPr sz="2000" spc="-15" dirty="0">
                <a:solidFill>
                  <a:srgbClr val="FFFFFF"/>
                </a:solidFill>
                <a:latin typeface="微软雅黑" panose="020B0503020204020204" charset="-122"/>
                <a:ea typeface="微软雅黑" panose="020B0503020204020204" charset="-122"/>
                <a:cs typeface="微软雅黑" panose="020B0503020204020204" charset="-122"/>
              </a:rPr>
              <a:t>室</a:t>
            </a:r>
            <a:r>
              <a:rPr sz="2000" dirty="0">
                <a:solidFill>
                  <a:srgbClr val="FFFFFF"/>
                </a:solidFill>
                <a:latin typeface="微软雅黑" panose="020B0503020204020204" charset="-122"/>
                <a:ea typeface="微软雅黑" panose="020B0503020204020204" charset="-122"/>
                <a:cs typeface="微软雅黑" panose="020B0503020204020204" charset="-122"/>
              </a:rPr>
              <a:t>发生</a:t>
            </a:r>
            <a:r>
              <a:rPr sz="2000" spc="-15" dirty="0">
                <a:solidFill>
                  <a:srgbClr val="FFFFFF"/>
                </a:solidFill>
                <a:latin typeface="微软雅黑" panose="020B0503020204020204" charset="-122"/>
                <a:ea typeface="微软雅黑" panose="020B0503020204020204" charset="-122"/>
                <a:cs typeface="微软雅黑" panose="020B0503020204020204" charset="-122"/>
              </a:rPr>
              <a:t>布</a:t>
            </a:r>
            <a:r>
              <a:rPr sz="2000" dirty="0">
                <a:solidFill>
                  <a:srgbClr val="FFFFFF"/>
                </a:solidFill>
                <a:latin typeface="微软雅黑" panose="020B0503020204020204" charset="-122"/>
                <a:ea typeface="微软雅黑" panose="020B0503020204020204" charset="-122"/>
                <a:cs typeface="微软雅黑" panose="020B0503020204020204" charset="-122"/>
              </a:rPr>
              <a:t>氏菌</a:t>
            </a:r>
            <a:r>
              <a:rPr sz="2000" spc="-15" dirty="0">
                <a:solidFill>
                  <a:srgbClr val="FFFFFF"/>
                </a:solidFill>
                <a:latin typeface="微软雅黑" panose="020B0503020204020204" charset="-122"/>
                <a:ea typeface="微软雅黑" panose="020B0503020204020204" charset="-122"/>
                <a:cs typeface="微软雅黑" panose="020B0503020204020204" charset="-122"/>
              </a:rPr>
              <a:t>感</a:t>
            </a:r>
            <a:r>
              <a:rPr sz="2000" dirty="0">
                <a:solidFill>
                  <a:srgbClr val="FFFFFF"/>
                </a:solidFill>
                <a:latin typeface="微软雅黑" panose="020B0503020204020204" charset="-122"/>
                <a:ea typeface="微软雅黑" panose="020B0503020204020204" charset="-122"/>
                <a:cs typeface="微软雅黑" panose="020B0503020204020204" charset="-122"/>
              </a:rPr>
              <a:t>染</a:t>
            </a:r>
            <a:endParaRPr sz="2000">
              <a:latin typeface="微软雅黑" panose="020B0503020204020204" charset="-122"/>
              <a:ea typeface="微软雅黑" panose="020B0503020204020204" charset="-122"/>
              <a:cs typeface="微软雅黑" panose="020B0503020204020204" charset="-122"/>
            </a:endParaRPr>
          </a:p>
        </p:txBody>
      </p:sp>
      <p:sp>
        <p:nvSpPr>
          <p:cNvPr id="25" name="object 20"/>
          <p:cNvSpPr txBox="1"/>
          <p:nvPr/>
        </p:nvSpPr>
        <p:spPr>
          <a:xfrm>
            <a:off x="5023611" y="1143761"/>
            <a:ext cx="4429125" cy="571500"/>
          </a:xfrm>
          <a:prstGeom prst="rect">
            <a:avLst/>
          </a:prstGeom>
          <a:solidFill>
            <a:srgbClr val="548ED4"/>
          </a:solidFill>
        </p:spPr>
        <p:txBody>
          <a:bodyPr vert="horz" wrap="square" lIns="0" tIns="121920" rIns="0" bIns="0" rtlCol="0">
            <a:spAutoFit/>
          </a:bodyPr>
          <a:lstStyle/>
          <a:p>
            <a:pPr marL="92075">
              <a:lnSpc>
                <a:spcPct val="100000"/>
              </a:lnSpc>
              <a:spcBef>
                <a:spcPts val="960"/>
              </a:spcBef>
            </a:pPr>
            <a:r>
              <a:rPr sz="2000" dirty="0">
                <a:solidFill>
                  <a:srgbClr val="FFFFFF"/>
                </a:solidFill>
                <a:latin typeface="微软雅黑" panose="020B0503020204020204" charset="-122"/>
                <a:ea typeface="微软雅黑" panose="020B0503020204020204" charset="-122"/>
                <a:cs typeface="微软雅黑" panose="020B0503020204020204" charset="-122"/>
              </a:rPr>
              <a:t>1941美国</a:t>
            </a:r>
            <a:r>
              <a:rPr sz="2000" spc="-5" dirty="0">
                <a:solidFill>
                  <a:srgbClr val="FFFFFF"/>
                </a:solidFill>
                <a:latin typeface="微软雅黑" panose="020B0503020204020204" charset="-122"/>
                <a:ea typeface="微软雅黑" panose="020B0503020204020204" charset="-122"/>
                <a:cs typeface="微软雅黑" panose="020B0503020204020204" charset="-122"/>
              </a:rPr>
              <a:t>74</a:t>
            </a:r>
            <a:r>
              <a:rPr sz="2000" spc="-15" dirty="0">
                <a:solidFill>
                  <a:srgbClr val="FFFFFF"/>
                </a:solidFill>
                <a:latin typeface="微软雅黑" panose="020B0503020204020204" charset="-122"/>
                <a:ea typeface="微软雅黑" panose="020B0503020204020204" charset="-122"/>
                <a:cs typeface="微软雅黑" panose="020B0503020204020204" charset="-122"/>
              </a:rPr>
              <a:t>个</a:t>
            </a:r>
            <a:r>
              <a:rPr sz="2000" dirty="0">
                <a:solidFill>
                  <a:srgbClr val="FFFFFF"/>
                </a:solidFill>
                <a:latin typeface="微软雅黑" panose="020B0503020204020204" charset="-122"/>
                <a:ea typeface="微软雅黑" panose="020B0503020204020204" charset="-122"/>
                <a:cs typeface="微软雅黑" panose="020B0503020204020204" charset="-122"/>
              </a:rPr>
              <a:t>实验</a:t>
            </a:r>
            <a:r>
              <a:rPr sz="2000" spc="-15" dirty="0">
                <a:solidFill>
                  <a:srgbClr val="FFFFFF"/>
                </a:solidFill>
                <a:latin typeface="微软雅黑" panose="020B0503020204020204" charset="-122"/>
                <a:ea typeface="微软雅黑" panose="020B0503020204020204" charset="-122"/>
                <a:cs typeface="微软雅黑" panose="020B0503020204020204" charset="-122"/>
              </a:rPr>
              <a:t>室</a:t>
            </a:r>
            <a:r>
              <a:rPr sz="2000" dirty="0">
                <a:solidFill>
                  <a:srgbClr val="FFFFFF"/>
                </a:solidFill>
                <a:latin typeface="微软雅黑" panose="020B0503020204020204" charset="-122"/>
                <a:ea typeface="微软雅黑" panose="020B0503020204020204" charset="-122"/>
                <a:cs typeface="微软雅黑" panose="020B0503020204020204" charset="-122"/>
              </a:rPr>
              <a:t>发生</a:t>
            </a:r>
            <a:r>
              <a:rPr sz="2000" spc="-15" dirty="0">
                <a:solidFill>
                  <a:srgbClr val="FFFFFF"/>
                </a:solidFill>
                <a:latin typeface="微软雅黑" panose="020B0503020204020204" charset="-122"/>
                <a:ea typeface="微软雅黑" panose="020B0503020204020204" charset="-122"/>
                <a:cs typeface="微软雅黑" panose="020B0503020204020204" charset="-122"/>
              </a:rPr>
              <a:t>布</a:t>
            </a:r>
            <a:r>
              <a:rPr sz="2000" dirty="0">
                <a:solidFill>
                  <a:srgbClr val="FFFFFF"/>
                </a:solidFill>
                <a:latin typeface="微软雅黑" panose="020B0503020204020204" charset="-122"/>
                <a:ea typeface="微软雅黑" panose="020B0503020204020204" charset="-122"/>
                <a:cs typeface="微软雅黑" panose="020B0503020204020204" charset="-122"/>
              </a:rPr>
              <a:t>氏菌</a:t>
            </a:r>
            <a:r>
              <a:rPr sz="2000" spc="-15" dirty="0">
                <a:solidFill>
                  <a:srgbClr val="FFFFFF"/>
                </a:solidFill>
                <a:latin typeface="微软雅黑" panose="020B0503020204020204" charset="-122"/>
                <a:ea typeface="微软雅黑" panose="020B0503020204020204" charset="-122"/>
                <a:cs typeface="微软雅黑" panose="020B0503020204020204" charset="-122"/>
              </a:rPr>
              <a:t>感</a:t>
            </a:r>
            <a:r>
              <a:rPr sz="2000" dirty="0">
                <a:solidFill>
                  <a:srgbClr val="FFFFFF"/>
                </a:solidFill>
                <a:latin typeface="微软雅黑" panose="020B0503020204020204" charset="-122"/>
                <a:ea typeface="微软雅黑" panose="020B0503020204020204" charset="-122"/>
                <a:cs typeface="微软雅黑" panose="020B0503020204020204" charset="-122"/>
              </a:rPr>
              <a:t>染</a:t>
            </a:r>
            <a:endParaRPr sz="2000">
              <a:latin typeface="微软雅黑" panose="020B0503020204020204" charset="-122"/>
              <a:ea typeface="微软雅黑" panose="020B0503020204020204" charset="-122"/>
              <a:cs typeface="微软雅黑" panose="020B0503020204020204" charset="-122"/>
            </a:endParaRPr>
          </a:p>
        </p:txBody>
      </p:sp>
      <p:sp>
        <p:nvSpPr>
          <p:cNvPr id="26" name="object 21"/>
          <p:cNvSpPr/>
          <p:nvPr/>
        </p:nvSpPr>
        <p:spPr>
          <a:xfrm>
            <a:off x="3166236" y="2215388"/>
            <a:ext cx="1857375" cy="1905"/>
          </a:xfrm>
          <a:custGeom>
            <a:avLst/>
            <a:gdLst/>
            <a:ahLst/>
            <a:cxnLst/>
            <a:rect l="l" t="t" r="r" b="b"/>
            <a:pathLst>
              <a:path w="1857375" h="1905">
                <a:moveTo>
                  <a:pt x="0" y="0"/>
                </a:moveTo>
                <a:lnTo>
                  <a:pt x="1857375" y="1524"/>
                </a:lnTo>
              </a:path>
            </a:pathLst>
          </a:custGeom>
          <a:ln w="19050">
            <a:solidFill>
              <a:srgbClr val="6D8ABA"/>
            </a:solidFill>
          </a:ln>
        </p:spPr>
        <p:txBody>
          <a:bodyPr wrap="square" lIns="0" tIns="0" rIns="0" bIns="0" rtlCol="0"/>
          <a:lstStyle/>
          <a:p>
            <a:endParaRPr>
              <a:latin typeface="微软雅黑" panose="020B0503020204020204" charset="-122"/>
              <a:ea typeface="微软雅黑" panose="020B0503020204020204" charset="-122"/>
            </a:endParaRPr>
          </a:p>
        </p:txBody>
      </p:sp>
      <p:sp>
        <p:nvSpPr>
          <p:cNvPr id="27" name="object 22"/>
          <p:cNvSpPr txBox="1"/>
          <p:nvPr/>
        </p:nvSpPr>
        <p:spPr>
          <a:xfrm>
            <a:off x="5023485" y="1929765"/>
            <a:ext cx="6296025" cy="398780"/>
          </a:xfrm>
          <a:prstGeom prst="rect">
            <a:avLst/>
          </a:prstGeom>
          <a:solidFill>
            <a:srgbClr val="548ED4"/>
          </a:solidFill>
        </p:spPr>
        <p:txBody>
          <a:bodyPr vert="horz" wrap="square" lIns="0" tIns="121920" rIns="0" bIns="0" rtlCol="0" anchor="ctr" anchorCtr="0">
            <a:spAutoFit/>
          </a:bodyPr>
          <a:lstStyle/>
          <a:p>
            <a:pPr marL="114935" fontAlgn="ctr">
              <a:lnSpc>
                <a:spcPct val="90000"/>
              </a:lnSpc>
              <a:spcBef>
                <a:spcPts val="900"/>
              </a:spcBef>
            </a:pPr>
            <a:r>
              <a:rPr sz="2000" dirty="0">
                <a:solidFill>
                  <a:srgbClr val="FFFFFF"/>
                </a:solidFill>
                <a:latin typeface="微软雅黑" panose="020B0503020204020204" charset="-122"/>
                <a:ea typeface="微软雅黑" panose="020B0503020204020204" charset="-122"/>
                <a:cs typeface="微软雅黑" panose="020B0503020204020204" charset="-122"/>
              </a:rPr>
              <a:t>1951、1965、1976调查5000实验室，感染事件3921</a:t>
            </a:r>
          </a:p>
        </p:txBody>
      </p:sp>
      <p:sp>
        <p:nvSpPr>
          <p:cNvPr id="28" name="object 23"/>
          <p:cNvSpPr/>
          <p:nvPr/>
        </p:nvSpPr>
        <p:spPr>
          <a:xfrm>
            <a:off x="3380613" y="2929763"/>
            <a:ext cx="1643380" cy="1905"/>
          </a:xfrm>
          <a:custGeom>
            <a:avLst/>
            <a:gdLst/>
            <a:ahLst/>
            <a:cxnLst/>
            <a:rect l="l" t="t" r="r" b="b"/>
            <a:pathLst>
              <a:path w="1643379" h="1905">
                <a:moveTo>
                  <a:pt x="0" y="0"/>
                </a:moveTo>
                <a:lnTo>
                  <a:pt x="1642999" y="1524"/>
                </a:lnTo>
              </a:path>
            </a:pathLst>
          </a:custGeom>
          <a:ln w="19050">
            <a:solidFill>
              <a:srgbClr val="6D8ABA"/>
            </a:solidFill>
          </a:ln>
        </p:spPr>
        <p:txBody>
          <a:bodyPr wrap="square" lIns="0" tIns="0" rIns="0" bIns="0" rtlCol="0"/>
          <a:lstStyle/>
          <a:p>
            <a:endParaRPr>
              <a:latin typeface="微软雅黑" panose="020B0503020204020204" charset="-122"/>
              <a:ea typeface="微软雅黑" panose="020B0503020204020204" charset="-122"/>
            </a:endParaRPr>
          </a:p>
        </p:txBody>
      </p:sp>
      <p:sp>
        <p:nvSpPr>
          <p:cNvPr id="29" name="object 24"/>
          <p:cNvSpPr txBox="1"/>
          <p:nvPr/>
        </p:nvSpPr>
        <p:spPr>
          <a:xfrm>
            <a:off x="5023611" y="2644013"/>
            <a:ext cx="5143500" cy="429260"/>
          </a:xfrm>
          <a:prstGeom prst="rect">
            <a:avLst/>
          </a:prstGeom>
          <a:solidFill>
            <a:srgbClr val="548ED4"/>
          </a:solidFill>
        </p:spPr>
        <p:txBody>
          <a:bodyPr vert="horz" wrap="square" lIns="0" tIns="121920" rIns="0" bIns="0" rtlCol="0" anchor="ctr" anchorCtr="0">
            <a:spAutoFit/>
          </a:bodyPr>
          <a:lstStyle/>
          <a:p>
            <a:pPr marL="114935" algn="l" fontAlgn="auto">
              <a:lnSpc>
                <a:spcPct val="100000"/>
              </a:lnSpc>
              <a:spcBef>
                <a:spcPts val="900"/>
              </a:spcBef>
              <a:buClrTx/>
              <a:buSzTx/>
              <a:buFontTx/>
            </a:pPr>
            <a:r>
              <a:rPr sz="2000" dirty="0">
                <a:solidFill>
                  <a:srgbClr val="FFFFFF"/>
                </a:solidFill>
                <a:latin typeface="微软雅黑" panose="020B0503020204020204" charset="-122"/>
                <a:ea typeface="微软雅黑" panose="020B0503020204020204" charset="-122"/>
                <a:cs typeface="微软雅黑" panose="020B0503020204020204" charset="-122"/>
              </a:rPr>
              <a:t>1983年WHO出版《实验室生物安全手册》</a:t>
            </a:r>
          </a:p>
        </p:txBody>
      </p:sp>
      <p:sp>
        <p:nvSpPr>
          <p:cNvPr id="30" name="object 25"/>
          <p:cNvSpPr txBox="1"/>
          <p:nvPr/>
        </p:nvSpPr>
        <p:spPr>
          <a:xfrm>
            <a:off x="5023485" y="3355975"/>
            <a:ext cx="5969000" cy="576580"/>
          </a:xfrm>
          <a:prstGeom prst="rect">
            <a:avLst/>
          </a:prstGeom>
          <a:solidFill>
            <a:srgbClr val="548ED4"/>
          </a:solidFill>
          <a:ln w="12700">
            <a:noFill/>
          </a:ln>
        </p:spPr>
        <p:txBody>
          <a:bodyPr vert="horz" wrap="square" lIns="0" tIns="0" rIns="0" bIns="0" rtlCol="0" anchor="ctr" anchorCtr="0">
            <a:spAutoFit/>
          </a:bodyPr>
          <a:lstStyle/>
          <a:p>
            <a:pPr marL="92075">
              <a:lnSpc>
                <a:spcPts val="2165"/>
              </a:lnSpc>
            </a:pPr>
            <a:r>
              <a:rPr sz="2000" dirty="0">
                <a:solidFill>
                  <a:srgbClr val="FFFFFF"/>
                </a:solidFill>
                <a:latin typeface="微软雅黑" panose="020B0503020204020204" charset="-122"/>
                <a:ea typeface="微软雅黑" panose="020B0503020204020204" charset="-122"/>
                <a:cs typeface="微软雅黑" panose="020B0503020204020204" charset="-122"/>
              </a:rPr>
              <a:t>2003年新</a:t>
            </a:r>
            <a:r>
              <a:rPr sz="2000" spc="-15" dirty="0">
                <a:solidFill>
                  <a:srgbClr val="FFFFFF"/>
                </a:solidFill>
                <a:latin typeface="微软雅黑" panose="020B0503020204020204" charset="-122"/>
                <a:ea typeface="微软雅黑" panose="020B0503020204020204" charset="-122"/>
                <a:cs typeface="微软雅黑" panose="020B0503020204020204" charset="-122"/>
              </a:rPr>
              <a:t>加</a:t>
            </a:r>
            <a:r>
              <a:rPr sz="2000" dirty="0">
                <a:solidFill>
                  <a:srgbClr val="FFFFFF"/>
                </a:solidFill>
                <a:latin typeface="微软雅黑" panose="020B0503020204020204" charset="-122"/>
                <a:ea typeface="微软雅黑" panose="020B0503020204020204" charset="-122"/>
                <a:cs typeface="微软雅黑" panose="020B0503020204020204" charset="-122"/>
              </a:rPr>
              <a:t>坡国立</a:t>
            </a:r>
            <a:r>
              <a:rPr sz="2000" spc="-15" dirty="0">
                <a:solidFill>
                  <a:srgbClr val="FFFFFF"/>
                </a:solidFill>
                <a:latin typeface="微软雅黑" panose="020B0503020204020204" charset="-122"/>
                <a:ea typeface="微软雅黑" panose="020B0503020204020204" charset="-122"/>
                <a:cs typeface="微软雅黑" panose="020B0503020204020204" charset="-122"/>
              </a:rPr>
              <a:t>大</a:t>
            </a:r>
            <a:r>
              <a:rPr sz="2000" dirty="0">
                <a:solidFill>
                  <a:srgbClr val="FFFFFF"/>
                </a:solidFill>
                <a:latin typeface="微软雅黑" panose="020B0503020204020204" charset="-122"/>
                <a:ea typeface="微软雅黑" panose="020B0503020204020204" charset="-122"/>
                <a:cs typeface="微软雅黑" panose="020B0503020204020204" charset="-122"/>
              </a:rPr>
              <a:t>学</a:t>
            </a:r>
            <a:r>
              <a:rPr sz="2000" spc="-5" dirty="0">
                <a:solidFill>
                  <a:srgbClr val="FFFFFF"/>
                </a:solidFill>
                <a:latin typeface="微软雅黑" panose="020B0503020204020204" charset="-122"/>
                <a:ea typeface="微软雅黑" panose="020B0503020204020204" charset="-122"/>
                <a:cs typeface="微软雅黑" panose="020B0503020204020204" charset="-122"/>
              </a:rPr>
              <a:t>P3</a:t>
            </a:r>
            <a:r>
              <a:rPr sz="2000" spc="-15" dirty="0">
                <a:solidFill>
                  <a:srgbClr val="FFFFFF"/>
                </a:solidFill>
                <a:latin typeface="微软雅黑" panose="020B0503020204020204" charset="-122"/>
                <a:ea typeface="微软雅黑" panose="020B0503020204020204" charset="-122"/>
                <a:cs typeface="微软雅黑" panose="020B0503020204020204" charset="-122"/>
              </a:rPr>
              <a:t>实</a:t>
            </a:r>
            <a:r>
              <a:rPr sz="2000" dirty="0">
                <a:solidFill>
                  <a:srgbClr val="FFFFFF"/>
                </a:solidFill>
                <a:latin typeface="微软雅黑" panose="020B0503020204020204" charset="-122"/>
                <a:ea typeface="微软雅黑" panose="020B0503020204020204" charset="-122"/>
                <a:cs typeface="微软雅黑" panose="020B0503020204020204" charset="-122"/>
              </a:rPr>
              <a:t>验室</a:t>
            </a:r>
            <a:r>
              <a:rPr sz="2000" spc="-15" dirty="0">
                <a:solidFill>
                  <a:srgbClr val="FFFFFF"/>
                </a:solidFill>
                <a:latin typeface="微软雅黑" panose="020B0503020204020204" charset="-122"/>
                <a:ea typeface="微软雅黑" panose="020B0503020204020204" charset="-122"/>
                <a:cs typeface="微软雅黑" panose="020B0503020204020204" charset="-122"/>
              </a:rPr>
              <a:t>开</a:t>
            </a:r>
            <a:r>
              <a:rPr sz="2000" dirty="0">
                <a:solidFill>
                  <a:srgbClr val="FFFFFF"/>
                </a:solidFill>
                <a:latin typeface="微软雅黑" panose="020B0503020204020204" charset="-122"/>
                <a:ea typeface="微软雅黑" panose="020B0503020204020204" charset="-122"/>
                <a:cs typeface="微软雅黑" panose="020B0503020204020204" charset="-122"/>
              </a:rPr>
              <a:t>展西</a:t>
            </a:r>
            <a:r>
              <a:rPr sz="2000" spc="-15" dirty="0">
                <a:solidFill>
                  <a:srgbClr val="FFFFFF"/>
                </a:solidFill>
                <a:latin typeface="微软雅黑" panose="020B0503020204020204" charset="-122"/>
                <a:ea typeface="微软雅黑" panose="020B0503020204020204" charset="-122"/>
                <a:cs typeface="微软雅黑" panose="020B0503020204020204" charset="-122"/>
              </a:rPr>
              <a:t>尼</a:t>
            </a:r>
            <a:r>
              <a:rPr sz="2000" dirty="0">
                <a:solidFill>
                  <a:srgbClr val="FFFFFF"/>
                </a:solidFill>
                <a:latin typeface="微软雅黑" panose="020B0503020204020204" charset="-122"/>
                <a:ea typeface="微软雅黑" panose="020B0503020204020204" charset="-122"/>
                <a:cs typeface="微软雅黑" panose="020B0503020204020204" charset="-122"/>
              </a:rPr>
              <a:t>曼病</a:t>
            </a:r>
            <a:r>
              <a:rPr sz="2000" spc="-15" dirty="0">
                <a:solidFill>
                  <a:srgbClr val="FFFFFF"/>
                </a:solidFill>
                <a:latin typeface="微软雅黑" panose="020B0503020204020204" charset="-122"/>
                <a:ea typeface="微软雅黑" panose="020B0503020204020204" charset="-122"/>
                <a:cs typeface="微软雅黑" panose="020B0503020204020204" charset="-122"/>
              </a:rPr>
              <a:t>毒</a:t>
            </a:r>
            <a:r>
              <a:rPr sz="2000" dirty="0">
                <a:solidFill>
                  <a:srgbClr val="FFFFFF"/>
                </a:solidFill>
                <a:latin typeface="微软雅黑" panose="020B0503020204020204" charset="-122"/>
                <a:ea typeface="微软雅黑" panose="020B0503020204020204" charset="-122"/>
                <a:cs typeface="微软雅黑" panose="020B0503020204020204" charset="-122"/>
              </a:rPr>
              <a:t>和</a:t>
            </a:r>
            <a:endParaRPr sz="2000">
              <a:latin typeface="微软雅黑" panose="020B0503020204020204" charset="-122"/>
              <a:ea typeface="微软雅黑" panose="020B0503020204020204" charset="-122"/>
              <a:cs typeface="微软雅黑" panose="020B0503020204020204" charset="-122"/>
            </a:endParaRPr>
          </a:p>
          <a:p>
            <a:pPr marL="92075">
              <a:lnSpc>
                <a:spcPts val="2335"/>
              </a:lnSpc>
            </a:pPr>
            <a:r>
              <a:rPr sz="2000" spc="-10" dirty="0">
                <a:solidFill>
                  <a:srgbClr val="FFFFFF"/>
                </a:solidFill>
                <a:latin typeface="微软雅黑" panose="020B0503020204020204" charset="-122"/>
                <a:ea typeface="微软雅黑" panose="020B0503020204020204" charset="-122"/>
                <a:cs typeface="微软雅黑" panose="020B0503020204020204" charset="-122"/>
              </a:rPr>
              <a:t>SARS</a:t>
            </a:r>
            <a:r>
              <a:rPr sz="2000" dirty="0">
                <a:solidFill>
                  <a:srgbClr val="FFFFFF"/>
                </a:solidFill>
                <a:latin typeface="微软雅黑" panose="020B0503020204020204" charset="-122"/>
                <a:ea typeface="微软雅黑" panose="020B0503020204020204" charset="-122"/>
                <a:cs typeface="微软雅黑" panose="020B0503020204020204" charset="-122"/>
              </a:rPr>
              <a:t>研究，一27</a:t>
            </a:r>
            <a:r>
              <a:rPr sz="2000" spc="-15" dirty="0">
                <a:solidFill>
                  <a:srgbClr val="FFFFFF"/>
                </a:solidFill>
                <a:latin typeface="微软雅黑" panose="020B0503020204020204" charset="-122"/>
                <a:ea typeface="微软雅黑" panose="020B0503020204020204" charset="-122"/>
                <a:cs typeface="微软雅黑" panose="020B0503020204020204" charset="-122"/>
              </a:rPr>
              <a:t>岁</a:t>
            </a:r>
            <a:r>
              <a:rPr sz="2000" dirty="0">
                <a:solidFill>
                  <a:srgbClr val="FFFFFF"/>
                </a:solidFill>
                <a:latin typeface="微软雅黑" panose="020B0503020204020204" charset="-122"/>
                <a:ea typeface="微软雅黑" panose="020B0503020204020204" charset="-122"/>
                <a:cs typeface="微软雅黑" panose="020B0503020204020204" charset="-122"/>
              </a:rPr>
              <a:t>研究</a:t>
            </a:r>
            <a:r>
              <a:rPr sz="2000" spc="-15" dirty="0">
                <a:solidFill>
                  <a:srgbClr val="FFFFFF"/>
                </a:solidFill>
                <a:latin typeface="微软雅黑" panose="020B0503020204020204" charset="-122"/>
                <a:ea typeface="微软雅黑" panose="020B0503020204020204" charset="-122"/>
                <a:cs typeface="微软雅黑" panose="020B0503020204020204" charset="-122"/>
              </a:rPr>
              <a:t>员</a:t>
            </a:r>
            <a:r>
              <a:rPr sz="2000" dirty="0">
                <a:solidFill>
                  <a:srgbClr val="FFFFFF"/>
                </a:solidFill>
                <a:latin typeface="微软雅黑" panose="020B0503020204020204" charset="-122"/>
                <a:ea typeface="微软雅黑" panose="020B0503020204020204" charset="-122"/>
                <a:cs typeface="微软雅黑" panose="020B0503020204020204" charset="-122"/>
              </a:rPr>
              <a:t>感染</a:t>
            </a:r>
            <a:endParaRPr sz="2000">
              <a:latin typeface="微软雅黑" panose="020B0503020204020204" charset="-122"/>
              <a:ea typeface="微软雅黑" panose="020B0503020204020204" charset="-122"/>
              <a:cs typeface="微软雅黑" panose="020B0503020204020204" charset="-122"/>
            </a:endParaRPr>
          </a:p>
        </p:txBody>
      </p:sp>
      <p:sp>
        <p:nvSpPr>
          <p:cNvPr id="31" name="object 26"/>
          <p:cNvSpPr txBox="1"/>
          <p:nvPr/>
        </p:nvSpPr>
        <p:spPr>
          <a:xfrm>
            <a:off x="5023611" y="4072763"/>
            <a:ext cx="5572125" cy="571500"/>
          </a:xfrm>
          <a:prstGeom prst="rect">
            <a:avLst/>
          </a:prstGeom>
          <a:solidFill>
            <a:srgbClr val="548ED4"/>
          </a:solidFill>
        </p:spPr>
        <p:txBody>
          <a:bodyPr vert="horz" wrap="square" lIns="0" tIns="0" rIns="0" bIns="0" rtlCol="0" anchor="ctr" anchorCtr="0">
            <a:spAutoFit/>
          </a:bodyPr>
          <a:lstStyle/>
          <a:p>
            <a:pPr marL="92075">
              <a:lnSpc>
                <a:spcPts val="2165"/>
              </a:lnSpc>
            </a:pPr>
            <a:r>
              <a:rPr sz="2000" dirty="0">
                <a:solidFill>
                  <a:srgbClr val="FFFFFF"/>
                </a:solidFill>
                <a:latin typeface="微软雅黑" panose="020B0503020204020204" charset="-122"/>
                <a:ea typeface="微软雅黑" panose="020B0503020204020204" charset="-122"/>
                <a:cs typeface="微软雅黑" panose="020B0503020204020204" charset="-122"/>
              </a:rPr>
              <a:t>2003年中</a:t>
            </a:r>
            <a:r>
              <a:rPr sz="2000" spc="-15" dirty="0">
                <a:solidFill>
                  <a:srgbClr val="FFFFFF"/>
                </a:solidFill>
                <a:latin typeface="微软雅黑" panose="020B0503020204020204" charset="-122"/>
                <a:ea typeface="微软雅黑" panose="020B0503020204020204" charset="-122"/>
                <a:cs typeface="微软雅黑" panose="020B0503020204020204" charset="-122"/>
              </a:rPr>
              <a:t>国</a:t>
            </a:r>
            <a:r>
              <a:rPr sz="2000" spc="-5" dirty="0">
                <a:solidFill>
                  <a:srgbClr val="FFFFFF"/>
                </a:solidFill>
                <a:latin typeface="微软雅黑" panose="020B0503020204020204" charset="-122"/>
                <a:ea typeface="微软雅黑" panose="020B0503020204020204" charset="-122"/>
                <a:cs typeface="微软雅黑" panose="020B0503020204020204" charset="-122"/>
              </a:rPr>
              <a:t>CDC</a:t>
            </a:r>
            <a:r>
              <a:rPr sz="2000" spc="-15" dirty="0">
                <a:solidFill>
                  <a:srgbClr val="FFFFFF"/>
                </a:solidFill>
                <a:latin typeface="微软雅黑" panose="020B0503020204020204" charset="-122"/>
                <a:ea typeface="微软雅黑" panose="020B0503020204020204" charset="-122"/>
                <a:cs typeface="微软雅黑" panose="020B0503020204020204" charset="-122"/>
              </a:rPr>
              <a:t>病</a:t>
            </a:r>
            <a:r>
              <a:rPr sz="2000" dirty="0">
                <a:solidFill>
                  <a:srgbClr val="FFFFFF"/>
                </a:solidFill>
                <a:latin typeface="微软雅黑" panose="020B0503020204020204" charset="-122"/>
                <a:ea typeface="微软雅黑" panose="020B0503020204020204" charset="-122"/>
                <a:cs typeface="微软雅黑" panose="020B0503020204020204" charset="-122"/>
              </a:rPr>
              <a:t>毒实</a:t>
            </a:r>
            <a:r>
              <a:rPr sz="2000" spc="-15" dirty="0">
                <a:solidFill>
                  <a:srgbClr val="FFFFFF"/>
                </a:solidFill>
                <a:latin typeface="微软雅黑" panose="020B0503020204020204" charset="-122"/>
                <a:ea typeface="微软雅黑" panose="020B0503020204020204" charset="-122"/>
                <a:cs typeface="微软雅黑" panose="020B0503020204020204" charset="-122"/>
              </a:rPr>
              <a:t>验</a:t>
            </a:r>
            <a:r>
              <a:rPr sz="2000" dirty="0">
                <a:solidFill>
                  <a:srgbClr val="FFFFFF"/>
                </a:solidFill>
                <a:latin typeface="微软雅黑" panose="020B0503020204020204" charset="-122"/>
                <a:ea typeface="微软雅黑" panose="020B0503020204020204" charset="-122"/>
                <a:cs typeface="微软雅黑" panose="020B0503020204020204" charset="-122"/>
              </a:rPr>
              <a:t>室</a:t>
            </a:r>
            <a:r>
              <a:rPr sz="2000" spc="-10" dirty="0">
                <a:solidFill>
                  <a:srgbClr val="FFFFFF"/>
                </a:solidFill>
                <a:latin typeface="微软雅黑" panose="020B0503020204020204" charset="-122"/>
                <a:ea typeface="微软雅黑" panose="020B0503020204020204" charset="-122"/>
                <a:cs typeface="微软雅黑" panose="020B0503020204020204" charset="-122"/>
              </a:rPr>
              <a:t>SARS</a:t>
            </a:r>
            <a:r>
              <a:rPr sz="2000" dirty="0">
                <a:solidFill>
                  <a:srgbClr val="FFFFFF"/>
                </a:solidFill>
                <a:latin typeface="微软雅黑" panose="020B0503020204020204" charset="-122"/>
                <a:ea typeface="微软雅黑" panose="020B0503020204020204" charset="-122"/>
                <a:cs typeface="微软雅黑" panose="020B0503020204020204" charset="-122"/>
              </a:rPr>
              <a:t>研究</a:t>
            </a:r>
            <a:r>
              <a:rPr sz="2000" spc="-15" dirty="0">
                <a:solidFill>
                  <a:srgbClr val="FFFFFF"/>
                </a:solidFill>
                <a:latin typeface="微软雅黑" panose="020B0503020204020204" charset="-122"/>
                <a:ea typeface="微软雅黑" panose="020B0503020204020204" charset="-122"/>
                <a:cs typeface="微软雅黑" panose="020B0503020204020204" charset="-122"/>
              </a:rPr>
              <a:t>发</a:t>
            </a:r>
            <a:r>
              <a:rPr sz="2000" dirty="0">
                <a:solidFill>
                  <a:srgbClr val="FFFFFF"/>
                </a:solidFill>
                <a:latin typeface="微软雅黑" panose="020B0503020204020204" charset="-122"/>
                <a:ea typeface="微软雅黑" panose="020B0503020204020204" charset="-122"/>
                <a:cs typeface="微软雅黑" panose="020B0503020204020204" charset="-122"/>
              </a:rPr>
              <a:t>生</a:t>
            </a:r>
            <a:r>
              <a:rPr sz="2000" spc="-10" dirty="0">
                <a:solidFill>
                  <a:srgbClr val="FFFFFF"/>
                </a:solidFill>
                <a:latin typeface="微软雅黑" panose="020B0503020204020204" charset="-122"/>
                <a:ea typeface="微软雅黑" panose="020B0503020204020204" charset="-122"/>
                <a:cs typeface="微软雅黑" panose="020B0503020204020204" charset="-122"/>
              </a:rPr>
              <a:t>3</a:t>
            </a:r>
            <a:r>
              <a:rPr sz="2000" dirty="0">
                <a:solidFill>
                  <a:srgbClr val="FFFFFF"/>
                </a:solidFill>
                <a:latin typeface="微软雅黑" panose="020B0503020204020204" charset="-122"/>
                <a:ea typeface="微软雅黑" panose="020B0503020204020204" charset="-122"/>
                <a:cs typeface="微软雅黑" panose="020B0503020204020204" charset="-122"/>
              </a:rPr>
              <a:t>人感</a:t>
            </a:r>
            <a:endParaRPr sz="2000">
              <a:latin typeface="微软雅黑" panose="020B0503020204020204" charset="-122"/>
              <a:ea typeface="微软雅黑" panose="020B0503020204020204" charset="-122"/>
              <a:cs typeface="微软雅黑" panose="020B0503020204020204" charset="-122"/>
            </a:endParaRPr>
          </a:p>
          <a:p>
            <a:pPr marL="92075">
              <a:lnSpc>
                <a:spcPts val="2335"/>
              </a:lnSpc>
            </a:pPr>
            <a:r>
              <a:rPr sz="2000" dirty="0">
                <a:solidFill>
                  <a:srgbClr val="FFFFFF"/>
                </a:solidFill>
                <a:latin typeface="微软雅黑" panose="020B0503020204020204" charset="-122"/>
                <a:ea typeface="微软雅黑" panose="020B0503020204020204" charset="-122"/>
                <a:cs typeface="微软雅黑" panose="020B0503020204020204" charset="-122"/>
              </a:rPr>
              <a:t>染，其中一人死亡，两</a:t>
            </a:r>
            <a:r>
              <a:rPr sz="2000" spc="-10" dirty="0">
                <a:solidFill>
                  <a:srgbClr val="FFFFFF"/>
                </a:solidFill>
                <a:latin typeface="微软雅黑" panose="020B0503020204020204" charset="-122"/>
                <a:ea typeface="微软雅黑" panose="020B0503020204020204" charset="-122"/>
                <a:cs typeface="微软雅黑" panose="020B0503020204020204" charset="-122"/>
              </a:rPr>
              <a:t>人</a:t>
            </a:r>
            <a:r>
              <a:rPr sz="2000" dirty="0">
                <a:solidFill>
                  <a:srgbClr val="FFFFFF"/>
                </a:solidFill>
                <a:latin typeface="微软雅黑" panose="020B0503020204020204" charset="-122"/>
                <a:ea typeface="微软雅黑" panose="020B0503020204020204" charset="-122"/>
                <a:cs typeface="微软雅黑" panose="020B0503020204020204" charset="-122"/>
              </a:rPr>
              <a:t>隐性</a:t>
            </a:r>
            <a:r>
              <a:rPr sz="2000" spc="-10" dirty="0">
                <a:solidFill>
                  <a:srgbClr val="FFFFFF"/>
                </a:solidFill>
                <a:latin typeface="微软雅黑" panose="020B0503020204020204" charset="-122"/>
                <a:ea typeface="微软雅黑" panose="020B0503020204020204" charset="-122"/>
                <a:cs typeface="微软雅黑" panose="020B0503020204020204" charset="-122"/>
              </a:rPr>
              <a:t>感</a:t>
            </a:r>
            <a:r>
              <a:rPr sz="2000" spc="5" dirty="0">
                <a:solidFill>
                  <a:srgbClr val="FFFFFF"/>
                </a:solidFill>
                <a:latin typeface="微软雅黑" panose="020B0503020204020204" charset="-122"/>
                <a:ea typeface="微软雅黑" panose="020B0503020204020204" charset="-122"/>
                <a:cs typeface="微软雅黑" panose="020B0503020204020204" charset="-122"/>
              </a:rPr>
              <a:t>染</a:t>
            </a:r>
            <a:endParaRPr sz="2000">
              <a:latin typeface="微软雅黑" panose="020B0503020204020204" charset="-122"/>
              <a:ea typeface="微软雅黑" panose="020B0503020204020204" charset="-122"/>
              <a:cs typeface="微软雅黑" panose="020B0503020204020204" charset="-122"/>
            </a:endParaRPr>
          </a:p>
        </p:txBody>
      </p:sp>
      <p:sp>
        <p:nvSpPr>
          <p:cNvPr id="32" name="object 27"/>
          <p:cNvSpPr txBox="1"/>
          <p:nvPr/>
        </p:nvSpPr>
        <p:spPr>
          <a:xfrm>
            <a:off x="5023611" y="4858511"/>
            <a:ext cx="5286375" cy="571500"/>
          </a:xfrm>
          <a:prstGeom prst="rect">
            <a:avLst/>
          </a:prstGeom>
          <a:solidFill>
            <a:srgbClr val="548ED4"/>
          </a:solidFill>
        </p:spPr>
        <p:txBody>
          <a:bodyPr vert="horz" wrap="square" lIns="0" tIns="122555" rIns="0" bIns="0" rtlCol="0">
            <a:spAutoFit/>
          </a:bodyPr>
          <a:lstStyle/>
          <a:p>
            <a:pPr marL="224790">
              <a:lnSpc>
                <a:spcPct val="100000"/>
              </a:lnSpc>
              <a:spcBef>
                <a:spcPts val="965"/>
              </a:spcBef>
            </a:pPr>
            <a:r>
              <a:rPr sz="2000" dirty="0">
                <a:solidFill>
                  <a:srgbClr val="FFFFFF"/>
                </a:solidFill>
                <a:latin typeface="微软雅黑" panose="020B0503020204020204" charset="-122"/>
                <a:ea typeface="微软雅黑" panose="020B0503020204020204" charset="-122"/>
                <a:cs typeface="微软雅黑" panose="020B0503020204020204" charset="-122"/>
              </a:rPr>
              <a:t>2019年感</a:t>
            </a:r>
            <a:r>
              <a:rPr sz="2000" spc="-15" dirty="0">
                <a:solidFill>
                  <a:srgbClr val="FFFFFF"/>
                </a:solidFill>
                <a:latin typeface="微软雅黑" panose="020B0503020204020204" charset="-122"/>
                <a:ea typeface="微软雅黑" panose="020B0503020204020204" charset="-122"/>
                <a:cs typeface="微软雅黑" panose="020B0503020204020204" charset="-122"/>
              </a:rPr>
              <a:t>染</a:t>
            </a:r>
            <a:r>
              <a:rPr sz="2000" dirty="0">
                <a:solidFill>
                  <a:srgbClr val="FFFFFF"/>
                </a:solidFill>
                <a:latin typeface="微软雅黑" panose="020B0503020204020204" charset="-122"/>
                <a:ea typeface="微软雅黑" panose="020B0503020204020204" charset="-122"/>
                <a:cs typeface="微软雅黑" panose="020B0503020204020204" charset="-122"/>
              </a:rPr>
              <a:t>朊病毒</a:t>
            </a:r>
            <a:r>
              <a:rPr sz="2000" spc="-15" dirty="0">
                <a:solidFill>
                  <a:srgbClr val="FFFFFF"/>
                </a:solidFill>
                <a:latin typeface="微软雅黑" panose="020B0503020204020204" charset="-122"/>
                <a:ea typeface="微软雅黑" panose="020B0503020204020204" charset="-122"/>
                <a:cs typeface="微软雅黑" panose="020B0503020204020204" charset="-122"/>
              </a:rPr>
              <a:t>的</a:t>
            </a:r>
            <a:r>
              <a:rPr sz="2000" dirty="0">
                <a:solidFill>
                  <a:srgbClr val="FFFFFF"/>
                </a:solidFill>
                <a:latin typeface="微软雅黑" panose="020B0503020204020204" charset="-122"/>
                <a:ea typeface="微软雅黑" panose="020B0503020204020204" charset="-122"/>
                <a:cs typeface="微软雅黑" panose="020B0503020204020204" charset="-122"/>
              </a:rPr>
              <a:t>“僵</a:t>
            </a:r>
            <a:r>
              <a:rPr sz="2000" spc="-15" dirty="0">
                <a:solidFill>
                  <a:srgbClr val="FFFFFF"/>
                </a:solidFill>
                <a:latin typeface="微软雅黑" panose="020B0503020204020204" charset="-122"/>
                <a:ea typeface="微软雅黑" panose="020B0503020204020204" charset="-122"/>
                <a:cs typeface="微软雅黑" panose="020B0503020204020204" charset="-122"/>
              </a:rPr>
              <a:t>尸</a:t>
            </a:r>
            <a:r>
              <a:rPr sz="2000" dirty="0">
                <a:solidFill>
                  <a:srgbClr val="FFFFFF"/>
                </a:solidFill>
                <a:latin typeface="微软雅黑" panose="020B0503020204020204" charset="-122"/>
                <a:ea typeface="微软雅黑" panose="020B0503020204020204" charset="-122"/>
                <a:cs typeface="微软雅黑" panose="020B0503020204020204" charset="-122"/>
              </a:rPr>
              <a:t>鹿”</a:t>
            </a:r>
            <a:r>
              <a:rPr sz="2000" spc="-15" dirty="0">
                <a:solidFill>
                  <a:srgbClr val="FFFFFF"/>
                </a:solidFill>
                <a:latin typeface="微软雅黑" panose="020B0503020204020204" charset="-122"/>
                <a:ea typeface="微软雅黑" panose="020B0503020204020204" charset="-122"/>
                <a:cs typeface="微软雅黑" panose="020B0503020204020204" charset="-122"/>
              </a:rPr>
              <a:t>在</a:t>
            </a:r>
            <a:r>
              <a:rPr sz="2000" dirty="0">
                <a:solidFill>
                  <a:srgbClr val="FFFFFF"/>
                </a:solidFill>
                <a:latin typeface="微软雅黑" panose="020B0503020204020204" charset="-122"/>
                <a:ea typeface="微软雅黑" panose="020B0503020204020204" charset="-122"/>
                <a:cs typeface="微软雅黑" panose="020B0503020204020204" charset="-122"/>
              </a:rPr>
              <a:t>美国</a:t>
            </a:r>
            <a:r>
              <a:rPr sz="2000" spc="-15" dirty="0">
                <a:solidFill>
                  <a:srgbClr val="FFFFFF"/>
                </a:solidFill>
                <a:latin typeface="微软雅黑" panose="020B0503020204020204" charset="-122"/>
                <a:ea typeface="微软雅黑" panose="020B0503020204020204" charset="-122"/>
                <a:cs typeface="微软雅黑" panose="020B0503020204020204" charset="-122"/>
              </a:rPr>
              <a:t>横</a:t>
            </a:r>
            <a:r>
              <a:rPr sz="2000" dirty="0">
                <a:solidFill>
                  <a:srgbClr val="FFFFFF"/>
                </a:solidFill>
                <a:latin typeface="微软雅黑" panose="020B0503020204020204" charset="-122"/>
                <a:ea typeface="微软雅黑" panose="020B0503020204020204" charset="-122"/>
                <a:cs typeface="微软雅黑" panose="020B0503020204020204" charset="-122"/>
              </a:rPr>
              <a:t>行</a:t>
            </a:r>
            <a:endParaRPr sz="2000">
              <a:latin typeface="微软雅黑" panose="020B0503020204020204" charset="-122"/>
              <a:ea typeface="微软雅黑" panose="020B0503020204020204" charset="-122"/>
              <a:cs typeface="微软雅黑" panose="020B0503020204020204" charset="-122"/>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p:cNvSpPr txBox="1"/>
          <p:nvPr/>
        </p:nvSpPr>
        <p:spPr>
          <a:xfrm>
            <a:off x="990390" y="331504"/>
            <a:ext cx="3535680" cy="460375"/>
          </a:xfrm>
          <a:prstGeom prst="rect">
            <a:avLst/>
          </a:prstGeom>
          <a:noFill/>
        </p:spPr>
        <p:txBody>
          <a:bodyPr wrap="none" rtlCol="0">
            <a:spAutoFit/>
          </a:bodyPr>
          <a:lstStyle/>
          <a:p>
            <a:pPr>
              <a:lnSpc>
                <a:spcPct val="100000"/>
              </a:lnSpc>
              <a:spcBef>
                <a:spcPts val="100"/>
              </a:spcBef>
            </a:pPr>
            <a:r>
              <a:rPr lang="zh-CN" sz="2400" b="1" dirty="0">
                <a:latin typeface="微软雅黑" panose="020B0503020204020204" charset="-122"/>
                <a:ea typeface="微软雅黑" panose="020B0503020204020204" charset="-122"/>
                <a:cs typeface="宋体" panose="02010600030101010101" pitchFamily="2" charset="-122"/>
                <a:sym typeface="+mn-ea"/>
              </a:rPr>
              <a:t>四、实验室生物安全技术</a:t>
            </a:r>
          </a:p>
        </p:txBody>
      </p:sp>
      <p:grpSp>
        <p:nvGrpSpPr>
          <p:cNvPr id="15" name="组合 14"/>
          <p:cNvGrpSpPr/>
          <p:nvPr/>
        </p:nvGrpSpPr>
        <p:grpSpPr>
          <a:xfrm>
            <a:off x="3173" y="334988"/>
            <a:ext cx="1012721" cy="587625"/>
            <a:chOff x="0" y="419087"/>
            <a:chExt cx="816284" cy="473644"/>
          </a:xfrm>
        </p:grpSpPr>
        <p:grpSp>
          <p:nvGrpSpPr>
            <p:cNvPr id="16" name="组合 15"/>
            <p:cNvGrpSpPr/>
            <p:nvPr/>
          </p:nvGrpSpPr>
          <p:grpSpPr>
            <a:xfrm>
              <a:off x="0" y="419087"/>
              <a:ext cx="816284" cy="473644"/>
              <a:chOff x="-63454" y="428612"/>
              <a:chExt cx="816284" cy="473644"/>
            </a:xfrm>
          </p:grpSpPr>
          <p:grpSp>
            <p:nvGrpSpPr>
              <p:cNvPr id="19" name="组合 18"/>
              <p:cNvGrpSpPr/>
              <p:nvPr/>
            </p:nvGrpSpPr>
            <p:grpSpPr>
              <a:xfrm>
                <a:off x="114300" y="428612"/>
                <a:ext cx="638530" cy="473644"/>
                <a:chOff x="1" y="1932152"/>
                <a:chExt cx="3100612" cy="3240569"/>
              </a:xfrm>
            </p:grpSpPr>
            <p:pic>
              <p:nvPicPr>
                <p:cNvPr id="21" name="图片 15"/>
                <p:cNvPicPr>
                  <a:picLocks noChangeAspect="1"/>
                </p:cNvPicPr>
                <p:nvPr>
                  <p:custDataLst>
                    <p:tags r:id="rId2"/>
                  </p:custDataLst>
                </p:nvPr>
              </p:nvPicPr>
              <p:blipFill>
                <a:blip r:embed="rId4" cstate="print">
                  <a:extLst>
                    <a:ext uri="{28A0092B-C50C-407E-A947-70E740481C1C}">
                      <a14:useLocalDpi xmlns:a14="http://schemas.microsoft.com/office/drawing/2010/main" val="0"/>
                    </a:ext>
                  </a:extLst>
                </a:blip>
                <a:stretch>
                  <a:fillRect/>
                </a:stretch>
              </p:blipFill>
              <p:spPr>
                <a:xfrm rot="2419665" flipH="1">
                  <a:off x="2273733" y="2150323"/>
                  <a:ext cx="826880" cy="3022398"/>
                </a:xfrm>
                <a:prstGeom prst="rect">
                  <a:avLst/>
                </a:prstGeom>
              </p:spPr>
            </p:pic>
            <p:sp>
              <p:nvSpPr>
                <p:cNvPr id="22" name="任意多边形 21"/>
                <p:cNvSpPr/>
                <p:nvPr/>
              </p:nvSpPr>
              <p:spPr bwMode="auto">
                <a:xfrm flipH="1">
                  <a:off x="1" y="1932152"/>
                  <a:ext cx="3070379" cy="2520315"/>
                </a:xfrm>
                <a:custGeom>
                  <a:avLst/>
                  <a:gdLst>
                    <a:gd name="connsiteX0" fmla="*/ 3070379 w 3070379"/>
                    <a:gd name="connsiteY0" fmla="*/ 0 h 2520315"/>
                    <a:gd name="connsiteX1" fmla="*/ 2804837 w 3070379"/>
                    <a:gd name="connsiteY1" fmla="*/ 0 h 2520315"/>
                    <a:gd name="connsiteX2" fmla="*/ 158684 w 3070379"/>
                    <a:gd name="connsiteY2" fmla="*/ 0 h 2520315"/>
                    <a:gd name="connsiteX3" fmla="*/ 22594 w 3070379"/>
                    <a:gd name="connsiteY3" fmla="*/ 237873 h 2520315"/>
                    <a:gd name="connsiteX4" fmla="*/ 1292763 w 3070379"/>
                    <a:gd name="connsiteY4" fmla="*/ 2441024 h 2520315"/>
                    <a:gd name="connsiteX5" fmla="*/ 1434523 w 3070379"/>
                    <a:gd name="connsiteY5" fmla="*/ 2520315 h 2520315"/>
                    <a:gd name="connsiteX6" fmla="*/ 3030119 w 3070379"/>
                    <a:gd name="connsiteY6" fmla="*/ 2520315 h 2520315"/>
                    <a:gd name="connsiteX7" fmla="*/ 3070379 w 3070379"/>
                    <a:gd name="connsiteY7" fmla="*/ 2520315 h 2520315"/>
                    <a:gd name="connsiteX8" fmla="*/ 3070379 w 3070379"/>
                    <a:gd name="connsiteY8" fmla="*/ 0 h 2520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70379" h="2520315">
                      <a:moveTo>
                        <a:pt x="3070379" y="0"/>
                      </a:moveTo>
                      <a:lnTo>
                        <a:pt x="2804837" y="0"/>
                      </a:lnTo>
                      <a:cubicBezTo>
                        <a:pt x="2129523" y="0"/>
                        <a:pt x="1265120" y="0"/>
                        <a:pt x="158684" y="0"/>
                      </a:cubicBezTo>
                      <a:cubicBezTo>
                        <a:pt x="33935" y="0"/>
                        <a:pt x="-39780" y="130264"/>
                        <a:pt x="22594" y="237873"/>
                      </a:cubicBezTo>
                      <a:cubicBezTo>
                        <a:pt x="22594" y="237873"/>
                        <a:pt x="22594" y="237873"/>
                        <a:pt x="1292763" y="2441024"/>
                      </a:cubicBezTo>
                      <a:cubicBezTo>
                        <a:pt x="1321115" y="2491997"/>
                        <a:pt x="1377819" y="2520315"/>
                        <a:pt x="1434523" y="2520315"/>
                      </a:cubicBezTo>
                      <a:cubicBezTo>
                        <a:pt x="1434523" y="2520315"/>
                        <a:pt x="1434523" y="2520315"/>
                        <a:pt x="3030119" y="2520315"/>
                      </a:cubicBezTo>
                      <a:lnTo>
                        <a:pt x="3070379" y="2520315"/>
                      </a:lnTo>
                      <a:lnTo>
                        <a:pt x="3070379" y="0"/>
                      </a:lnTo>
                      <a:close/>
                    </a:path>
                  </a:pathLst>
                </a:custGeom>
                <a:solidFill>
                  <a:srgbClr val="5484BD"/>
                </a:solidFill>
                <a:ln>
                  <a:noFill/>
                </a:ln>
                <a:extLst>
                  <a:ext uri="{91240B29-F687-4F45-9708-019B960494DF}">
                    <a14:hiddenLine xmlns:a14="http://schemas.microsoft.com/office/drawing/2010/main" w="9525">
                      <a:solidFill>
                        <a:srgbClr val="000000"/>
                      </a:solidFill>
                      <a:round/>
                    </a14:hiddenLine>
                  </a:ext>
                </a:extLst>
              </p:spPr>
              <p:txBody>
                <a:bodyPr vert="horz" wrap="square" lIns="91392" tIns="45696" rIns="91392" bIns="45696" numCol="1" anchor="t" anchorCtr="0" compatLnSpc="1">
                  <a:noAutofit/>
                </a:bodyPr>
                <a:lstStyle/>
                <a:p>
                  <a:endParaRPr lang="zh-CN" altLang="en-US">
                    <a:cs typeface="+mn-ea"/>
                    <a:sym typeface="+mn-lt"/>
                  </a:endParaRPr>
                </a:p>
              </p:txBody>
            </p:sp>
          </p:grpSp>
          <p:sp>
            <p:nvSpPr>
              <p:cNvPr id="20" name="矩形 19"/>
              <p:cNvSpPr/>
              <p:nvPr/>
            </p:nvSpPr>
            <p:spPr>
              <a:xfrm>
                <a:off x="-63454" y="428612"/>
                <a:ext cx="409529" cy="368371"/>
              </a:xfrm>
              <a:prstGeom prst="rect">
                <a:avLst/>
              </a:prstGeom>
              <a:solidFill>
                <a:srgbClr val="5484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7" name="矩形 16"/>
            <p:cNvSpPr/>
            <p:nvPr/>
          </p:nvSpPr>
          <p:spPr>
            <a:xfrm>
              <a:off x="104775" y="419087"/>
              <a:ext cx="50800" cy="368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200025" y="419087"/>
              <a:ext cx="50800" cy="368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9701" name="组合 1"/>
          <p:cNvGrpSpPr/>
          <p:nvPr/>
        </p:nvGrpSpPr>
        <p:grpSpPr>
          <a:xfrm>
            <a:off x="8932338" y="121739"/>
            <a:ext cx="2981042" cy="618168"/>
            <a:chOff x="263" y="-120"/>
            <a:chExt cx="9475" cy="2198"/>
          </a:xfrm>
        </p:grpSpPr>
        <p:pic>
          <p:nvPicPr>
            <p:cNvPr id="29702" name="图片 5"/>
            <p:cNvPicPr>
              <a:picLocks noChangeAspect="1"/>
            </p:cNvPicPr>
            <p:nvPr/>
          </p:nvPicPr>
          <p:blipFill>
            <a:blip r:embed="rId5" cstate="print"/>
            <a:stretch>
              <a:fillRect/>
            </a:stretch>
          </p:blipFill>
          <p:spPr>
            <a:xfrm>
              <a:off x="2190" y="-120"/>
              <a:ext cx="7549" cy="2199"/>
            </a:xfrm>
            <a:prstGeom prst="rect">
              <a:avLst/>
            </a:prstGeom>
            <a:noFill/>
            <a:ln w="9525">
              <a:noFill/>
            </a:ln>
          </p:spPr>
        </p:pic>
        <p:pic>
          <p:nvPicPr>
            <p:cNvPr id="29703" name="图片 6" descr="u=1446500768,2742535849&amp;fm=21&amp;gp=0"/>
            <p:cNvPicPr>
              <a:picLocks noChangeAspect="1"/>
            </p:cNvPicPr>
            <p:nvPr/>
          </p:nvPicPr>
          <p:blipFill>
            <a:blip r:embed="rId6" cstate="print">
              <a:clrChange>
                <a:clrFrom>
                  <a:srgbClr val="FFFFFF"/>
                </a:clrFrom>
                <a:clrTo>
                  <a:srgbClr val="FFFFFF">
                    <a:alpha val="0"/>
                  </a:srgbClr>
                </a:clrTo>
              </a:clrChange>
            </a:blip>
            <a:stretch>
              <a:fillRect/>
            </a:stretch>
          </p:blipFill>
          <p:spPr>
            <a:xfrm>
              <a:off x="263" y="212"/>
              <a:ext cx="1758" cy="1439"/>
            </a:xfrm>
            <a:prstGeom prst="rect">
              <a:avLst/>
            </a:prstGeom>
            <a:noFill/>
            <a:ln w="9525">
              <a:noFill/>
            </a:ln>
          </p:spPr>
        </p:pic>
      </p:grpSp>
      <p:sp>
        <p:nvSpPr>
          <p:cNvPr id="2" name="文本框 1"/>
          <p:cNvSpPr txBox="1"/>
          <p:nvPr>
            <p:custDataLst>
              <p:tags r:id="rId1"/>
            </p:custDataLst>
          </p:nvPr>
        </p:nvSpPr>
        <p:spPr>
          <a:xfrm>
            <a:off x="1168635" y="1069998"/>
            <a:ext cx="2335707" cy="398780"/>
          </a:xfrm>
          <a:prstGeom prst="rect">
            <a:avLst/>
          </a:prstGeom>
          <a:noFill/>
        </p:spPr>
        <p:txBody>
          <a:bodyPr wrap="square" rtlCol="0">
            <a:spAutoFit/>
          </a:bodyPr>
          <a:lstStyle/>
          <a:p>
            <a:pPr marL="457200" indent="-457200">
              <a:buFont typeface="Wingdings" panose="05000000000000000000" charset="0"/>
              <a:buChar char="u"/>
            </a:pPr>
            <a:r>
              <a:rPr lang="zh-CN" altLang="en-US" sz="2000" b="1" dirty="0">
                <a:latin typeface="微软雅黑" panose="020B0503020204020204" charset="-122"/>
                <a:ea typeface="微软雅黑" panose="020B0503020204020204" charset="-122"/>
                <a:sym typeface="+mn-ea"/>
              </a:rPr>
              <a:t>安防技防</a:t>
            </a:r>
          </a:p>
        </p:txBody>
      </p:sp>
      <p:sp>
        <p:nvSpPr>
          <p:cNvPr id="5" name="文本框 4"/>
          <p:cNvSpPr txBox="1"/>
          <p:nvPr/>
        </p:nvSpPr>
        <p:spPr>
          <a:xfrm>
            <a:off x="1008380" y="1468755"/>
            <a:ext cx="10373995" cy="553085"/>
          </a:xfrm>
          <a:prstGeom prst="rect">
            <a:avLst/>
          </a:prstGeom>
          <a:noFill/>
        </p:spPr>
        <p:txBody>
          <a:bodyPr wrap="square" rtlCol="0" anchor="t">
            <a:spAutoFit/>
          </a:bodyPr>
          <a:lstStyle/>
          <a:p>
            <a:pPr marL="226695" marR="5080" lvl="1">
              <a:lnSpc>
                <a:spcPct val="150000"/>
              </a:lnSpc>
              <a:spcBef>
                <a:spcPts val="1635"/>
              </a:spcBef>
              <a:buSzPct val="95000"/>
              <a:buFont typeface="Wingdings" panose="05000000000000000000"/>
              <a:buChar char=""/>
              <a:tabLst>
                <a:tab pos="427990" algn="l"/>
              </a:tabLst>
            </a:pPr>
            <a:r>
              <a:rPr lang="zh-CN" altLang="en-US" sz="2000" b="1" dirty="0">
                <a:latin typeface="微软雅黑" panose="020B0503020204020204" charset="-122"/>
                <a:ea typeface="微软雅黑" panose="020B0503020204020204" charset="-122"/>
                <a:cs typeface="微软雅黑" panose="020B0503020204020204" charset="-122"/>
                <a:sym typeface="+mn-ea"/>
              </a:rPr>
              <a:t>喷淋装置、洗眼器、空气净化等</a:t>
            </a:r>
          </a:p>
        </p:txBody>
      </p:sp>
      <p:pic>
        <p:nvPicPr>
          <p:cNvPr id="3" name="图片 2"/>
          <p:cNvPicPr>
            <a:picLocks noChangeAspect="1"/>
          </p:cNvPicPr>
          <p:nvPr/>
        </p:nvPicPr>
        <p:blipFill>
          <a:blip r:embed="rId7"/>
          <a:stretch>
            <a:fillRect/>
          </a:stretch>
        </p:blipFill>
        <p:spPr>
          <a:xfrm>
            <a:off x="2743200" y="2212975"/>
            <a:ext cx="7484110" cy="4173220"/>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p:cNvSpPr txBox="1"/>
          <p:nvPr/>
        </p:nvSpPr>
        <p:spPr>
          <a:xfrm>
            <a:off x="990390" y="331504"/>
            <a:ext cx="3535680" cy="460375"/>
          </a:xfrm>
          <a:prstGeom prst="rect">
            <a:avLst/>
          </a:prstGeom>
          <a:noFill/>
        </p:spPr>
        <p:txBody>
          <a:bodyPr wrap="none" rtlCol="0">
            <a:spAutoFit/>
          </a:bodyPr>
          <a:lstStyle/>
          <a:p>
            <a:pPr>
              <a:lnSpc>
                <a:spcPct val="100000"/>
              </a:lnSpc>
              <a:spcBef>
                <a:spcPts val="100"/>
              </a:spcBef>
            </a:pPr>
            <a:r>
              <a:rPr lang="zh-CN" sz="2400" b="1" dirty="0">
                <a:latin typeface="微软雅黑" panose="020B0503020204020204" charset="-122"/>
                <a:ea typeface="微软雅黑" panose="020B0503020204020204" charset="-122"/>
                <a:cs typeface="宋体" panose="02010600030101010101" pitchFamily="2" charset="-122"/>
                <a:sym typeface="+mn-ea"/>
              </a:rPr>
              <a:t>四、实验室生物安全技术</a:t>
            </a:r>
          </a:p>
        </p:txBody>
      </p:sp>
      <p:grpSp>
        <p:nvGrpSpPr>
          <p:cNvPr id="15" name="组合 14"/>
          <p:cNvGrpSpPr/>
          <p:nvPr/>
        </p:nvGrpSpPr>
        <p:grpSpPr>
          <a:xfrm>
            <a:off x="3173" y="334988"/>
            <a:ext cx="1012721" cy="587625"/>
            <a:chOff x="0" y="419087"/>
            <a:chExt cx="816284" cy="473644"/>
          </a:xfrm>
        </p:grpSpPr>
        <p:grpSp>
          <p:nvGrpSpPr>
            <p:cNvPr id="16" name="组合 15"/>
            <p:cNvGrpSpPr/>
            <p:nvPr/>
          </p:nvGrpSpPr>
          <p:grpSpPr>
            <a:xfrm>
              <a:off x="0" y="419087"/>
              <a:ext cx="816284" cy="473644"/>
              <a:chOff x="-63454" y="428612"/>
              <a:chExt cx="816284" cy="473644"/>
            </a:xfrm>
          </p:grpSpPr>
          <p:grpSp>
            <p:nvGrpSpPr>
              <p:cNvPr id="19" name="组合 18"/>
              <p:cNvGrpSpPr/>
              <p:nvPr/>
            </p:nvGrpSpPr>
            <p:grpSpPr>
              <a:xfrm>
                <a:off x="114300" y="428612"/>
                <a:ext cx="638530" cy="473644"/>
                <a:chOff x="1" y="1932152"/>
                <a:chExt cx="3100612" cy="3240569"/>
              </a:xfrm>
            </p:grpSpPr>
            <p:pic>
              <p:nvPicPr>
                <p:cNvPr id="21" name="图片 15"/>
                <p:cNvPicPr>
                  <a:picLocks noChangeAspect="1"/>
                </p:cNvPicPr>
                <p:nvPr>
                  <p:custDataLst>
                    <p:tags r:id="rId2"/>
                  </p:custDataLst>
                </p:nvPr>
              </p:nvPicPr>
              <p:blipFill>
                <a:blip r:embed="rId4" cstate="print">
                  <a:extLst>
                    <a:ext uri="{28A0092B-C50C-407E-A947-70E740481C1C}">
                      <a14:useLocalDpi xmlns:a14="http://schemas.microsoft.com/office/drawing/2010/main" val="0"/>
                    </a:ext>
                  </a:extLst>
                </a:blip>
                <a:stretch>
                  <a:fillRect/>
                </a:stretch>
              </p:blipFill>
              <p:spPr>
                <a:xfrm rot="2419665" flipH="1">
                  <a:off x="2273733" y="2150323"/>
                  <a:ext cx="826880" cy="3022398"/>
                </a:xfrm>
                <a:prstGeom prst="rect">
                  <a:avLst/>
                </a:prstGeom>
              </p:spPr>
            </p:pic>
            <p:sp>
              <p:nvSpPr>
                <p:cNvPr id="22" name="任意多边形 21"/>
                <p:cNvSpPr/>
                <p:nvPr/>
              </p:nvSpPr>
              <p:spPr bwMode="auto">
                <a:xfrm flipH="1">
                  <a:off x="1" y="1932152"/>
                  <a:ext cx="3070379" cy="2520315"/>
                </a:xfrm>
                <a:custGeom>
                  <a:avLst/>
                  <a:gdLst>
                    <a:gd name="connsiteX0" fmla="*/ 3070379 w 3070379"/>
                    <a:gd name="connsiteY0" fmla="*/ 0 h 2520315"/>
                    <a:gd name="connsiteX1" fmla="*/ 2804837 w 3070379"/>
                    <a:gd name="connsiteY1" fmla="*/ 0 h 2520315"/>
                    <a:gd name="connsiteX2" fmla="*/ 158684 w 3070379"/>
                    <a:gd name="connsiteY2" fmla="*/ 0 h 2520315"/>
                    <a:gd name="connsiteX3" fmla="*/ 22594 w 3070379"/>
                    <a:gd name="connsiteY3" fmla="*/ 237873 h 2520315"/>
                    <a:gd name="connsiteX4" fmla="*/ 1292763 w 3070379"/>
                    <a:gd name="connsiteY4" fmla="*/ 2441024 h 2520315"/>
                    <a:gd name="connsiteX5" fmla="*/ 1434523 w 3070379"/>
                    <a:gd name="connsiteY5" fmla="*/ 2520315 h 2520315"/>
                    <a:gd name="connsiteX6" fmla="*/ 3030119 w 3070379"/>
                    <a:gd name="connsiteY6" fmla="*/ 2520315 h 2520315"/>
                    <a:gd name="connsiteX7" fmla="*/ 3070379 w 3070379"/>
                    <a:gd name="connsiteY7" fmla="*/ 2520315 h 2520315"/>
                    <a:gd name="connsiteX8" fmla="*/ 3070379 w 3070379"/>
                    <a:gd name="connsiteY8" fmla="*/ 0 h 2520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70379" h="2520315">
                      <a:moveTo>
                        <a:pt x="3070379" y="0"/>
                      </a:moveTo>
                      <a:lnTo>
                        <a:pt x="2804837" y="0"/>
                      </a:lnTo>
                      <a:cubicBezTo>
                        <a:pt x="2129523" y="0"/>
                        <a:pt x="1265120" y="0"/>
                        <a:pt x="158684" y="0"/>
                      </a:cubicBezTo>
                      <a:cubicBezTo>
                        <a:pt x="33935" y="0"/>
                        <a:pt x="-39780" y="130264"/>
                        <a:pt x="22594" y="237873"/>
                      </a:cubicBezTo>
                      <a:cubicBezTo>
                        <a:pt x="22594" y="237873"/>
                        <a:pt x="22594" y="237873"/>
                        <a:pt x="1292763" y="2441024"/>
                      </a:cubicBezTo>
                      <a:cubicBezTo>
                        <a:pt x="1321115" y="2491997"/>
                        <a:pt x="1377819" y="2520315"/>
                        <a:pt x="1434523" y="2520315"/>
                      </a:cubicBezTo>
                      <a:cubicBezTo>
                        <a:pt x="1434523" y="2520315"/>
                        <a:pt x="1434523" y="2520315"/>
                        <a:pt x="3030119" y="2520315"/>
                      </a:cubicBezTo>
                      <a:lnTo>
                        <a:pt x="3070379" y="2520315"/>
                      </a:lnTo>
                      <a:lnTo>
                        <a:pt x="3070379" y="0"/>
                      </a:lnTo>
                      <a:close/>
                    </a:path>
                  </a:pathLst>
                </a:custGeom>
                <a:solidFill>
                  <a:srgbClr val="5484BD"/>
                </a:solidFill>
                <a:ln>
                  <a:noFill/>
                </a:ln>
                <a:extLst>
                  <a:ext uri="{91240B29-F687-4F45-9708-019B960494DF}">
                    <a14:hiddenLine xmlns:a14="http://schemas.microsoft.com/office/drawing/2010/main" w="9525">
                      <a:solidFill>
                        <a:srgbClr val="000000"/>
                      </a:solidFill>
                      <a:round/>
                    </a14:hiddenLine>
                  </a:ext>
                </a:extLst>
              </p:spPr>
              <p:txBody>
                <a:bodyPr vert="horz" wrap="square" lIns="91392" tIns="45696" rIns="91392" bIns="45696" numCol="1" anchor="t" anchorCtr="0" compatLnSpc="1">
                  <a:noAutofit/>
                </a:bodyPr>
                <a:lstStyle/>
                <a:p>
                  <a:endParaRPr lang="zh-CN" altLang="en-US">
                    <a:cs typeface="+mn-ea"/>
                    <a:sym typeface="+mn-lt"/>
                  </a:endParaRPr>
                </a:p>
              </p:txBody>
            </p:sp>
          </p:grpSp>
          <p:sp>
            <p:nvSpPr>
              <p:cNvPr id="20" name="矩形 19"/>
              <p:cNvSpPr/>
              <p:nvPr/>
            </p:nvSpPr>
            <p:spPr>
              <a:xfrm>
                <a:off x="-63454" y="428612"/>
                <a:ext cx="409529" cy="368371"/>
              </a:xfrm>
              <a:prstGeom prst="rect">
                <a:avLst/>
              </a:prstGeom>
              <a:solidFill>
                <a:srgbClr val="5484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7" name="矩形 16"/>
            <p:cNvSpPr/>
            <p:nvPr/>
          </p:nvSpPr>
          <p:spPr>
            <a:xfrm>
              <a:off x="104775" y="419087"/>
              <a:ext cx="50800" cy="368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200025" y="419087"/>
              <a:ext cx="50800" cy="368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9701" name="组合 1"/>
          <p:cNvGrpSpPr/>
          <p:nvPr/>
        </p:nvGrpSpPr>
        <p:grpSpPr>
          <a:xfrm>
            <a:off x="8932338" y="121739"/>
            <a:ext cx="2981042" cy="618168"/>
            <a:chOff x="263" y="-120"/>
            <a:chExt cx="9475" cy="2198"/>
          </a:xfrm>
        </p:grpSpPr>
        <p:pic>
          <p:nvPicPr>
            <p:cNvPr id="29702" name="图片 5"/>
            <p:cNvPicPr>
              <a:picLocks noChangeAspect="1"/>
            </p:cNvPicPr>
            <p:nvPr/>
          </p:nvPicPr>
          <p:blipFill>
            <a:blip r:embed="rId5" cstate="print"/>
            <a:stretch>
              <a:fillRect/>
            </a:stretch>
          </p:blipFill>
          <p:spPr>
            <a:xfrm>
              <a:off x="2190" y="-120"/>
              <a:ext cx="7549" cy="2199"/>
            </a:xfrm>
            <a:prstGeom prst="rect">
              <a:avLst/>
            </a:prstGeom>
            <a:noFill/>
            <a:ln w="9525">
              <a:noFill/>
            </a:ln>
          </p:spPr>
        </p:pic>
        <p:pic>
          <p:nvPicPr>
            <p:cNvPr id="29703" name="图片 6" descr="u=1446500768,2742535849&amp;fm=21&amp;gp=0"/>
            <p:cNvPicPr>
              <a:picLocks noChangeAspect="1"/>
            </p:cNvPicPr>
            <p:nvPr/>
          </p:nvPicPr>
          <p:blipFill>
            <a:blip r:embed="rId6" cstate="print">
              <a:clrChange>
                <a:clrFrom>
                  <a:srgbClr val="FFFFFF"/>
                </a:clrFrom>
                <a:clrTo>
                  <a:srgbClr val="FFFFFF">
                    <a:alpha val="0"/>
                  </a:srgbClr>
                </a:clrTo>
              </a:clrChange>
            </a:blip>
            <a:stretch>
              <a:fillRect/>
            </a:stretch>
          </p:blipFill>
          <p:spPr>
            <a:xfrm>
              <a:off x="263" y="212"/>
              <a:ext cx="1758" cy="1439"/>
            </a:xfrm>
            <a:prstGeom prst="rect">
              <a:avLst/>
            </a:prstGeom>
            <a:noFill/>
            <a:ln w="9525">
              <a:noFill/>
            </a:ln>
          </p:spPr>
        </p:pic>
      </p:grpSp>
      <p:sp>
        <p:nvSpPr>
          <p:cNvPr id="2" name="文本框 1"/>
          <p:cNvSpPr txBox="1"/>
          <p:nvPr>
            <p:custDataLst>
              <p:tags r:id="rId1"/>
            </p:custDataLst>
          </p:nvPr>
        </p:nvSpPr>
        <p:spPr>
          <a:xfrm>
            <a:off x="1168400" y="1069975"/>
            <a:ext cx="3747135" cy="398780"/>
          </a:xfrm>
          <a:prstGeom prst="rect">
            <a:avLst/>
          </a:prstGeom>
          <a:noFill/>
        </p:spPr>
        <p:txBody>
          <a:bodyPr wrap="square" rtlCol="0">
            <a:spAutoFit/>
          </a:bodyPr>
          <a:lstStyle/>
          <a:p>
            <a:pPr marL="457200" indent="-457200">
              <a:buFont typeface="Wingdings" panose="05000000000000000000" charset="0"/>
              <a:buChar char="u"/>
            </a:pPr>
            <a:r>
              <a:rPr lang="zh-CN" altLang="en-US" sz="2000" b="1" dirty="0">
                <a:latin typeface="微软雅黑" panose="020B0503020204020204" charset="-122"/>
                <a:ea typeface="微软雅黑" panose="020B0503020204020204" charset="-122"/>
                <a:sym typeface="+mn-ea"/>
              </a:rPr>
              <a:t>标准预防与个人防护</a:t>
            </a:r>
          </a:p>
        </p:txBody>
      </p:sp>
      <p:sp>
        <p:nvSpPr>
          <p:cNvPr id="54274" name="Rectangle 3"/>
          <p:cNvSpPr>
            <a:spLocks noGrp="1"/>
          </p:cNvSpPr>
          <p:nvPr>
            <p:ph idx="1"/>
          </p:nvPr>
        </p:nvSpPr>
        <p:spPr>
          <a:xfrm>
            <a:off x="1295400" y="1679258"/>
            <a:ext cx="9258300" cy="2885440"/>
          </a:xfrm>
        </p:spPr>
        <p:txBody>
          <a:bodyPr vert="horz" wrap="square" anchor="t" anchorCtr="0"/>
          <a:lstStyle/>
          <a:p>
            <a:pPr marL="0" indent="0">
              <a:lnSpc>
                <a:spcPts val="4500"/>
              </a:lnSpc>
              <a:spcBef>
                <a:spcPct val="0"/>
              </a:spcBef>
              <a:buFont typeface="Wingdings" panose="05000000000000000000" pitchFamily="2" charset="2"/>
              <a:buNone/>
            </a:pPr>
            <a:r>
              <a:rPr lang="en-US" altLang="zh-CN" sz="2000" b="1" dirty="0">
                <a:solidFill>
                  <a:schemeClr val="tx1"/>
                </a:solidFill>
                <a:latin typeface="微软雅黑" panose="020B0503020204020204" charset="-122"/>
                <a:ea typeface="微软雅黑" panose="020B0503020204020204" charset="-122"/>
                <a:cs typeface="微软雅黑" panose="020B0503020204020204" charset="-122"/>
              </a:rPr>
              <a:t>  </a:t>
            </a:r>
            <a:r>
              <a:rPr lang="zh-CN" altLang="en-US" sz="2000" b="1" dirty="0">
                <a:solidFill>
                  <a:srgbClr val="C00000"/>
                </a:solidFill>
                <a:latin typeface="微软雅黑" panose="020B0503020204020204" charset="-122"/>
                <a:ea typeface="微软雅黑" panose="020B0503020204020204" charset="-122"/>
                <a:cs typeface="微软雅黑" panose="020B0503020204020204" charset="-122"/>
              </a:rPr>
              <a:t>（</a:t>
            </a:r>
            <a:r>
              <a:rPr lang="en-US" altLang="zh-CN" sz="2000" b="1" dirty="0">
                <a:solidFill>
                  <a:srgbClr val="C00000"/>
                </a:solidFill>
                <a:latin typeface="微软雅黑" panose="020B0503020204020204" charset="-122"/>
                <a:ea typeface="微软雅黑" panose="020B0503020204020204" charset="-122"/>
                <a:cs typeface="微软雅黑" panose="020B0503020204020204" charset="-122"/>
              </a:rPr>
              <a:t>1</a:t>
            </a:r>
            <a:r>
              <a:rPr lang="zh-CN" altLang="en-US" sz="2000" b="1" dirty="0">
                <a:solidFill>
                  <a:srgbClr val="C00000"/>
                </a:solidFill>
                <a:latin typeface="微软雅黑" panose="020B0503020204020204" charset="-122"/>
                <a:ea typeface="微软雅黑" panose="020B0503020204020204" charset="-122"/>
                <a:cs typeface="微软雅黑" panose="020B0503020204020204" charset="-122"/>
              </a:rPr>
              <a:t>）一视同仁：</a:t>
            </a:r>
            <a:r>
              <a:rPr lang="zh-CN" altLang="en-US" sz="2000" b="1" dirty="0">
                <a:solidFill>
                  <a:schemeClr val="tx1"/>
                </a:solidFill>
                <a:latin typeface="微软雅黑" panose="020B0503020204020204" charset="-122"/>
                <a:ea typeface="微软雅黑" panose="020B0503020204020204" charset="-122"/>
                <a:cs typeface="微软雅黑" panose="020B0503020204020204" charset="-122"/>
              </a:rPr>
              <a:t>所有病人的血液、体液、分泌物、排泄物都视为有传染性。</a:t>
            </a:r>
            <a:br>
              <a:rPr lang="zh-CN" altLang="en-US" sz="2000" b="1" dirty="0">
                <a:solidFill>
                  <a:schemeClr val="tx1"/>
                </a:solidFill>
                <a:latin typeface="微软雅黑" panose="020B0503020204020204" charset="-122"/>
                <a:ea typeface="微软雅黑" panose="020B0503020204020204" charset="-122"/>
                <a:cs typeface="微软雅黑" panose="020B0503020204020204" charset="-122"/>
              </a:rPr>
            </a:br>
            <a:r>
              <a:rPr lang="zh-CN" altLang="en-US" sz="2000" b="1" dirty="0">
                <a:solidFill>
                  <a:schemeClr val="tx1"/>
                </a:solidFill>
                <a:latin typeface="微软雅黑" panose="020B0503020204020204" charset="-122"/>
                <a:ea typeface="微软雅黑" panose="020B0503020204020204" charset="-122"/>
                <a:cs typeface="微软雅黑" panose="020B0503020204020204" charset="-122"/>
              </a:rPr>
              <a:t>  </a:t>
            </a:r>
            <a:r>
              <a:rPr lang="zh-CN" altLang="en-US" sz="2000" b="1" dirty="0">
                <a:solidFill>
                  <a:srgbClr val="C00000"/>
                </a:solidFill>
                <a:latin typeface="微软雅黑" panose="020B0503020204020204" charset="-122"/>
                <a:ea typeface="微软雅黑" panose="020B0503020204020204" charset="-122"/>
                <a:cs typeface="微软雅黑" panose="020B0503020204020204" charset="-122"/>
              </a:rPr>
              <a:t>（</a:t>
            </a:r>
            <a:r>
              <a:rPr lang="en-US" altLang="zh-CN" sz="2000" b="1" dirty="0">
                <a:solidFill>
                  <a:srgbClr val="C00000"/>
                </a:solidFill>
                <a:latin typeface="微软雅黑" panose="020B0503020204020204" charset="-122"/>
                <a:ea typeface="微软雅黑" panose="020B0503020204020204" charset="-122"/>
                <a:cs typeface="微软雅黑" panose="020B0503020204020204" charset="-122"/>
              </a:rPr>
              <a:t>2</a:t>
            </a:r>
            <a:r>
              <a:rPr lang="zh-CN" altLang="en-US" sz="2000" b="1" dirty="0">
                <a:solidFill>
                  <a:srgbClr val="C00000"/>
                </a:solidFill>
                <a:latin typeface="微软雅黑" panose="020B0503020204020204" charset="-122"/>
                <a:ea typeface="微软雅黑" panose="020B0503020204020204" charset="-122"/>
                <a:cs typeface="微软雅黑" panose="020B0503020204020204" charset="-122"/>
              </a:rPr>
              <a:t>）双向防护：</a:t>
            </a:r>
            <a:r>
              <a:rPr lang="zh-CN" altLang="en-US" sz="2000" b="1" dirty="0">
                <a:solidFill>
                  <a:schemeClr val="tx1"/>
                </a:solidFill>
                <a:latin typeface="微软雅黑" panose="020B0503020204020204" charset="-122"/>
                <a:ea typeface="微软雅黑" panose="020B0503020204020204" charset="-122"/>
                <a:cs typeface="微软雅黑" panose="020B0503020204020204" charset="-122"/>
              </a:rPr>
              <a:t>医护人员和患者之间。</a:t>
            </a:r>
            <a:br>
              <a:rPr lang="zh-CN" altLang="en-US" sz="2000" b="1" dirty="0">
                <a:solidFill>
                  <a:schemeClr val="tx1"/>
                </a:solidFill>
                <a:latin typeface="微软雅黑" panose="020B0503020204020204" charset="-122"/>
                <a:ea typeface="微软雅黑" panose="020B0503020204020204" charset="-122"/>
                <a:cs typeface="微软雅黑" panose="020B0503020204020204" charset="-122"/>
              </a:rPr>
            </a:br>
            <a:r>
              <a:rPr lang="zh-CN" altLang="en-US" sz="2000" b="1" dirty="0">
                <a:solidFill>
                  <a:srgbClr val="C00000"/>
                </a:solidFill>
                <a:latin typeface="微软雅黑" panose="020B0503020204020204" charset="-122"/>
                <a:ea typeface="微软雅黑" panose="020B0503020204020204" charset="-122"/>
                <a:cs typeface="微软雅黑" panose="020B0503020204020204" charset="-122"/>
              </a:rPr>
              <a:t>  （</a:t>
            </a:r>
            <a:r>
              <a:rPr lang="en-US" altLang="zh-CN" sz="2000" b="1" dirty="0">
                <a:solidFill>
                  <a:srgbClr val="C00000"/>
                </a:solidFill>
                <a:latin typeface="微软雅黑" panose="020B0503020204020204" charset="-122"/>
                <a:ea typeface="微软雅黑" panose="020B0503020204020204" charset="-122"/>
                <a:cs typeface="微软雅黑" panose="020B0503020204020204" charset="-122"/>
              </a:rPr>
              <a:t>3</a:t>
            </a:r>
            <a:r>
              <a:rPr lang="zh-CN" altLang="en-US" sz="2000" b="1" dirty="0">
                <a:solidFill>
                  <a:srgbClr val="C00000"/>
                </a:solidFill>
                <a:latin typeface="微软雅黑" panose="020B0503020204020204" charset="-122"/>
                <a:ea typeface="微软雅黑" panose="020B0503020204020204" charset="-122"/>
                <a:cs typeface="微软雅黑" panose="020B0503020204020204" charset="-122"/>
              </a:rPr>
              <a:t>）三种隔离：</a:t>
            </a:r>
            <a:r>
              <a:rPr lang="zh-CN" altLang="en-US" sz="2000" b="1" dirty="0">
                <a:solidFill>
                  <a:schemeClr val="tx1"/>
                </a:solidFill>
                <a:latin typeface="微软雅黑" panose="020B0503020204020204" charset="-122"/>
                <a:ea typeface="微软雅黑" panose="020B0503020204020204" charset="-122"/>
                <a:cs typeface="微软雅黑" panose="020B0503020204020204" charset="-122"/>
              </a:rPr>
              <a:t>针对医患之间的三种传播方式</a:t>
            </a:r>
            <a:endParaRPr lang="en-US" altLang="zh-CN" sz="2000" b="1" dirty="0">
              <a:solidFill>
                <a:schemeClr val="tx1"/>
              </a:solidFill>
              <a:latin typeface="微软雅黑" panose="020B0503020204020204" charset="-122"/>
              <a:ea typeface="微软雅黑" panose="020B0503020204020204" charset="-122"/>
              <a:cs typeface="微软雅黑" panose="020B0503020204020204" charset="-122"/>
            </a:endParaRPr>
          </a:p>
          <a:p>
            <a:pPr marL="0" indent="0">
              <a:lnSpc>
                <a:spcPts val="4500"/>
              </a:lnSpc>
              <a:spcBef>
                <a:spcPct val="0"/>
              </a:spcBef>
              <a:buFont typeface="Wingdings" panose="05000000000000000000" pitchFamily="2" charset="2"/>
              <a:buNone/>
            </a:pPr>
            <a:r>
              <a:rPr lang="en-US" altLang="zh-CN" sz="2000" b="1" dirty="0">
                <a:solidFill>
                  <a:schemeClr val="tx1"/>
                </a:solidFill>
                <a:latin typeface="微软雅黑" panose="020B0503020204020204" charset="-122"/>
                <a:ea typeface="微软雅黑" panose="020B0503020204020204" charset="-122"/>
                <a:cs typeface="微软雅黑" panose="020B0503020204020204" charset="-122"/>
              </a:rPr>
              <a:t>       </a:t>
            </a:r>
            <a:r>
              <a:rPr lang="zh-CN" altLang="en-US" sz="2000" b="1" dirty="0">
                <a:solidFill>
                  <a:schemeClr val="tx1"/>
                </a:solidFill>
                <a:latin typeface="微软雅黑" panose="020B0503020204020204" charset="-122"/>
                <a:ea typeface="微软雅黑" panose="020B0503020204020204" charset="-122"/>
                <a:cs typeface="微软雅黑" panose="020B0503020204020204" charset="-122"/>
              </a:rPr>
              <a:t>根据传播途径在标准预防上做好接触隔离、飞沫隔离、空气隔离。</a:t>
            </a:r>
          </a:p>
          <a:p>
            <a:pPr marL="0" indent="0">
              <a:lnSpc>
                <a:spcPts val="4500"/>
              </a:lnSpc>
              <a:spcBef>
                <a:spcPct val="0"/>
              </a:spcBef>
              <a:buFont typeface="Wingdings" panose="05000000000000000000" pitchFamily="2" charset="2"/>
              <a:buNone/>
            </a:pPr>
            <a:r>
              <a:rPr lang="zh-CN" altLang="en-US" sz="2800" dirty="0">
                <a:solidFill>
                  <a:schemeClr val="tx1"/>
                </a:solidFill>
                <a:latin typeface="微软雅黑" panose="020B0503020204020204" charset="-122"/>
                <a:ea typeface="微软雅黑" panose="020B0503020204020204" charset="-122"/>
                <a:cs typeface="微软雅黑" panose="020B0503020204020204" charset="-122"/>
              </a:rPr>
              <a:t>         </a:t>
            </a:r>
          </a:p>
        </p:txBody>
      </p:sp>
      <p:pic>
        <p:nvPicPr>
          <p:cNvPr id="25605" name="Picture 9"/>
          <p:cNvPicPr>
            <a:picLocks noChangeAspect="1" noChangeArrowheads="1"/>
          </p:cNvPicPr>
          <p:nvPr/>
        </p:nvPicPr>
        <p:blipFill>
          <a:blip r:embed="rId7" cstate="print"/>
          <a:srcRect/>
          <a:stretch>
            <a:fillRect/>
          </a:stretch>
        </p:blipFill>
        <p:spPr bwMode="auto">
          <a:xfrm>
            <a:off x="2759051" y="4498981"/>
            <a:ext cx="2000249" cy="1484313"/>
          </a:xfrm>
          <a:prstGeom prst="rect">
            <a:avLst/>
          </a:prstGeom>
          <a:noFill/>
          <a:ln w="9525">
            <a:noFill/>
            <a:miter lim="800000"/>
            <a:headEnd/>
            <a:tailEnd/>
          </a:ln>
        </p:spPr>
      </p:pic>
      <p:pic>
        <p:nvPicPr>
          <p:cNvPr id="25606" name="Picture 8"/>
          <p:cNvPicPr>
            <a:picLocks noChangeAspect="1" noChangeArrowheads="1"/>
          </p:cNvPicPr>
          <p:nvPr/>
        </p:nvPicPr>
        <p:blipFill>
          <a:blip r:embed="rId8" cstate="print"/>
          <a:srcRect/>
          <a:stretch>
            <a:fillRect/>
          </a:stretch>
        </p:blipFill>
        <p:spPr bwMode="auto">
          <a:xfrm>
            <a:off x="4876806" y="4498981"/>
            <a:ext cx="2025649" cy="1484313"/>
          </a:xfrm>
          <a:prstGeom prst="rect">
            <a:avLst/>
          </a:prstGeom>
          <a:noFill/>
          <a:ln w="9525">
            <a:noFill/>
            <a:miter lim="800000"/>
            <a:headEnd/>
            <a:tailEnd/>
          </a:ln>
        </p:spPr>
      </p:pic>
      <p:pic>
        <p:nvPicPr>
          <p:cNvPr id="25607" name="Picture 7"/>
          <p:cNvPicPr>
            <a:picLocks noChangeAspect="1" noChangeArrowheads="1"/>
          </p:cNvPicPr>
          <p:nvPr/>
        </p:nvPicPr>
        <p:blipFill>
          <a:blip r:embed="rId9" cstate="print"/>
          <a:srcRect/>
          <a:stretch>
            <a:fillRect/>
          </a:stretch>
        </p:blipFill>
        <p:spPr bwMode="auto">
          <a:xfrm>
            <a:off x="6973893" y="4498981"/>
            <a:ext cx="2025651" cy="1495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p:cNvSpPr txBox="1"/>
          <p:nvPr/>
        </p:nvSpPr>
        <p:spPr>
          <a:xfrm>
            <a:off x="990390" y="331504"/>
            <a:ext cx="3535680" cy="460375"/>
          </a:xfrm>
          <a:prstGeom prst="rect">
            <a:avLst/>
          </a:prstGeom>
          <a:noFill/>
        </p:spPr>
        <p:txBody>
          <a:bodyPr wrap="none" rtlCol="0">
            <a:spAutoFit/>
          </a:bodyPr>
          <a:lstStyle/>
          <a:p>
            <a:pPr>
              <a:lnSpc>
                <a:spcPct val="100000"/>
              </a:lnSpc>
              <a:spcBef>
                <a:spcPts val="100"/>
              </a:spcBef>
            </a:pPr>
            <a:r>
              <a:rPr lang="zh-CN" sz="2400" b="1" dirty="0">
                <a:latin typeface="微软雅黑" panose="020B0503020204020204" charset="-122"/>
                <a:ea typeface="微软雅黑" panose="020B0503020204020204" charset="-122"/>
                <a:cs typeface="宋体" panose="02010600030101010101" pitchFamily="2" charset="-122"/>
                <a:sym typeface="+mn-ea"/>
              </a:rPr>
              <a:t>四、实验室生物安全技术</a:t>
            </a:r>
          </a:p>
        </p:txBody>
      </p:sp>
      <p:grpSp>
        <p:nvGrpSpPr>
          <p:cNvPr id="15" name="组合 14"/>
          <p:cNvGrpSpPr/>
          <p:nvPr/>
        </p:nvGrpSpPr>
        <p:grpSpPr>
          <a:xfrm>
            <a:off x="3173" y="334988"/>
            <a:ext cx="1012721" cy="587625"/>
            <a:chOff x="0" y="419087"/>
            <a:chExt cx="816284" cy="473644"/>
          </a:xfrm>
        </p:grpSpPr>
        <p:grpSp>
          <p:nvGrpSpPr>
            <p:cNvPr id="16" name="组合 15"/>
            <p:cNvGrpSpPr/>
            <p:nvPr/>
          </p:nvGrpSpPr>
          <p:grpSpPr>
            <a:xfrm>
              <a:off x="0" y="419087"/>
              <a:ext cx="816284" cy="473644"/>
              <a:chOff x="-63454" y="428612"/>
              <a:chExt cx="816284" cy="473644"/>
            </a:xfrm>
          </p:grpSpPr>
          <p:grpSp>
            <p:nvGrpSpPr>
              <p:cNvPr id="19" name="组合 18"/>
              <p:cNvGrpSpPr/>
              <p:nvPr/>
            </p:nvGrpSpPr>
            <p:grpSpPr>
              <a:xfrm>
                <a:off x="114300" y="428612"/>
                <a:ext cx="638530" cy="473644"/>
                <a:chOff x="1" y="1932152"/>
                <a:chExt cx="3100612" cy="3240569"/>
              </a:xfrm>
            </p:grpSpPr>
            <p:pic>
              <p:nvPicPr>
                <p:cNvPr id="21" name="图片 15"/>
                <p:cNvPicPr>
                  <a:picLocks noChangeAspect="1"/>
                </p:cNvPicPr>
                <p:nvPr>
                  <p:custDataLst>
                    <p:tags r:id="rId2"/>
                  </p:custDataLst>
                </p:nvPr>
              </p:nvPicPr>
              <p:blipFill>
                <a:blip r:embed="rId4" cstate="print">
                  <a:extLst>
                    <a:ext uri="{28A0092B-C50C-407E-A947-70E740481C1C}">
                      <a14:useLocalDpi xmlns:a14="http://schemas.microsoft.com/office/drawing/2010/main" val="0"/>
                    </a:ext>
                  </a:extLst>
                </a:blip>
                <a:stretch>
                  <a:fillRect/>
                </a:stretch>
              </p:blipFill>
              <p:spPr>
                <a:xfrm rot="2419665" flipH="1">
                  <a:off x="2273733" y="2150323"/>
                  <a:ext cx="826880" cy="3022398"/>
                </a:xfrm>
                <a:prstGeom prst="rect">
                  <a:avLst/>
                </a:prstGeom>
              </p:spPr>
            </p:pic>
            <p:sp>
              <p:nvSpPr>
                <p:cNvPr id="22" name="任意多边形 21"/>
                <p:cNvSpPr/>
                <p:nvPr/>
              </p:nvSpPr>
              <p:spPr bwMode="auto">
                <a:xfrm flipH="1">
                  <a:off x="1" y="1932152"/>
                  <a:ext cx="3070379" cy="2520315"/>
                </a:xfrm>
                <a:custGeom>
                  <a:avLst/>
                  <a:gdLst>
                    <a:gd name="connsiteX0" fmla="*/ 3070379 w 3070379"/>
                    <a:gd name="connsiteY0" fmla="*/ 0 h 2520315"/>
                    <a:gd name="connsiteX1" fmla="*/ 2804837 w 3070379"/>
                    <a:gd name="connsiteY1" fmla="*/ 0 h 2520315"/>
                    <a:gd name="connsiteX2" fmla="*/ 158684 w 3070379"/>
                    <a:gd name="connsiteY2" fmla="*/ 0 h 2520315"/>
                    <a:gd name="connsiteX3" fmla="*/ 22594 w 3070379"/>
                    <a:gd name="connsiteY3" fmla="*/ 237873 h 2520315"/>
                    <a:gd name="connsiteX4" fmla="*/ 1292763 w 3070379"/>
                    <a:gd name="connsiteY4" fmla="*/ 2441024 h 2520315"/>
                    <a:gd name="connsiteX5" fmla="*/ 1434523 w 3070379"/>
                    <a:gd name="connsiteY5" fmla="*/ 2520315 h 2520315"/>
                    <a:gd name="connsiteX6" fmla="*/ 3030119 w 3070379"/>
                    <a:gd name="connsiteY6" fmla="*/ 2520315 h 2520315"/>
                    <a:gd name="connsiteX7" fmla="*/ 3070379 w 3070379"/>
                    <a:gd name="connsiteY7" fmla="*/ 2520315 h 2520315"/>
                    <a:gd name="connsiteX8" fmla="*/ 3070379 w 3070379"/>
                    <a:gd name="connsiteY8" fmla="*/ 0 h 2520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70379" h="2520315">
                      <a:moveTo>
                        <a:pt x="3070379" y="0"/>
                      </a:moveTo>
                      <a:lnTo>
                        <a:pt x="2804837" y="0"/>
                      </a:lnTo>
                      <a:cubicBezTo>
                        <a:pt x="2129523" y="0"/>
                        <a:pt x="1265120" y="0"/>
                        <a:pt x="158684" y="0"/>
                      </a:cubicBezTo>
                      <a:cubicBezTo>
                        <a:pt x="33935" y="0"/>
                        <a:pt x="-39780" y="130264"/>
                        <a:pt x="22594" y="237873"/>
                      </a:cubicBezTo>
                      <a:cubicBezTo>
                        <a:pt x="22594" y="237873"/>
                        <a:pt x="22594" y="237873"/>
                        <a:pt x="1292763" y="2441024"/>
                      </a:cubicBezTo>
                      <a:cubicBezTo>
                        <a:pt x="1321115" y="2491997"/>
                        <a:pt x="1377819" y="2520315"/>
                        <a:pt x="1434523" y="2520315"/>
                      </a:cubicBezTo>
                      <a:cubicBezTo>
                        <a:pt x="1434523" y="2520315"/>
                        <a:pt x="1434523" y="2520315"/>
                        <a:pt x="3030119" y="2520315"/>
                      </a:cubicBezTo>
                      <a:lnTo>
                        <a:pt x="3070379" y="2520315"/>
                      </a:lnTo>
                      <a:lnTo>
                        <a:pt x="3070379" y="0"/>
                      </a:lnTo>
                      <a:close/>
                    </a:path>
                  </a:pathLst>
                </a:custGeom>
                <a:solidFill>
                  <a:srgbClr val="5484BD"/>
                </a:solidFill>
                <a:ln>
                  <a:noFill/>
                </a:ln>
                <a:extLst>
                  <a:ext uri="{91240B29-F687-4F45-9708-019B960494DF}">
                    <a14:hiddenLine xmlns:a14="http://schemas.microsoft.com/office/drawing/2010/main" w="9525">
                      <a:solidFill>
                        <a:srgbClr val="000000"/>
                      </a:solidFill>
                      <a:round/>
                    </a14:hiddenLine>
                  </a:ext>
                </a:extLst>
              </p:spPr>
              <p:txBody>
                <a:bodyPr vert="horz" wrap="square" lIns="91392" tIns="45696" rIns="91392" bIns="45696" numCol="1" anchor="t" anchorCtr="0" compatLnSpc="1">
                  <a:noAutofit/>
                </a:bodyPr>
                <a:lstStyle/>
                <a:p>
                  <a:endParaRPr lang="zh-CN" altLang="en-US">
                    <a:cs typeface="+mn-ea"/>
                    <a:sym typeface="+mn-lt"/>
                  </a:endParaRPr>
                </a:p>
              </p:txBody>
            </p:sp>
          </p:grpSp>
          <p:sp>
            <p:nvSpPr>
              <p:cNvPr id="20" name="矩形 19"/>
              <p:cNvSpPr/>
              <p:nvPr/>
            </p:nvSpPr>
            <p:spPr>
              <a:xfrm>
                <a:off x="-63454" y="428612"/>
                <a:ext cx="409529" cy="368371"/>
              </a:xfrm>
              <a:prstGeom prst="rect">
                <a:avLst/>
              </a:prstGeom>
              <a:solidFill>
                <a:srgbClr val="5484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7" name="矩形 16"/>
            <p:cNvSpPr/>
            <p:nvPr/>
          </p:nvSpPr>
          <p:spPr>
            <a:xfrm>
              <a:off x="104775" y="419087"/>
              <a:ext cx="50800" cy="368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200025" y="419087"/>
              <a:ext cx="50800" cy="368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9701" name="组合 1"/>
          <p:cNvGrpSpPr/>
          <p:nvPr/>
        </p:nvGrpSpPr>
        <p:grpSpPr>
          <a:xfrm>
            <a:off x="8932338" y="121739"/>
            <a:ext cx="2981042" cy="618168"/>
            <a:chOff x="263" y="-120"/>
            <a:chExt cx="9475" cy="2198"/>
          </a:xfrm>
        </p:grpSpPr>
        <p:pic>
          <p:nvPicPr>
            <p:cNvPr id="29702" name="图片 5"/>
            <p:cNvPicPr>
              <a:picLocks noChangeAspect="1"/>
            </p:cNvPicPr>
            <p:nvPr/>
          </p:nvPicPr>
          <p:blipFill>
            <a:blip r:embed="rId5" cstate="print"/>
            <a:stretch>
              <a:fillRect/>
            </a:stretch>
          </p:blipFill>
          <p:spPr>
            <a:xfrm>
              <a:off x="2190" y="-120"/>
              <a:ext cx="7549" cy="2199"/>
            </a:xfrm>
            <a:prstGeom prst="rect">
              <a:avLst/>
            </a:prstGeom>
            <a:noFill/>
            <a:ln w="9525">
              <a:noFill/>
            </a:ln>
          </p:spPr>
        </p:pic>
        <p:pic>
          <p:nvPicPr>
            <p:cNvPr id="29703" name="图片 6" descr="u=1446500768,2742535849&amp;fm=21&amp;gp=0"/>
            <p:cNvPicPr>
              <a:picLocks noChangeAspect="1"/>
            </p:cNvPicPr>
            <p:nvPr/>
          </p:nvPicPr>
          <p:blipFill>
            <a:blip r:embed="rId6" cstate="print">
              <a:clrChange>
                <a:clrFrom>
                  <a:srgbClr val="FFFFFF"/>
                </a:clrFrom>
                <a:clrTo>
                  <a:srgbClr val="FFFFFF">
                    <a:alpha val="0"/>
                  </a:srgbClr>
                </a:clrTo>
              </a:clrChange>
            </a:blip>
            <a:stretch>
              <a:fillRect/>
            </a:stretch>
          </p:blipFill>
          <p:spPr>
            <a:xfrm>
              <a:off x="263" y="212"/>
              <a:ext cx="1758" cy="1439"/>
            </a:xfrm>
            <a:prstGeom prst="rect">
              <a:avLst/>
            </a:prstGeom>
            <a:noFill/>
            <a:ln w="9525">
              <a:noFill/>
            </a:ln>
          </p:spPr>
        </p:pic>
      </p:grpSp>
      <p:sp>
        <p:nvSpPr>
          <p:cNvPr id="2" name="文本框 1"/>
          <p:cNvSpPr txBox="1"/>
          <p:nvPr>
            <p:custDataLst>
              <p:tags r:id="rId1"/>
            </p:custDataLst>
          </p:nvPr>
        </p:nvSpPr>
        <p:spPr>
          <a:xfrm>
            <a:off x="1168400" y="1069975"/>
            <a:ext cx="3747135" cy="398780"/>
          </a:xfrm>
          <a:prstGeom prst="rect">
            <a:avLst/>
          </a:prstGeom>
          <a:noFill/>
        </p:spPr>
        <p:txBody>
          <a:bodyPr wrap="square" rtlCol="0">
            <a:spAutoFit/>
          </a:bodyPr>
          <a:lstStyle/>
          <a:p>
            <a:pPr marL="457200" indent="-457200">
              <a:buFont typeface="Wingdings" panose="05000000000000000000" charset="0"/>
              <a:buChar char="u"/>
            </a:pPr>
            <a:r>
              <a:rPr lang="zh-CN" altLang="en-US" sz="2000" b="1" dirty="0">
                <a:latin typeface="微软雅黑" panose="020B0503020204020204" charset="-122"/>
                <a:ea typeface="微软雅黑" panose="020B0503020204020204" charset="-122"/>
                <a:sym typeface="+mn-ea"/>
              </a:rPr>
              <a:t>标准预防与个人防护</a:t>
            </a:r>
          </a:p>
        </p:txBody>
      </p:sp>
      <p:sp>
        <p:nvSpPr>
          <p:cNvPr id="4" name="文本框 3"/>
          <p:cNvSpPr txBox="1"/>
          <p:nvPr/>
        </p:nvSpPr>
        <p:spPr>
          <a:xfrm>
            <a:off x="1295400" y="1612900"/>
            <a:ext cx="9845040" cy="3813810"/>
          </a:xfrm>
          <a:prstGeom prst="rect">
            <a:avLst/>
          </a:prstGeom>
          <a:noFill/>
        </p:spPr>
        <p:txBody>
          <a:bodyPr wrap="square" rtlCol="0" anchor="t">
            <a:spAutoFit/>
          </a:bodyPr>
          <a:lstStyle/>
          <a:p>
            <a:pPr marL="582930" lvl="1" indent="-285750">
              <a:lnSpc>
                <a:spcPct val="100000"/>
              </a:lnSpc>
              <a:spcBef>
                <a:spcPts val="1815"/>
              </a:spcBef>
              <a:buSzPct val="95000"/>
              <a:buFont typeface="Arial" panose="020B0604020202020204" pitchFamily="34" charset="0"/>
              <a:buChar char="•"/>
              <a:tabLst>
                <a:tab pos="488950" algn="l"/>
              </a:tabLst>
            </a:pPr>
            <a:r>
              <a:rPr sz="2000" b="1" dirty="0">
                <a:latin typeface="微软雅黑" panose="020B0503020204020204" charset="-122"/>
                <a:ea typeface="微软雅黑" panose="020B0503020204020204" charset="-122"/>
                <a:cs typeface="微软雅黑" panose="020B0503020204020204" charset="-122"/>
                <a:sym typeface="+mn-ea"/>
              </a:rPr>
              <a:t>手卫生；</a:t>
            </a:r>
            <a:endParaRPr sz="2000" b="1">
              <a:latin typeface="微软雅黑" panose="020B0503020204020204" charset="-122"/>
              <a:ea typeface="微软雅黑" panose="020B0503020204020204" charset="-122"/>
              <a:cs typeface="微软雅黑" panose="020B0503020204020204" charset="-122"/>
            </a:endParaRPr>
          </a:p>
          <a:p>
            <a:pPr marL="582930" lvl="1" indent="-285750">
              <a:lnSpc>
                <a:spcPct val="100000"/>
              </a:lnSpc>
              <a:spcBef>
                <a:spcPts val="1000"/>
              </a:spcBef>
              <a:buSzPct val="95000"/>
              <a:buFont typeface="Arial" panose="020B0604020202020204" pitchFamily="34" charset="0"/>
              <a:buChar char="•"/>
              <a:tabLst>
                <a:tab pos="488950" algn="l"/>
              </a:tabLst>
            </a:pPr>
            <a:r>
              <a:rPr sz="2000" b="1" dirty="0">
                <a:latin typeface="微软雅黑" panose="020B0503020204020204" charset="-122"/>
                <a:ea typeface="微软雅黑" panose="020B0503020204020204" charset="-122"/>
                <a:cs typeface="微软雅黑" panose="020B0503020204020204" charset="-122"/>
                <a:sym typeface="+mn-ea"/>
              </a:rPr>
              <a:t>戴手套；</a:t>
            </a:r>
            <a:endParaRPr sz="2000" b="1">
              <a:latin typeface="微软雅黑" panose="020B0503020204020204" charset="-122"/>
              <a:ea typeface="微软雅黑" panose="020B0503020204020204" charset="-122"/>
              <a:cs typeface="微软雅黑" panose="020B0503020204020204" charset="-122"/>
            </a:endParaRPr>
          </a:p>
          <a:p>
            <a:pPr marL="582930" lvl="1" indent="-285750">
              <a:lnSpc>
                <a:spcPct val="100000"/>
              </a:lnSpc>
              <a:spcBef>
                <a:spcPts val="1005"/>
              </a:spcBef>
              <a:buSzPct val="95000"/>
              <a:buFont typeface="Arial" panose="020B0604020202020204" pitchFamily="34" charset="0"/>
              <a:buChar char="•"/>
              <a:tabLst>
                <a:tab pos="488950" algn="l"/>
              </a:tabLst>
            </a:pPr>
            <a:r>
              <a:rPr sz="2000" b="1" dirty="0">
                <a:latin typeface="微软雅黑" panose="020B0503020204020204" charset="-122"/>
                <a:ea typeface="微软雅黑" panose="020B0503020204020204" charset="-122"/>
                <a:cs typeface="微软雅黑" panose="020B0503020204020204" charset="-122"/>
                <a:sym typeface="+mn-ea"/>
              </a:rPr>
              <a:t>正确使用口罩、防护镜</a:t>
            </a:r>
            <a:r>
              <a:rPr sz="2000" b="1" spc="-15" dirty="0">
                <a:latin typeface="微软雅黑" panose="020B0503020204020204" charset="-122"/>
                <a:ea typeface="微软雅黑" panose="020B0503020204020204" charset="-122"/>
                <a:cs typeface="微软雅黑" panose="020B0503020204020204" charset="-122"/>
                <a:sym typeface="+mn-ea"/>
              </a:rPr>
              <a:t>和</a:t>
            </a:r>
            <a:r>
              <a:rPr sz="2000" b="1" dirty="0">
                <a:latin typeface="微软雅黑" panose="020B0503020204020204" charset="-122"/>
                <a:ea typeface="微软雅黑" panose="020B0503020204020204" charset="-122"/>
                <a:cs typeface="微软雅黑" panose="020B0503020204020204" charset="-122"/>
                <a:sym typeface="+mn-ea"/>
              </a:rPr>
              <a:t>面罩</a:t>
            </a:r>
            <a:endParaRPr sz="2000" b="1">
              <a:latin typeface="微软雅黑" panose="020B0503020204020204" charset="-122"/>
              <a:ea typeface="微软雅黑" panose="020B0503020204020204" charset="-122"/>
              <a:cs typeface="微软雅黑" panose="020B0503020204020204" charset="-122"/>
            </a:endParaRPr>
          </a:p>
          <a:p>
            <a:pPr marL="582930" lvl="1" indent="-285750">
              <a:lnSpc>
                <a:spcPct val="100000"/>
              </a:lnSpc>
              <a:spcBef>
                <a:spcPts val="995"/>
              </a:spcBef>
              <a:buSzPct val="95000"/>
              <a:buFont typeface="Arial" panose="020B0604020202020204" pitchFamily="34" charset="0"/>
              <a:buChar char="•"/>
              <a:tabLst>
                <a:tab pos="560705" algn="l"/>
              </a:tabLst>
            </a:pPr>
            <a:r>
              <a:rPr sz="2000" b="1" dirty="0">
                <a:latin typeface="微软雅黑" panose="020B0503020204020204" charset="-122"/>
                <a:ea typeface="微软雅黑" panose="020B0503020204020204" charset="-122"/>
                <a:cs typeface="微软雅黑" panose="020B0503020204020204" charset="-122"/>
                <a:sym typeface="+mn-ea"/>
              </a:rPr>
              <a:t>适时穿隔离衣、防护服、鞋套</a:t>
            </a:r>
            <a:endParaRPr sz="2000" b="1">
              <a:latin typeface="微软雅黑" panose="020B0503020204020204" charset="-122"/>
              <a:ea typeface="微软雅黑" panose="020B0503020204020204" charset="-122"/>
              <a:cs typeface="微软雅黑" panose="020B0503020204020204" charset="-122"/>
            </a:endParaRPr>
          </a:p>
          <a:p>
            <a:pPr marL="582930" lvl="1" indent="-285750">
              <a:lnSpc>
                <a:spcPct val="100000"/>
              </a:lnSpc>
              <a:spcBef>
                <a:spcPts val="1000"/>
              </a:spcBef>
              <a:buSzPct val="95000"/>
              <a:buFont typeface="Arial" panose="020B0604020202020204" pitchFamily="34" charset="0"/>
              <a:buChar char="•"/>
              <a:tabLst>
                <a:tab pos="488950" algn="l"/>
              </a:tabLst>
            </a:pPr>
            <a:r>
              <a:rPr sz="2000" b="1" dirty="0">
                <a:latin typeface="微软雅黑" panose="020B0503020204020204" charset="-122"/>
                <a:ea typeface="微软雅黑" panose="020B0503020204020204" charset="-122"/>
                <a:cs typeface="微软雅黑" panose="020B0503020204020204" charset="-122"/>
                <a:sym typeface="+mn-ea"/>
              </a:rPr>
              <a:t>污染的医疗仪器设备或</a:t>
            </a:r>
            <a:r>
              <a:rPr sz="2000" b="1" spc="-10" dirty="0">
                <a:latin typeface="微软雅黑" panose="020B0503020204020204" charset="-122"/>
                <a:ea typeface="微软雅黑" panose="020B0503020204020204" charset="-122"/>
                <a:cs typeface="微软雅黑" panose="020B0503020204020204" charset="-122"/>
                <a:sym typeface="+mn-ea"/>
              </a:rPr>
              <a:t>物</a:t>
            </a:r>
            <a:r>
              <a:rPr sz="2000" b="1" dirty="0">
                <a:latin typeface="微软雅黑" panose="020B0503020204020204" charset="-122"/>
                <a:ea typeface="微软雅黑" panose="020B0503020204020204" charset="-122"/>
                <a:cs typeface="微软雅黑" panose="020B0503020204020204" charset="-122"/>
                <a:sym typeface="+mn-ea"/>
              </a:rPr>
              <a:t>品的</a:t>
            </a:r>
            <a:r>
              <a:rPr sz="2000" b="1" spc="-10" dirty="0">
                <a:latin typeface="微软雅黑" panose="020B0503020204020204" charset="-122"/>
                <a:ea typeface="微软雅黑" panose="020B0503020204020204" charset="-122"/>
                <a:cs typeface="微软雅黑" panose="020B0503020204020204" charset="-122"/>
                <a:sym typeface="+mn-ea"/>
              </a:rPr>
              <a:t>处</a:t>
            </a:r>
            <a:r>
              <a:rPr sz="2000" b="1" dirty="0">
                <a:latin typeface="微软雅黑" panose="020B0503020204020204" charset="-122"/>
                <a:ea typeface="微软雅黑" panose="020B0503020204020204" charset="-122"/>
                <a:cs typeface="微软雅黑" panose="020B0503020204020204" charset="-122"/>
                <a:sym typeface="+mn-ea"/>
              </a:rPr>
              <a:t>理</a:t>
            </a:r>
            <a:r>
              <a:rPr lang="zh-CN" sz="2000" b="1" dirty="0">
                <a:latin typeface="微软雅黑" panose="020B0503020204020204" charset="-122"/>
                <a:ea typeface="微软雅黑" panose="020B0503020204020204" charset="-122"/>
                <a:cs typeface="微软雅黑" panose="020B0503020204020204" charset="-122"/>
                <a:sym typeface="+mn-ea"/>
              </a:rPr>
              <a:t>。</a:t>
            </a:r>
            <a:endParaRPr sz="2000" b="1">
              <a:latin typeface="微软雅黑" panose="020B0503020204020204" charset="-122"/>
              <a:ea typeface="微软雅黑" panose="020B0503020204020204" charset="-122"/>
              <a:cs typeface="微软雅黑" panose="020B0503020204020204" charset="-122"/>
            </a:endParaRPr>
          </a:p>
          <a:p>
            <a:pPr marL="583565" marR="5080" lvl="1" indent="-285750">
              <a:lnSpc>
                <a:spcPct val="117000"/>
              </a:lnSpc>
              <a:spcBef>
                <a:spcPts val="610"/>
              </a:spcBef>
              <a:buSzPct val="95000"/>
              <a:buFont typeface="Arial" panose="020B0604020202020204" pitchFamily="34" charset="0"/>
              <a:buChar char="•"/>
              <a:tabLst>
                <a:tab pos="488950" algn="l"/>
              </a:tabLst>
            </a:pPr>
            <a:r>
              <a:rPr sz="2000" b="1" dirty="0">
                <a:latin typeface="微软雅黑" panose="020B0503020204020204" charset="-122"/>
                <a:ea typeface="微软雅黑" panose="020B0503020204020204" charset="-122"/>
                <a:cs typeface="微软雅黑" panose="020B0503020204020204" charset="-122"/>
                <a:sym typeface="+mn-ea"/>
              </a:rPr>
              <a:t>急救场所可能出现需要</a:t>
            </a:r>
            <a:r>
              <a:rPr sz="2000" b="1" spc="-15" dirty="0">
                <a:latin typeface="微软雅黑" panose="020B0503020204020204" charset="-122"/>
                <a:ea typeface="微软雅黑" panose="020B0503020204020204" charset="-122"/>
                <a:cs typeface="微软雅黑" panose="020B0503020204020204" charset="-122"/>
                <a:sym typeface="+mn-ea"/>
              </a:rPr>
              <a:t>复</a:t>
            </a:r>
            <a:r>
              <a:rPr sz="2000" b="1" dirty="0">
                <a:latin typeface="微软雅黑" panose="020B0503020204020204" charset="-122"/>
                <a:ea typeface="微软雅黑" panose="020B0503020204020204" charset="-122"/>
                <a:cs typeface="微软雅黑" panose="020B0503020204020204" charset="-122"/>
                <a:sym typeface="+mn-ea"/>
              </a:rPr>
              <a:t>苏时</a:t>
            </a:r>
            <a:r>
              <a:rPr sz="2000" b="1" spc="-15" dirty="0">
                <a:latin typeface="微软雅黑" panose="020B0503020204020204" charset="-122"/>
                <a:ea typeface="微软雅黑" panose="020B0503020204020204" charset="-122"/>
                <a:cs typeface="微软雅黑" panose="020B0503020204020204" charset="-122"/>
                <a:sym typeface="+mn-ea"/>
              </a:rPr>
              <a:t>，</a:t>
            </a:r>
            <a:r>
              <a:rPr sz="2000" b="1" dirty="0">
                <a:latin typeface="微软雅黑" panose="020B0503020204020204" charset="-122"/>
                <a:ea typeface="微软雅黑" panose="020B0503020204020204" charset="-122"/>
                <a:cs typeface="微软雅黑" panose="020B0503020204020204" charset="-122"/>
                <a:sym typeface="+mn-ea"/>
              </a:rPr>
              <a:t>用简</a:t>
            </a:r>
            <a:r>
              <a:rPr sz="2000" b="1" spc="-15" dirty="0">
                <a:latin typeface="微软雅黑" panose="020B0503020204020204" charset="-122"/>
                <a:ea typeface="微软雅黑" panose="020B0503020204020204" charset="-122"/>
                <a:cs typeface="微软雅黑" panose="020B0503020204020204" charset="-122"/>
                <a:sym typeface="+mn-ea"/>
              </a:rPr>
              <a:t>易</a:t>
            </a:r>
            <a:r>
              <a:rPr sz="2000" b="1" dirty="0">
                <a:latin typeface="微软雅黑" panose="020B0503020204020204" charset="-122"/>
                <a:ea typeface="微软雅黑" panose="020B0503020204020204" charset="-122"/>
                <a:cs typeface="微软雅黑" panose="020B0503020204020204" charset="-122"/>
                <a:sym typeface="+mn-ea"/>
              </a:rPr>
              <a:t>呼吸</a:t>
            </a:r>
            <a:r>
              <a:rPr sz="2000" b="1" spc="-10" dirty="0">
                <a:latin typeface="微软雅黑" panose="020B0503020204020204" charset="-122"/>
                <a:ea typeface="微软雅黑" panose="020B0503020204020204" charset="-122"/>
                <a:cs typeface="微软雅黑" panose="020B0503020204020204" charset="-122"/>
                <a:sym typeface="+mn-ea"/>
              </a:rPr>
              <a:t>囊</a:t>
            </a:r>
            <a:r>
              <a:rPr sz="2000" b="1" dirty="0">
                <a:latin typeface="微软雅黑" panose="020B0503020204020204" charset="-122"/>
                <a:ea typeface="微软雅黑" panose="020B0503020204020204" charset="-122"/>
                <a:cs typeface="微软雅黑" panose="020B0503020204020204" charset="-122"/>
                <a:sym typeface="+mn-ea"/>
              </a:rPr>
              <a:t>(</a:t>
            </a:r>
            <a:r>
              <a:rPr sz="2000" b="1" spc="-15" dirty="0">
                <a:latin typeface="微软雅黑" panose="020B0503020204020204" charset="-122"/>
                <a:ea typeface="微软雅黑" panose="020B0503020204020204" charset="-122"/>
                <a:cs typeface="微软雅黑" panose="020B0503020204020204" charset="-122"/>
                <a:sym typeface="+mn-ea"/>
              </a:rPr>
              <a:t>复</a:t>
            </a:r>
            <a:r>
              <a:rPr sz="2000" b="1" dirty="0">
                <a:latin typeface="微软雅黑" panose="020B0503020204020204" charset="-122"/>
                <a:ea typeface="微软雅黑" panose="020B0503020204020204" charset="-122"/>
                <a:cs typeface="微软雅黑" panose="020B0503020204020204" charset="-122"/>
                <a:sym typeface="+mn-ea"/>
              </a:rPr>
              <a:t>苏袋</a:t>
            </a:r>
            <a:r>
              <a:rPr sz="2000" b="1" spc="-10" dirty="0">
                <a:latin typeface="微软雅黑" panose="020B0503020204020204" charset="-122"/>
                <a:ea typeface="微软雅黑" panose="020B0503020204020204" charset="-122"/>
                <a:cs typeface="微软雅黑" panose="020B0503020204020204" charset="-122"/>
                <a:sym typeface="+mn-ea"/>
              </a:rPr>
              <a:t>)</a:t>
            </a:r>
            <a:r>
              <a:rPr sz="2000" b="1" spc="-15" dirty="0">
                <a:latin typeface="微软雅黑" panose="020B0503020204020204" charset="-122"/>
                <a:ea typeface="微软雅黑" panose="020B0503020204020204" charset="-122"/>
                <a:cs typeface="微软雅黑" panose="020B0503020204020204" charset="-122"/>
                <a:sym typeface="+mn-ea"/>
              </a:rPr>
              <a:t>或</a:t>
            </a:r>
            <a:r>
              <a:rPr sz="2000" b="1" dirty="0">
                <a:latin typeface="微软雅黑" panose="020B0503020204020204" charset="-122"/>
                <a:ea typeface="微软雅黑" panose="020B0503020204020204" charset="-122"/>
                <a:cs typeface="微软雅黑" panose="020B0503020204020204" charset="-122"/>
                <a:sym typeface="+mn-ea"/>
              </a:rPr>
              <a:t>其他</a:t>
            </a:r>
            <a:r>
              <a:rPr sz="2000" b="1" spc="-15" dirty="0">
                <a:latin typeface="微软雅黑" panose="020B0503020204020204" charset="-122"/>
                <a:ea typeface="微软雅黑" panose="020B0503020204020204" charset="-122"/>
                <a:cs typeface="微软雅黑" panose="020B0503020204020204" charset="-122"/>
                <a:sym typeface="+mn-ea"/>
              </a:rPr>
              <a:t>通</a:t>
            </a:r>
            <a:r>
              <a:rPr sz="2000" b="1" dirty="0">
                <a:latin typeface="微软雅黑" panose="020B0503020204020204" charset="-122"/>
                <a:ea typeface="微软雅黑" panose="020B0503020204020204" charset="-122"/>
                <a:cs typeface="微软雅黑" panose="020B0503020204020204" charset="-122"/>
                <a:sym typeface="+mn-ea"/>
              </a:rPr>
              <a:t>气装</a:t>
            </a:r>
            <a:r>
              <a:rPr sz="2000" b="1" spc="-15" dirty="0">
                <a:latin typeface="微软雅黑" panose="020B0503020204020204" charset="-122"/>
                <a:ea typeface="微软雅黑" panose="020B0503020204020204" charset="-122"/>
                <a:cs typeface="微软雅黑" panose="020B0503020204020204" charset="-122"/>
                <a:sym typeface="+mn-ea"/>
              </a:rPr>
              <a:t>置</a:t>
            </a:r>
            <a:r>
              <a:rPr sz="2000" b="1" dirty="0">
                <a:latin typeface="微软雅黑" panose="020B0503020204020204" charset="-122"/>
                <a:ea typeface="微软雅黑" panose="020B0503020204020204" charset="-122"/>
                <a:cs typeface="微软雅黑" panose="020B0503020204020204" charset="-122"/>
                <a:sym typeface="+mn-ea"/>
              </a:rPr>
              <a:t>以代</a:t>
            </a:r>
            <a:r>
              <a:rPr sz="2000" b="1" spc="-15" dirty="0">
                <a:latin typeface="微软雅黑" panose="020B0503020204020204" charset="-122"/>
                <a:ea typeface="微软雅黑" panose="020B0503020204020204" charset="-122"/>
                <a:cs typeface="微软雅黑" panose="020B0503020204020204" charset="-122"/>
                <a:sym typeface="+mn-ea"/>
              </a:rPr>
              <a:t>替</a:t>
            </a:r>
            <a:r>
              <a:rPr sz="2000" b="1" dirty="0">
                <a:latin typeface="微软雅黑" panose="020B0503020204020204" charset="-122"/>
                <a:ea typeface="微软雅黑" panose="020B0503020204020204" charset="-122"/>
                <a:cs typeface="微软雅黑" panose="020B0503020204020204" charset="-122"/>
                <a:sym typeface="+mn-ea"/>
              </a:rPr>
              <a:t>口对 口人工呼吸方法</a:t>
            </a:r>
            <a:r>
              <a:rPr lang="zh-CN" sz="2000" b="1" dirty="0">
                <a:latin typeface="微软雅黑" panose="020B0503020204020204" charset="-122"/>
                <a:ea typeface="微软雅黑" panose="020B0503020204020204" charset="-122"/>
                <a:cs typeface="微软雅黑" panose="020B0503020204020204" charset="-122"/>
                <a:sym typeface="+mn-ea"/>
              </a:rPr>
              <a:t>。</a:t>
            </a:r>
            <a:endParaRPr sz="2000" b="1">
              <a:latin typeface="微软雅黑" panose="020B0503020204020204" charset="-122"/>
              <a:ea typeface="微软雅黑" panose="020B0503020204020204" charset="-122"/>
              <a:cs typeface="微软雅黑" panose="020B0503020204020204" charset="-122"/>
            </a:endParaRPr>
          </a:p>
          <a:p>
            <a:pPr marL="582930" lvl="1" indent="-285750">
              <a:lnSpc>
                <a:spcPct val="100000"/>
              </a:lnSpc>
              <a:spcBef>
                <a:spcPts val="1000"/>
              </a:spcBef>
              <a:buSzPct val="95000"/>
              <a:buFont typeface="Arial" panose="020B0604020202020204" pitchFamily="34" charset="0"/>
              <a:buChar char="•"/>
              <a:tabLst>
                <a:tab pos="488950" algn="l"/>
              </a:tabLst>
            </a:pPr>
            <a:r>
              <a:rPr sz="2000" b="1" dirty="0">
                <a:latin typeface="微软雅黑" panose="020B0503020204020204" charset="-122"/>
                <a:ea typeface="微软雅黑" panose="020B0503020204020204" charset="-122"/>
                <a:cs typeface="微软雅黑" panose="020B0503020204020204" charset="-122"/>
                <a:sym typeface="+mn-ea"/>
              </a:rPr>
              <a:t>医疗废物应按照《医疗</a:t>
            </a:r>
            <a:r>
              <a:rPr sz="2000" b="1" spc="-15" dirty="0">
                <a:latin typeface="微软雅黑" panose="020B0503020204020204" charset="-122"/>
                <a:ea typeface="微软雅黑" panose="020B0503020204020204" charset="-122"/>
                <a:cs typeface="微软雅黑" panose="020B0503020204020204" charset="-122"/>
                <a:sym typeface="+mn-ea"/>
              </a:rPr>
              <a:t>废</a:t>
            </a:r>
            <a:r>
              <a:rPr sz="2000" b="1" dirty="0">
                <a:latin typeface="微软雅黑" panose="020B0503020204020204" charset="-122"/>
                <a:ea typeface="微软雅黑" panose="020B0503020204020204" charset="-122"/>
                <a:cs typeface="微软雅黑" panose="020B0503020204020204" charset="-122"/>
                <a:sym typeface="+mn-ea"/>
              </a:rPr>
              <a:t>物管</a:t>
            </a:r>
            <a:r>
              <a:rPr sz="2000" b="1" spc="-15" dirty="0">
                <a:latin typeface="微软雅黑" panose="020B0503020204020204" charset="-122"/>
                <a:ea typeface="微软雅黑" panose="020B0503020204020204" charset="-122"/>
                <a:cs typeface="微软雅黑" panose="020B0503020204020204" charset="-122"/>
                <a:sym typeface="+mn-ea"/>
              </a:rPr>
              <a:t>理</a:t>
            </a:r>
            <a:r>
              <a:rPr sz="2000" b="1" dirty="0">
                <a:latin typeface="微软雅黑" panose="020B0503020204020204" charset="-122"/>
                <a:ea typeface="微软雅黑" panose="020B0503020204020204" charset="-122"/>
                <a:cs typeface="微软雅黑" panose="020B0503020204020204" charset="-122"/>
                <a:sym typeface="+mn-ea"/>
              </a:rPr>
              <a:t>条例</a:t>
            </a:r>
            <a:r>
              <a:rPr sz="2000" b="1" spc="-15" dirty="0">
                <a:latin typeface="微软雅黑" panose="020B0503020204020204" charset="-122"/>
                <a:ea typeface="微软雅黑" panose="020B0503020204020204" charset="-122"/>
                <a:cs typeface="微软雅黑" panose="020B0503020204020204" charset="-122"/>
                <a:sym typeface="+mn-ea"/>
              </a:rPr>
              <a:t>》</a:t>
            </a:r>
            <a:r>
              <a:rPr sz="2000" b="1" dirty="0">
                <a:latin typeface="微软雅黑" panose="020B0503020204020204" charset="-122"/>
                <a:ea typeface="微软雅黑" panose="020B0503020204020204" charset="-122"/>
                <a:cs typeface="微软雅黑" panose="020B0503020204020204" charset="-122"/>
                <a:sym typeface="+mn-ea"/>
              </a:rPr>
              <a:t>及其</a:t>
            </a:r>
            <a:r>
              <a:rPr sz="2000" b="1" spc="-15" dirty="0">
                <a:latin typeface="微软雅黑" panose="020B0503020204020204" charset="-122"/>
                <a:ea typeface="微软雅黑" panose="020B0503020204020204" charset="-122"/>
                <a:cs typeface="微软雅黑" panose="020B0503020204020204" charset="-122"/>
                <a:sym typeface="+mn-ea"/>
              </a:rPr>
              <a:t>相</a:t>
            </a:r>
            <a:r>
              <a:rPr sz="2000" b="1" dirty="0">
                <a:latin typeface="微软雅黑" panose="020B0503020204020204" charset="-122"/>
                <a:ea typeface="微软雅黑" panose="020B0503020204020204" charset="-122"/>
                <a:cs typeface="微软雅黑" panose="020B0503020204020204" charset="-122"/>
                <a:sym typeface="+mn-ea"/>
              </a:rPr>
              <a:t>关法</a:t>
            </a:r>
            <a:r>
              <a:rPr sz="2000" b="1" spc="-15" dirty="0">
                <a:latin typeface="微软雅黑" panose="020B0503020204020204" charset="-122"/>
                <a:ea typeface="微软雅黑" panose="020B0503020204020204" charset="-122"/>
                <a:cs typeface="微软雅黑" panose="020B0503020204020204" charset="-122"/>
                <a:sym typeface="+mn-ea"/>
              </a:rPr>
              <a:t>律</a:t>
            </a:r>
            <a:r>
              <a:rPr sz="2000" b="1" dirty="0">
                <a:latin typeface="微软雅黑" panose="020B0503020204020204" charset="-122"/>
                <a:ea typeface="微软雅黑" panose="020B0503020204020204" charset="-122"/>
                <a:cs typeface="微软雅黑" panose="020B0503020204020204" charset="-122"/>
                <a:sym typeface="+mn-ea"/>
              </a:rPr>
              <a:t>法规</a:t>
            </a:r>
            <a:r>
              <a:rPr sz="2000" b="1" spc="-15" dirty="0">
                <a:latin typeface="微软雅黑" panose="020B0503020204020204" charset="-122"/>
                <a:ea typeface="微软雅黑" panose="020B0503020204020204" charset="-122"/>
                <a:cs typeface="微软雅黑" panose="020B0503020204020204" charset="-122"/>
                <a:sym typeface="+mn-ea"/>
              </a:rPr>
              <a:t>进</a:t>
            </a:r>
            <a:r>
              <a:rPr sz="2000" b="1" dirty="0">
                <a:latin typeface="微软雅黑" panose="020B0503020204020204" charset="-122"/>
                <a:ea typeface="微软雅黑" panose="020B0503020204020204" charset="-122"/>
                <a:cs typeface="微软雅黑" panose="020B0503020204020204" charset="-122"/>
                <a:sym typeface="+mn-ea"/>
              </a:rPr>
              <a:t>行无</a:t>
            </a:r>
            <a:r>
              <a:rPr sz="2000" b="1" spc="-15" dirty="0">
                <a:latin typeface="微软雅黑" panose="020B0503020204020204" charset="-122"/>
                <a:ea typeface="微软雅黑" panose="020B0503020204020204" charset="-122"/>
                <a:cs typeface="微软雅黑" panose="020B0503020204020204" charset="-122"/>
                <a:sym typeface="+mn-ea"/>
              </a:rPr>
              <a:t>害</a:t>
            </a:r>
            <a:r>
              <a:rPr sz="2000" b="1" dirty="0">
                <a:latin typeface="微软雅黑" panose="020B0503020204020204" charset="-122"/>
                <a:ea typeface="微软雅黑" panose="020B0503020204020204" charset="-122"/>
                <a:cs typeface="微软雅黑" panose="020B0503020204020204" charset="-122"/>
                <a:sym typeface="+mn-ea"/>
              </a:rPr>
              <a:t>化处</a:t>
            </a:r>
            <a:r>
              <a:rPr sz="2000" b="1" spc="-15" dirty="0">
                <a:latin typeface="微软雅黑" panose="020B0503020204020204" charset="-122"/>
                <a:ea typeface="微软雅黑" panose="020B0503020204020204" charset="-122"/>
                <a:cs typeface="微软雅黑" panose="020B0503020204020204" charset="-122"/>
                <a:sym typeface="+mn-ea"/>
              </a:rPr>
              <a:t>理</a:t>
            </a:r>
            <a:r>
              <a:rPr sz="2000" b="1" dirty="0">
                <a:latin typeface="微软雅黑" panose="020B0503020204020204" charset="-122"/>
                <a:ea typeface="微软雅黑" panose="020B0503020204020204" charset="-122"/>
                <a:cs typeface="微软雅黑" panose="020B0503020204020204" charset="-122"/>
                <a:sym typeface="+mn-ea"/>
              </a:rPr>
              <a:t>。</a:t>
            </a:r>
            <a:endParaRPr sz="2000" b="1">
              <a:latin typeface="微软雅黑" panose="020B0503020204020204" charset="-122"/>
              <a:ea typeface="微软雅黑" panose="020B0503020204020204" charset="-122"/>
              <a:cs typeface="微软雅黑" panose="020B0503020204020204" charset="-122"/>
            </a:endParaRPr>
          </a:p>
          <a:p>
            <a:pPr marL="582930" lvl="1" indent="-285750">
              <a:lnSpc>
                <a:spcPct val="100000"/>
              </a:lnSpc>
              <a:spcBef>
                <a:spcPts val="1010"/>
              </a:spcBef>
              <a:buSzPct val="95000"/>
              <a:buFont typeface="Arial" panose="020B0604020202020204" pitchFamily="34" charset="0"/>
              <a:buChar char="•"/>
              <a:tabLst>
                <a:tab pos="488950" algn="l"/>
              </a:tabLst>
            </a:pPr>
            <a:r>
              <a:rPr sz="2000" b="1" dirty="0">
                <a:latin typeface="微软雅黑" panose="020B0503020204020204" charset="-122"/>
                <a:ea typeface="微软雅黑" panose="020B0503020204020204" charset="-122"/>
                <a:cs typeface="微软雅黑" panose="020B0503020204020204" charset="-122"/>
                <a:sym typeface="+mn-ea"/>
              </a:rPr>
              <a:t>环境、物体表面、衣物</a:t>
            </a:r>
            <a:r>
              <a:rPr sz="2000" b="1" spc="-15" dirty="0">
                <a:latin typeface="微软雅黑" panose="020B0503020204020204" charset="-122"/>
                <a:ea typeface="微软雅黑" panose="020B0503020204020204" charset="-122"/>
                <a:cs typeface="微软雅黑" panose="020B0503020204020204" charset="-122"/>
                <a:sym typeface="+mn-ea"/>
              </a:rPr>
              <a:t>与</a:t>
            </a:r>
            <a:r>
              <a:rPr sz="2000" b="1" dirty="0">
                <a:latin typeface="微软雅黑" panose="020B0503020204020204" charset="-122"/>
                <a:ea typeface="微软雅黑" panose="020B0503020204020204" charset="-122"/>
                <a:cs typeface="微软雅黑" panose="020B0503020204020204" charset="-122"/>
                <a:sym typeface="+mn-ea"/>
              </a:rPr>
              <a:t>餐饮</a:t>
            </a:r>
            <a:r>
              <a:rPr sz="2000" b="1" spc="-15" dirty="0">
                <a:latin typeface="微软雅黑" panose="020B0503020204020204" charset="-122"/>
                <a:ea typeface="微软雅黑" panose="020B0503020204020204" charset="-122"/>
                <a:cs typeface="微软雅黑" panose="020B0503020204020204" charset="-122"/>
                <a:sym typeface="+mn-ea"/>
              </a:rPr>
              <a:t>具</a:t>
            </a:r>
            <a:r>
              <a:rPr sz="2000" b="1" dirty="0">
                <a:latin typeface="微软雅黑" panose="020B0503020204020204" charset="-122"/>
                <a:ea typeface="微软雅黑" panose="020B0503020204020204" charset="-122"/>
                <a:cs typeface="微软雅黑" panose="020B0503020204020204" charset="-122"/>
                <a:sym typeface="+mn-ea"/>
              </a:rPr>
              <a:t>的消</a:t>
            </a:r>
            <a:r>
              <a:rPr sz="2000" b="1" spc="-15" dirty="0">
                <a:latin typeface="微软雅黑" panose="020B0503020204020204" charset="-122"/>
                <a:ea typeface="微软雅黑" panose="020B0503020204020204" charset="-122"/>
                <a:cs typeface="微软雅黑" panose="020B0503020204020204" charset="-122"/>
                <a:sym typeface="+mn-ea"/>
              </a:rPr>
              <a:t>毒</a:t>
            </a:r>
            <a:r>
              <a:rPr sz="2000" b="1" dirty="0">
                <a:latin typeface="微软雅黑" panose="020B0503020204020204" charset="-122"/>
                <a:ea typeface="微软雅黑" panose="020B0503020204020204" charset="-122"/>
                <a:cs typeface="微软雅黑" panose="020B0503020204020204" charset="-122"/>
                <a:sym typeface="+mn-ea"/>
              </a:rPr>
              <a:t>。</a:t>
            </a:r>
            <a:endParaRPr lang="zh-CN" altLang="en-US" sz="2000" b="1">
              <a:latin typeface="微软雅黑" panose="020B0503020204020204" charset="-122"/>
              <a:ea typeface="微软雅黑" panose="020B0503020204020204" charset="-122"/>
              <a:cs typeface="微软雅黑" panose="020B0503020204020204" charset="-122"/>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p:cNvSpPr txBox="1"/>
          <p:nvPr/>
        </p:nvSpPr>
        <p:spPr>
          <a:xfrm>
            <a:off x="990390" y="331504"/>
            <a:ext cx="3535680" cy="460375"/>
          </a:xfrm>
          <a:prstGeom prst="rect">
            <a:avLst/>
          </a:prstGeom>
          <a:noFill/>
        </p:spPr>
        <p:txBody>
          <a:bodyPr wrap="none" rtlCol="0">
            <a:spAutoFit/>
          </a:bodyPr>
          <a:lstStyle/>
          <a:p>
            <a:pPr>
              <a:lnSpc>
                <a:spcPct val="100000"/>
              </a:lnSpc>
              <a:spcBef>
                <a:spcPts val="100"/>
              </a:spcBef>
            </a:pPr>
            <a:r>
              <a:rPr lang="zh-CN" sz="2400" b="1" dirty="0">
                <a:latin typeface="微软雅黑" panose="020B0503020204020204" charset="-122"/>
                <a:ea typeface="微软雅黑" panose="020B0503020204020204" charset="-122"/>
                <a:cs typeface="宋体" panose="02010600030101010101" pitchFamily="2" charset="-122"/>
                <a:sym typeface="+mn-ea"/>
              </a:rPr>
              <a:t>四、实验室生物安全技术</a:t>
            </a:r>
          </a:p>
        </p:txBody>
      </p:sp>
      <p:grpSp>
        <p:nvGrpSpPr>
          <p:cNvPr id="15" name="组合 14"/>
          <p:cNvGrpSpPr/>
          <p:nvPr/>
        </p:nvGrpSpPr>
        <p:grpSpPr>
          <a:xfrm>
            <a:off x="3173" y="334988"/>
            <a:ext cx="1012721" cy="587625"/>
            <a:chOff x="0" y="419087"/>
            <a:chExt cx="816284" cy="473644"/>
          </a:xfrm>
        </p:grpSpPr>
        <p:grpSp>
          <p:nvGrpSpPr>
            <p:cNvPr id="16" name="组合 15"/>
            <p:cNvGrpSpPr/>
            <p:nvPr/>
          </p:nvGrpSpPr>
          <p:grpSpPr>
            <a:xfrm>
              <a:off x="0" y="419087"/>
              <a:ext cx="816284" cy="473644"/>
              <a:chOff x="-63454" y="428612"/>
              <a:chExt cx="816284" cy="473644"/>
            </a:xfrm>
          </p:grpSpPr>
          <p:grpSp>
            <p:nvGrpSpPr>
              <p:cNvPr id="19" name="组合 18"/>
              <p:cNvGrpSpPr/>
              <p:nvPr/>
            </p:nvGrpSpPr>
            <p:grpSpPr>
              <a:xfrm>
                <a:off x="114300" y="428612"/>
                <a:ext cx="638530" cy="473644"/>
                <a:chOff x="1" y="1932152"/>
                <a:chExt cx="3100612" cy="3240569"/>
              </a:xfrm>
            </p:grpSpPr>
            <p:pic>
              <p:nvPicPr>
                <p:cNvPr id="21" name="图片 15"/>
                <p:cNvPicPr>
                  <a:picLocks noChangeAspect="1"/>
                </p:cNvPicPr>
                <p:nvPr>
                  <p:custDataLst>
                    <p:tags r:id="rId2"/>
                  </p:custDataLst>
                </p:nvPr>
              </p:nvPicPr>
              <p:blipFill>
                <a:blip r:embed="rId4" cstate="print">
                  <a:extLst>
                    <a:ext uri="{28A0092B-C50C-407E-A947-70E740481C1C}">
                      <a14:useLocalDpi xmlns:a14="http://schemas.microsoft.com/office/drawing/2010/main" val="0"/>
                    </a:ext>
                  </a:extLst>
                </a:blip>
                <a:stretch>
                  <a:fillRect/>
                </a:stretch>
              </p:blipFill>
              <p:spPr>
                <a:xfrm rot="2419665" flipH="1">
                  <a:off x="2273733" y="2150323"/>
                  <a:ext cx="826880" cy="3022398"/>
                </a:xfrm>
                <a:prstGeom prst="rect">
                  <a:avLst/>
                </a:prstGeom>
              </p:spPr>
            </p:pic>
            <p:sp>
              <p:nvSpPr>
                <p:cNvPr id="22" name="任意多边形 21"/>
                <p:cNvSpPr/>
                <p:nvPr/>
              </p:nvSpPr>
              <p:spPr bwMode="auto">
                <a:xfrm flipH="1">
                  <a:off x="1" y="1932152"/>
                  <a:ext cx="3070379" cy="2520315"/>
                </a:xfrm>
                <a:custGeom>
                  <a:avLst/>
                  <a:gdLst>
                    <a:gd name="connsiteX0" fmla="*/ 3070379 w 3070379"/>
                    <a:gd name="connsiteY0" fmla="*/ 0 h 2520315"/>
                    <a:gd name="connsiteX1" fmla="*/ 2804837 w 3070379"/>
                    <a:gd name="connsiteY1" fmla="*/ 0 h 2520315"/>
                    <a:gd name="connsiteX2" fmla="*/ 158684 w 3070379"/>
                    <a:gd name="connsiteY2" fmla="*/ 0 h 2520315"/>
                    <a:gd name="connsiteX3" fmla="*/ 22594 w 3070379"/>
                    <a:gd name="connsiteY3" fmla="*/ 237873 h 2520315"/>
                    <a:gd name="connsiteX4" fmla="*/ 1292763 w 3070379"/>
                    <a:gd name="connsiteY4" fmla="*/ 2441024 h 2520315"/>
                    <a:gd name="connsiteX5" fmla="*/ 1434523 w 3070379"/>
                    <a:gd name="connsiteY5" fmla="*/ 2520315 h 2520315"/>
                    <a:gd name="connsiteX6" fmla="*/ 3030119 w 3070379"/>
                    <a:gd name="connsiteY6" fmla="*/ 2520315 h 2520315"/>
                    <a:gd name="connsiteX7" fmla="*/ 3070379 w 3070379"/>
                    <a:gd name="connsiteY7" fmla="*/ 2520315 h 2520315"/>
                    <a:gd name="connsiteX8" fmla="*/ 3070379 w 3070379"/>
                    <a:gd name="connsiteY8" fmla="*/ 0 h 2520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70379" h="2520315">
                      <a:moveTo>
                        <a:pt x="3070379" y="0"/>
                      </a:moveTo>
                      <a:lnTo>
                        <a:pt x="2804837" y="0"/>
                      </a:lnTo>
                      <a:cubicBezTo>
                        <a:pt x="2129523" y="0"/>
                        <a:pt x="1265120" y="0"/>
                        <a:pt x="158684" y="0"/>
                      </a:cubicBezTo>
                      <a:cubicBezTo>
                        <a:pt x="33935" y="0"/>
                        <a:pt x="-39780" y="130264"/>
                        <a:pt x="22594" y="237873"/>
                      </a:cubicBezTo>
                      <a:cubicBezTo>
                        <a:pt x="22594" y="237873"/>
                        <a:pt x="22594" y="237873"/>
                        <a:pt x="1292763" y="2441024"/>
                      </a:cubicBezTo>
                      <a:cubicBezTo>
                        <a:pt x="1321115" y="2491997"/>
                        <a:pt x="1377819" y="2520315"/>
                        <a:pt x="1434523" y="2520315"/>
                      </a:cubicBezTo>
                      <a:cubicBezTo>
                        <a:pt x="1434523" y="2520315"/>
                        <a:pt x="1434523" y="2520315"/>
                        <a:pt x="3030119" y="2520315"/>
                      </a:cubicBezTo>
                      <a:lnTo>
                        <a:pt x="3070379" y="2520315"/>
                      </a:lnTo>
                      <a:lnTo>
                        <a:pt x="3070379" y="0"/>
                      </a:lnTo>
                      <a:close/>
                    </a:path>
                  </a:pathLst>
                </a:custGeom>
                <a:solidFill>
                  <a:srgbClr val="5484BD"/>
                </a:solidFill>
                <a:ln>
                  <a:noFill/>
                </a:ln>
                <a:extLst>
                  <a:ext uri="{91240B29-F687-4F45-9708-019B960494DF}">
                    <a14:hiddenLine xmlns:a14="http://schemas.microsoft.com/office/drawing/2010/main" w="9525">
                      <a:solidFill>
                        <a:srgbClr val="000000"/>
                      </a:solidFill>
                      <a:round/>
                    </a14:hiddenLine>
                  </a:ext>
                </a:extLst>
              </p:spPr>
              <p:txBody>
                <a:bodyPr vert="horz" wrap="square" lIns="91392" tIns="45696" rIns="91392" bIns="45696" numCol="1" anchor="t" anchorCtr="0" compatLnSpc="1">
                  <a:noAutofit/>
                </a:bodyPr>
                <a:lstStyle/>
                <a:p>
                  <a:endParaRPr lang="zh-CN" altLang="en-US">
                    <a:cs typeface="+mn-ea"/>
                    <a:sym typeface="+mn-lt"/>
                  </a:endParaRPr>
                </a:p>
              </p:txBody>
            </p:sp>
          </p:grpSp>
          <p:sp>
            <p:nvSpPr>
              <p:cNvPr id="20" name="矩形 19"/>
              <p:cNvSpPr/>
              <p:nvPr/>
            </p:nvSpPr>
            <p:spPr>
              <a:xfrm>
                <a:off x="-63454" y="428612"/>
                <a:ext cx="409529" cy="368371"/>
              </a:xfrm>
              <a:prstGeom prst="rect">
                <a:avLst/>
              </a:prstGeom>
              <a:solidFill>
                <a:srgbClr val="5484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7" name="矩形 16"/>
            <p:cNvSpPr/>
            <p:nvPr/>
          </p:nvSpPr>
          <p:spPr>
            <a:xfrm>
              <a:off x="104775" y="419087"/>
              <a:ext cx="50800" cy="368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200025" y="419087"/>
              <a:ext cx="50800" cy="368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9701" name="组合 1"/>
          <p:cNvGrpSpPr/>
          <p:nvPr/>
        </p:nvGrpSpPr>
        <p:grpSpPr>
          <a:xfrm>
            <a:off x="8932338" y="121739"/>
            <a:ext cx="2981042" cy="618168"/>
            <a:chOff x="263" y="-120"/>
            <a:chExt cx="9475" cy="2198"/>
          </a:xfrm>
        </p:grpSpPr>
        <p:pic>
          <p:nvPicPr>
            <p:cNvPr id="29702" name="图片 5"/>
            <p:cNvPicPr>
              <a:picLocks noChangeAspect="1"/>
            </p:cNvPicPr>
            <p:nvPr/>
          </p:nvPicPr>
          <p:blipFill>
            <a:blip r:embed="rId5" cstate="print"/>
            <a:stretch>
              <a:fillRect/>
            </a:stretch>
          </p:blipFill>
          <p:spPr>
            <a:xfrm>
              <a:off x="2190" y="-120"/>
              <a:ext cx="7549" cy="2199"/>
            </a:xfrm>
            <a:prstGeom prst="rect">
              <a:avLst/>
            </a:prstGeom>
            <a:noFill/>
            <a:ln w="9525">
              <a:noFill/>
            </a:ln>
          </p:spPr>
        </p:pic>
        <p:pic>
          <p:nvPicPr>
            <p:cNvPr id="29703" name="图片 6" descr="u=1446500768,2742535849&amp;fm=21&amp;gp=0"/>
            <p:cNvPicPr>
              <a:picLocks noChangeAspect="1"/>
            </p:cNvPicPr>
            <p:nvPr/>
          </p:nvPicPr>
          <p:blipFill>
            <a:blip r:embed="rId6" cstate="print">
              <a:clrChange>
                <a:clrFrom>
                  <a:srgbClr val="FFFFFF"/>
                </a:clrFrom>
                <a:clrTo>
                  <a:srgbClr val="FFFFFF">
                    <a:alpha val="0"/>
                  </a:srgbClr>
                </a:clrTo>
              </a:clrChange>
            </a:blip>
            <a:stretch>
              <a:fillRect/>
            </a:stretch>
          </p:blipFill>
          <p:spPr>
            <a:xfrm>
              <a:off x="263" y="212"/>
              <a:ext cx="1758" cy="1439"/>
            </a:xfrm>
            <a:prstGeom prst="rect">
              <a:avLst/>
            </a:prstGeom>
            <a:noFill/>
            <a:ln w="9525">
              <a:noFill/>
            </a:ln>
          </p:spPr>
        </p:pic>
      </p:grpSp>
      <p:sp>
        <p:nvSpPr>
          <p:cNvPr id="2" name="文本框 1"/>
          <p:cNvSpPr txBox="1"/>
          <p:nvPr>
            <p:custDataLst>
              <p:tags r:id="rId1"/>
            </p:custDataLst>
          </p:nvPr>
        </p:nvSpPr>
        <p:spPr>
          <a:xfrm>
            <a:off x="1168400" y="1069975"/>
            <a:ext cx="3747135" cy="398780"/>
          </a:xfrm>
          <a:prstGeom prst="rect">
            <a:avLst/>
          </a:prstGeom>
          <a:noFill/>
        </p:spPr>
        <p:txBody>
          <a:bodyPr wrap="square" rtlCol="0">
            <a:spAutoFit/>
          </a:bodyPr>
          <a:lstStyle/>
          <a:p>
            <a:pPr marL="457200" indent="-457200">
              <a:buFont typeface="Wingdings" panose="05000000000000000000" charset="0"/>
              <a:buChar char="u"/>
            </a:pPr>
            <a:r>
              <a:rPr lang="zh-CN" altLang="en-US" sz="2000" b="1" dirty="0">
                <a:latin typeface="微软雅黑" panose="020B0503020204020204" charset="-122"/>
                <a:ea typeface="微软雅黑" panose="020B0503020204020204" charset="-122"/>
                <a:sym typeface="+mn-ea"/>
              </a:rPr>
              <a:t>标准预防与个人防护</a:t>
            </a:r>
          </a:p>
        </p:txBody>
      </p:sp>
      <p:sp>
        <p:nvSpPr>
          <p:cNvPr id="10" name="object 10"/>
          <p:cNvSpPr/>
          <p:nvPr/>
        </p:nvSpPr>
        <p:spPr>
          <a:xfrm>
            <a:off x="1880361" y="1643811"/>
            <a:ext cx="8644001" cy="4929251"/>
          </a:xfrm>
          <a:prstGeom prst="rect">
            <a:avLst/>
          </a:prstGeom>
          <a:blipFill>
            <a:blip r:embed="rId7"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p:cNvSpPr txBox="1"/>
          <p:nvPr/>
        </p:nvSpPr>
        <p:spPr>
          <a:xfrm>
            <a:off x="990390" y="331504"/>
            <a:ext cx="3535680" cy="460375"/>
          </a:xfrm>
          <a:prstGeom prst="rect">
            <a:avLst/>
          </a:prstGeom>
          <a:noFill/>
        </p:spPr>
        <p:txBody>
          <a:bodyPr wrap="none" rtlCol="0">
            <a:spAutoFit/>
          </a:bodyPr>
          <a:lstStyle/>
          <a:p>
            <a:pPr>
              <a:lnSpc>
                <a:spcPct val="100000"/>
              </a:lnSpc>
              <a:spcBef>
                <a:spcPts val="100"/>
              </a:spcBef>
            </a:pPr>
            <a:r>
              <a:rPr lang="zh-CN" sz="2400" b="1" dirty="0">
                <a:latin typeface="微软雅黑" panose="020B0503020204020204" charset="-122"/>
                <a:ea typeface="微软雅黑" panose="020B0503020204020204" charset="-122"/>
                <a:cs typeface="宋体" panose="02010600030101010101" pitchFamily="2" charset="-122"/>
                <a:sym typeface="+mn-ea"/>
              </a:rPr>
              <a:t>四、实验室生物安全技术</a:t>
            </a:r>
          </a:p>
        </p:txBody>
      </p:sp>
      <p:grpSp>
        <p:nvGrpSpPr>
          <p:cNvPr id="15" name="组合 14"/>
          <p:cNvGrpSpPr/>
          <p:nvPr/>
        </p:nvGrpSpPr>
        <p:grpSpPr>
          <a:xfrm>
            <a:off x="3173" y="334988"/>
            <a:ext cx="1012721" cy="587625"/>
            <a:chOff x="0" y="419087"/>
            <a:chExt cx="816284" cy="473644"/>
          </a:xfrm>
        </p:grpSpPr>
        <p:grpSp>
          <p:nvGrpSpPr>
            <p:cNvPr id="16" name="组合 15"/>
            <p:cNvGrpSpPr/>
            <p:nvPr/>
          </p:nvGrpSpPr>
          <p:grpSpPr>
            <a:xfrm>
              <a:off x="0" y="419087"/>
              <a:ext cx="816284" cy="473644"/>
              <a:chOff x="-63454" y="428612"/>
              <a:chExt cx="816284" cy="473644"/>
            </a:xfrm>
          </p:grpSpPr>
          <p:grpSp>
            <p:nvGrpSpPr>
              <p:cNvPr id="19" name="组合 18"/>
              <p:cNvGrpSpPr/>
              <p:nvPr/>
            </p:nvGrpSpPr>
            <p:grpSpPr>
              <a:xfrm>
                <a:off x="114300" y="428612"/>
                <a:ext cx="638530" cy="473644"/>
                <a:chOff x="1" y="1932152"/>
                <a:chExt cx="3100612" cy="3240569"/>
              </a:xfrm>
            </p:grpSpPr>
            <p:pic>
              <p:nvPicPr>
                <p:cNvPr id="21" name="图片 15"/>
                <p:cNvPicPr>
                  <a:picLocks noChangeAspect="1"/>
                </p:cNvPicPr>
                <p:nvPr>
                  <p:custDataLst>
                    <p:tags r:id="rId2"/>
                  </p:custDataLst>
                </p:nvPr>
              </p:nvPicPr>
              <p:blipFill>
                <a:blip r:embed="rId4" cstate="print">
                  <a:extLst>
                    <a:ext uri="{28A0092B-C50C-407E-A947-70E740481C1C}">
                      <a14:useLocalDpi xmlns:a14="http://schemas.microsoft.com/office/drawing/2010/main" val="0"/>
                    </a:ext>
                  </a:extLst>
                </a:blip>
                <a:stretch>
                  <a:fillRect/>
                </a:stretch>
              </p:blipFill>
              <p:spPr>
                <a:xfrm rot="2419665" flipH="1">
                  <a:off x="2273733" y="2150323"/>
                  <a:ext cx="826880" cy="3022398"/>
                </a:xfrm>
                <a:prstGeom prst="rect">
                  <a:avLst/>
                </a:prstGeom>
              </p:spPr>
            </p:pic>
            <p:sp>
              <p:nvSpPr>
                <p:cNvPr id="22" name="任意多边形 21"/>
                <p:cNvSpPr/>
                <p:nvPr/>
              </p:nvSpPr>
              <p:spPr bwMode="auto">
                <a:xfrm flipH="1">
                  <a:off x="1" y="1932152"/>
                  <a:ext cx="3070379" cy="2520315"/>
                </a:xfrm>
                <a:custGeom>
                  <a:avLst/>
                  <a:gdLst>
                    <a:gd name="connsiteX0" fmla="*/ 3070379 w 3070379"/>
                    <a:gd name="connsiteY0" fmla="*/ 0 h 2520315"/>
                    <a:gd name="connsiteX1" fmla="*/ 2804837 w 3070379"/>
                    <a:gd name="connsiteY1" fmla="*/ 0 h 2520315"/>
                    <a:gd name="connsiteX2" fmla="*/ 158684 w 3070379"/>
                    <a:gd name="connsiteY2" fmla="*/ 0 h 2520315"/>
                    <a:gd name="connsiteX3" fmla="*/ 22594 w 3070379"/>
                    <a:gd name="connsiteY3" fmla="*/ 237873 h 2520315"/>
                    <a:gd name="connsiteX4" fmla="*/ 1292763 w 3070379"/>
                    <a:gd name="connsiteY4" fmla="*/ 2441024 h 2520315"/>
                    <a:gd name="connsiteX5" fmla="*/ 1434523 w 3070379"/>
                    <a:gd name="connsiteY5" fmla="*/ 2520315 h 2520315"/>
                    <a:gd name="connsiteX6" fmla="*/ 3030119 w 3070379"/>
                    <a:gd name="connsiteY6" fmla="*/ 2520315 h 2520315"/>
                    <a:gd name="connsiteX7" fmla="*/ 3070379 w 3070379"/>
                    <a:gd name="connsiteY7" fmla="*/ 2520315 h 2520315"/>
                    <a:gd name="connsiteX8" fmla="*/ 3070379 w 3070379"/>
                    <a:gd name="connsiteY8" fmla="*/ 0 h 2520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70379" h="2520315">
                      <a:moveTo>
                        <a:pt x="3070379" y="0"/>
                      </a:moveTo>
                      <a:lnTo>
                        <a:pt x="2804837" y="0"/>
                      </a:lnTo>
                      <a:cubicBezTo>
                        <a:pt x="2129523" y="0"/>
                        <a:pt x="1265120" y="0"/>
                        <a:pt x="158684" y="0"/>
                      </a:cubicBezTo>
                      <a:cubicBezTo>
                        <a:pt x="33935" y="0"/>
                        <a:pt x="-39780" y="130264"/>
                        <a:pt x="22594" y="237873"/>
                      </a:cubicBezTo>
                      <a:cubicBezTo>
                        <a:pt x="22594" y="237873"/>
                        <a:pt x="22594" y="237873"/>
                        <a:pt x="1292763" y="2441024"/>
                      </a:cubicBezTo>
                      <a:cubicBezTo>
                        <a:pt x="1321115" y="2491997"/>
                        <a:pt x="1377819" y="2520315"/>
                        <a:pt x="1434523" y="2520315"/>
                      </a:cubicBezTo>
                      <a:cubicBezTo>
                        <a:pt x="1434523" y="2520315"/>
                        <a:pt x="1434523" y="2520315"/>
                        <a:pt x="3030119" y="2520315"/>
                      </a:cubicBezTo>
                      <a:lnTo>
                        <a:pt x="3070379" y="2520315"/>
                      </a:lnTo>
                      <a:lnTo>
                        <a:pt x="3070379" y="0"/>
                      </a:lnTo>
                      <a:close/>
                    </a:path>
                  </a:pathLst>
                </a:custGeom>
                <a:solidFill>
                  <a:srgbClr val="5484BD"/>
                </a:solidFill>
                <a:ln>
                  <a:noFill/>
                </a:ln>
                <a:extLst>
                  <a:ext uri="{91240B29-F687-4F45-9708-019B960494DF}">
                    <a14:hiddenLine xmlns:a14="http://schemas.microsoft.com/office/drawing/2010/main" w="9525">
                      <a:solidFill>
                        <a:srgbClr val="000000"/>
                      </a:solidFill>
                      <a:round/>
                    </a14:hiddenLine>
                  </a:ext>
                </a:extLst>
              </p:spPr>
              <p:txBody>
                <a:bodyPr vert="horz" wrap="square" lIns="91392" tIns="45696" rIns="91392" bIns="45696" numCol="1" anchor="t" anchorCtr="0" compatLnSpc="1">
                  <a:noAutofit/>
                </a:bodyPr>
                <a:lstStyle/>
                <a:p>
                  <a:endParaRPr lang="zh-CN" altLang="en-US">
                    <a:cs typeface="+mn-ea"/>
                    <a:sym typeface="+mn-lt"/>
                  </a:endParaRPr>
                </a:p>
              </p:txBody>
            </p:sp>
          </p:grpSp>
          <p:sp>
            <p:nvSpPr>
              <p:cNvPr id="20" name="矩形 19"/>
              <p:cNvSpPr/>
              <p:nvPr/>
            </p:nvSpPr>
            <p:spPr>
              <a:xfrm>
                <a:off x="-63454" y="428612"/>
                <a:ext cx="409529" cy="368371"/>
              </a:xfrm>
              <a:prstGeom prst="rect">
                <a:avLst/>
              </a:prstGeom>
              <a:solidFill>
                <a:srgbClr val="5484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7" name="矩形 16"/>
            <p:cNvSpPr/>
            <p:nvPr/>
          </p:nvSpPr>
          <p:spPr>
            <a:xfrm>
              <a:off x="104775" y="419087"/>
              <a:ext cx="50800" cy="368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200025" y="419087"/>
              <a:ext cx="50800" cy="368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9701" name="组合 1"/>
          <p:cNvGrpSpPr/>
          <p:nvPr/>
        </p:nvGrpSpPr>
        <p:grpSpPr>
          <a:xfrm>
            <a:off x="8932338" y="121739"/>
            <a:ext cx="2981042" cy="618168"/>
            <a:chOff x="263" y="-120"/>
            <a:chExt cx="9475" cy="2198"/>
          </a:xfrm>
        </p:grpSpPr>
        <p:pic>
          <p:nvPicPr>
            <p:cNvPr id="29702" name="图片 5"/>
            <p:cNvPicPr>
              <a:picLocks noChangeAspect="1"/>
            </p:cNvPicPr>
            <p:nvPr/>
          </p:nvPicPr>
          <p:blipFill>
            <a:blip r:embed="rId5" cstate="print"/>
            <a:stretch>
              <a:fillRect/>
            </a:stretch>
          </p:blipFill>
          <p:spPr>
            <a:xfrm>
              <a:off x="2190" y="-120"/>
              <a:ext cx="7549" cy="2199"/>
            </a:xfrm>
            <a:prstGeom prst="rect">
              <a:avLst/>
            </a:prstGeom>
            <a:noFill/>
            <a:ln w="9525">
              <a:noFill/>
            </a:ln>
          </p:spPr>
        </p:pic>
        <p:pic>
          <p:nvPicPr>
            <p:cNvPr id="29703" name="图片 6" descr="u=1446500768,2742535849&amp;fm=21&amp;gp=0"/>
            <p:cNvPicPr>
              <a:picLocks noChangeAspect="1"/>
            </p:cNvPicPr>
            <p:nvPr/>
          </p:nvPicPr>
          <p:blipFill>
            <a:blip r:embed="rId6" cstate="print">
              <a:clrChange>
                <a:clrFrom>
                  <a:srgbClr val="FFFFFF"/>
                </a:clrFrom>
                <a:clrTo>
                  <a:srgbClr val="FFFFFF">
                    <a:alpha val="0"/>
                  </a:srgbClr>
                </a:clrTo>
              </a:clrChange>
            </a:blip>
            <a:stretch>
              <a:fillRect/>
            </a:stretch>
          </p:blipFill>
          <p:spPr>
            <a:xfrm>
              <a:off x="263" y="212"/>
              <a:ext cx="1758" cy="1439"/>
            </a:xfrm>
            <a:prstGeom prst="rect">
              <a:avLst/>
            </a:prstGeom>
            <a:noFill/>
            <a:ln w="9525">
              <a:noFill/>
            </a:ln>
          </p:spPr>
        </p:pic>
      </p:grpSp>
      <p:sp>
        <p:nvSpPr>
          <p:cNvPr id="2" name="文本框 1"/>
          <p:cNvSpPr txBox="1"/>
          <p:nvPr>
            <p:custDataLst>
              <p:tags r:id="rId1"/>
            </p:custDataLst>
          </p:nvPr>
        </p:nvSpPr>
        <p:spPr>
          <a:xfrm>
            <a:off x="1168400" y="1069975"/>
            <a:ext cx="3747135" cy="398780"/>
          </a:xfrm>
          <a:prstGeom prst="rect">
            <a:avLst/>
          </a:prstGeom>
          <a:noFill/>
        </p:spPr>
        <p:txBody>
          <a:bodyPr wrap="square" rtlCol="0">
            <a:spAutoFit/>
          </a:bodyPr>
          <a:lstStyle/>
          <a:p>
            <a:pPr marL="457200" indent="-457200">
              <a:buFont typeface="Wingdings" panose="05000000000000000000" charset="0"/>
              <a:buChar char="u"/>
            </a:pPr>
            <a:r>
              <a:rPr lang="zh-CN" altLang="en-US" sz="2000" b="1" dirty="0">
                <a:latin typeface="微软雅黑" panose="020B0503020204020204" charset="-122"/>
                <a:ea typeface="微软雅黑" panose="020B0503020204020204" charset="-122"/>
                <a:sym typeface="+mn-ea"/>
              </a:rPr>
              <a:t>标准预防与个人防护</a:t>
            </a:r>
          </a:p>
        </p:txBody>
      </p:sp>
      <p:sp>
        <p:nvSpPr>
          <p:cNvPr id="3" name="文本框 2"/>
          <p:cNvSpPr txBox="1"/>
          <p:nvPr/>
        </p:nvSpPr>
        <p:spPr>
          <a:xfrm>
            <a:off x="1341120" y="1679575"/>
            <a:ext cx="2983230" cy="368300"/>
          </a:xfrm>
          <a:prstGeom prst="rect">
            <a:avLst/>
          </a:prstGeom>
          <a:noFill/>
        </p:spPr>
        <p:txBody>
          <a:bodyPr wrap="none" rtlCol="0" anchor="t">
            <a:spAutoFit/>
          </a:bodyPr>
          <a:lstStyle/>
          <a:p>
            <a:pPr marL="285750" marR="0" lvl="0" indent="-285750" algn="l" defTabSz="914400" rtl="0" eaLnBrk="1" fontAlgn="auto" latinLnBrk="0" hangingPunct="1">
              <a:lnSpc>
                <a:spcPct val="100000"/>
              </a:lnSpc>
              <a:spcBef>
                <a:spcPct val="0"/>
              </a:spcBef>
              <a:spcAft>
                <a:spcPts val="0"/>
              </a:spcAft>
              <a:buFont typeface="Wingdings" panose="05000000000000000000" charset="0"/>
              <a:buChar char="ü"/>
              <a:defRPr/>
            </a:pPr>
            <a:r>
              <a:rPr lang="zh-CN" altLang="en-US" b="1" noProof="0" smtClean="0">
                <a:ln>
                  <a:noFill/>
                </a:ln>
                <a:solidFill>
                  <a:schemeClr val="tx2"/>
                </a:solidFill>
                <a:effectLst>
                  <a:outerShdw blurRad="31750" dist="25400" dir="5400000" algn="tl" rotWithShape="0">
                    <a:srgbClr val="000000">
                      <a:alpha val="25000"/>
                    </a:srgbClr>
                  </a:outerShdw>
                </a:effectLst>
                <a:uLnTx/>
                <a:uFillTx/>
                <a:latin typeface="微软雅黑" panose="020B0503020204020204" charset="-122"/>
                <a:ea typeface="微软雅黑" panose="020B0503020204020204" charset="-122"/>
                <a:cs typeface="+mj-cs"/>
                <a:sym typeface="+mn-ea"/>
              </a:rPr>
              <a:t>正确的使用个人防护用品</a:t>
            </a:r>
          </a:p>
        </p:txBody>
      </p:sp>
      <p:pic>
        <p:nvPicPr>
          <p:cNvPr id="59395" name="图片 2" descr="个人防护用品.JPG"/>
          <p:cNvPicPr>
            <a:picLocks noChangeAspect="1"/>
          </p:cNvPicPr>
          <p:nvPr/>
        </p:nvPicPr>
        <p:blipFill>
          <a:blip r:embed="rId7"/>
          <a:stretch>
            <a:fillRect/>
          </a:stretch>
        </p:blipFill>
        <p:spPr>
          <a:xfrm>
            <a:off x="6705600" y="1222375"/>
            <a:ext cx="4511040" cy="4960620"/>
          </a:xfrm>
          <a:prstGeom prst="rect">
            <a:avLst/>
          </a:prstGeom>
          <a:noFill/>
          <a:ln w="9525">
            <a:noFill/>
          </a:ln>
        </p:spPr>
      </p:pic>
      <p:pic>
        <p:nvPicPr>
          <p:cNvPr id="11" name="Picture 2"/>
          <p:cNvPicPr>
            <a:picLocks noChangeAspect="1" noChangeArrowheads="1"/>
          </p:cNvPicPr>
          <p:nvPr/>
        </p:nvPicPr>
        <p:blipFill>
          <a:blip r:embed="rId8"/>
          <a:srcRect/>
          <a:stretch>
            <a:fillRect/>
          </a:stretch>
        </p:blipFill>
        <p:spPr bwMode="auto">
          <a:xfrm>
            <a:off x="1219200" y="2404110"/>
            <a:ext cx="4993005" cy="275018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p:cNvSpPr txBox="1"/>
          <p:nvPr/>
        </p:nvSpPr>
        <p:spPr>
          <a:xfrm>
            <a:off x="990390" y="331504"/>
            <a:ext cx="3535680" cy="460375"/>
          </a:xfrm>
          <a:prstGeom prst="rect">
            <a:avLst/>
          </a:prstGeom>
          <a:noFill/>
        </p:spPr>
        <p:txBody>
          <a:bodyPr wrap="none" rtlCol="0">
            <a:spAutoFit/>
          </a:bodyPr>
          <a:lstStyle/>
          <a:p>
            <a:pPr>
              <a:lnSpc>
                <a:spcPct val="100000"/>
              </a:lnSpc>
              <a:spcBef>
                <a:spcPts val="100"/>
              </a:spcBef>
            </a:pPr>
            <a:r>
              <a:rPr lang="zh-CN" sz="2400" b="1" dirty="0">
                <a:latin typeface="微软雅黑" panose="020B0503020204020204" charset="-122"/>
                <a:ea typeface="微软雅黑" panose="020B0503020204020204" charset="-122"/>
                <a:cs typeface="宋体" panose="02010600030101010101" pitchFamily="2" charset="-122"/>
                <a:sym typeface="+mn-ea"/>
              </a:rPr>
              <a:t>四、实验室生物安全技术</a:t>
            </a:r>
          </a:p>
        </p:txBody>
      </p:sp>
      <p:grpSp>
        <p:nvGrpSpPr>
          <p:cNvPr id="15" name="组合 14"/>
          <p:cNvGrpSpPr/>
          <p:nvPr/>
        </p:nvGrpSpPr>
        <p:grpSpPr>
          <a:xfrm>
            <a:off x="3173" y="334988"/>
            <a:ext cx="1012721" cy="587625"/>
            <a:chOff x="0" y="419087"/>
            <a:chExt cx="816284" cy="473644"/>
          </a:xfrm>
        </p:grpSpPr>
        <p:grpSp>
          <p:nvGrpSpPr>
            <p:cNvPr id="16" name="组合 15"/>
            <p:cNvGrpSpPr/>
            <p:nvPr/>
          </p:nvGrpSpPr>
          <p:grpSpPr>
            <a:xfrm>
              <a:off x="0" y="419087"/>
              <a:ext cx="816284" cy="473644"/>
              <a:chOff x="-63454" y="428612"/>
              <a:chExt cx="816284" cy="473644"/>
            </a:xfrm>
          </p:grpSpPr>
          <p:grpSp>
            <p:nvGrpSpPr>
              <p:cNvPr id="19" name="组合 18"/>
              <p:cNvGrpSpPr/>
              <p:nvPr/>
            </p:nvGrpSpPr>
            <p:grpSpPr>
              <a:xfrm>
                <a:off x="114300" y="428612"/>
                <a:ext cx="638530" cy="473644"/>
                <a:chOff x="1" y="1932152"/>
                <a:chExt cx="3100612" cy="3240569"/>
              </a:xfrm>
            </p:grpSpPr>
            <p:pic>
              <p:nvPicPr>
                <p:cNvPr id="21" name="图片 15"/>
                <p:cNvPicPr>
                  <a:picLocks noChangeAspect="1"/>
                </p:cNvPicPr>
                <p:nvPr>
                  <p:custDataLst>
                    <p:tags r:id="rId2"/>
                  </p:custDataLst>
                </p:nvPr>
              </p:nvPicPr>
              <p:blipFill>
                <a:blip r:embed="rId4" cstate="print">
                  <a:extLst>
                    <a:ext uri="{28A0092B-C50C-407E-A947-70E740481C1C}">
                      <a14:useLocalDpi xmlns:a14="http://schemas.microsoft.com/office/drawing/2010/main" val="0"/>
                    </a:ext>
                  </a:extLst>
                </a:blip>
                <a:stretch>
                  <a:fillRect/>
                </a:stretch>
              </p:blipFill>
              <p:spPr>
                <a:xfrm rot="2419665" flipH="1">
                  <a:off x="2273733" y="2150323"/>
                  <a:ext cx="826880" cy="3022398"/>
                </a:xfrm>
                <a:prstGeom prst="rect">
                  <a:avLst/>
                </a:prstGeom>
              </p:spPr>
            </p:pic>
            <p:sp>
              <p:nvSpPr>
                <p:cNvPr id="22" name="任意多边形 21"/>
                <p:cNvSpPr/>
                <p:nvPr/>
              </p:nvSpPr>
              <p:spPr bwMode="auto">
                <a:xfrm flipH="1">
                  <a:off x="1" y="1932152"/>
                  <a:ext cx="3070379" cy="2520315"/>
                </a:xfrm>
                <a:custGeom>
                  <a:avLst/>
                  <a:gdLst>
                    <a:gd name="connsiteX0" fmla="*/ 3070379 w 3070379"/>
                    <a:gd name="connsiteY0" fmla="*/ 0 h 2520315"/>
                    <a:gd name="connsiteX1" fmla="*/ 2804837 w 3070379"/>
                    <a:gd name="connsiteY1" fmla="*/ 0 h 2520315"/>
                    <a:gd name="connsiteX2" fmla="*/ 158684 w 3070379"/>
                    <a:gd name="connsiteY2" fmla="*/ 0 h 2520315"/>
                    <a:gd name="connsiteX3" fmla="*/ 22594 w 3070379"/>
                    <a:gd name="connsiteY3" fmla="*/ 237873 h 2520315"/>
                    <a:gd name="connsiteX4" fmla="*/ 1292763 w 3070379"/>
                    <a:gd name="connsiteY4" fmla="*/ 2441024 h 2520315"/>
                    <a:gd name="connsiteX5" fmla="*/ 1434523 w 3070379"/>
                    <a:gd name="connsiteY5" fmla="*/ 2520315 h 2520315"/>
                    <a:gd name="connsiteX6" fmla="*/ 3030119 w 3070379"/>
                    <a:gd name="connsiteY6" fmla="*/ 2520315 h 2520315"/>
                    <a:gd name="connsiteX7" fmla="*/ 3070379 w 3070379"/>
                    <a:gd name="connsiteY7" fmla="*/ 2520315 h 2520315"/>
                    <a:gd name="connsiteX8" fmla="*/ 3070379 w 3070379"/>
                    <a:gd name="connsiteY8" fmla="*/ 0 h 2520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70379" h="2520315">
                      <a:moveTo>
                        <a:pt x="3070379" y="0"/>
                      </a:moveTo>
                      <a:lnTo>
                        <a:pt x="2804837" y="0"/>
                      </a:lnTo>
                      <a:cubicBezTo>
                        <a:pt x="2129523" y="0"/>
                        <a:pt x="1265120" y="0"/>
                        <a:pt x="158684" y="0"/>
                      </a:cubicBezTo>
                      <a:cubicBezTo>
                        <a:pt x="33935" y="0"/>
                        <a:pt x="-39780" y="130264"/>
                        <a:pt x="22594" y="237873"/>
                      </a:cubicBezTo>
                      <a:cubicBezTo>
                        <a:pt x="22594" y="237873"/>
                        <a:pt x="22594" y="237873"/>
                        <a:pt x="1292763" y="2441024"/>
                      </a:cubicBezTo>
                      <a:cubicBezTo>
                        <a:pt x="1321115" y="2491997"/>
                        <a:pt x="1377819" y="2520315"/>
                        <a:pt x="1434523" y="2520315"/>
                      </a:cubicBezTo>
                      <a:cubicBezTo>
                        <a:pt x="1434523" y="2520315"/>
                        <a:pt x="1434523" y="2520315"/>
                        <a:pt x="3030119" y="2520315"/>
                      </a:cubicBezTo>
                      <a:lnTo>
                        <a:pt x="3070379" y="2520315"/>
                      </a:lnTo>
                      <a:lnTo>
                        <a:pt x="3070379" y="0"/>
                      </a:lnTo>
                      <a:close/>
                    </a:path>
                  </a:pathLst>
                </a:custGeom>
                <a:solidFill>
                  <a:srgbClr val="5484BD"/>
                </a:solidFill>
                <a:ln>
                  <a:noFill/>
                </a:ln>
                <a:extLst>
                  <a:ext uri="{91240B29-F687-4F45-9708-019B960494DF}">
                    <a14:hiddenLine xmlns:a14="http://schemas.microsoft.com/office/drawing/2010/main" w="9525">
                      <a:solidFill>
                        <a:srgbClr val="000000"/>
                      </a:solidFill>
                      <a:round/>
                    </a14:hiddenLine>
                  </a:ext>
                </a:extLst>
              </p:spPr>
              <p:txBody>
                <a:bodyPr vert="horz" wrap="square" lIns="91392" tIns="45696" rIns="91392" bIns="45696" numCol="1" anchor="t" anchorCtr="0" compatLnSpc="1">
                  <a:noAutofit/>
                </a:bodyPr>
                <a:lstStyle/>
                <a:p>
                  <a:endParaRPr lang="zh-CN" altLang="en-US">
                    <a:cs typeface="+mn-ea"/>
                    <a:sym typeface="+mn-lt"/>
                  </a:endParaRPr>
                </a:p>
              </p:txBody>
            </p:sp>
          </p:grpSp>
          <p:sp>
            <p:nvSpPr>
              <p:cNvPr id="20" name="矩形 19"/>
              <p:cNvSpPr/>
              <p:nvPr/>
            </p:nvSpPr>
            <p:spPr>
              <a:xfrm>
                <a:off x="-63454" y="428612"/>
                <a:ext cx="409529" cy="368371"/>
              </a:xfrm>
              <a:prstGeom prst="rect">
                <a:avLst/>
              </a:prstGeom>
              <a:solidFill>
                <a:srgbClr val="5484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7" name="矩形 16"/>
            <p:cNvSpPr/>
            <p:nvPr/>
          </p:nvSpPr>
          <p:spPr>
            <a:xfrm>
              <a:off x="104775" y="419087"/>
              <a:ext cx="50800" cy="368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200025" y="419087"/>
              <a:ext cx="50800" cy="368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9701" name="组合 1"/>
          <p:cNvGrpSpPr/>
          <p:nvPr/>
        </p:nvGrpSpPr>
        <p:grpSpPr>
          <a:xfrm>
            <a:off x="8932338" y="121739"/>
            <a:ext cx="2981042" cy="618168"/>
            <a:chOff x="263" y="-120"/>
            <a:chExt cx="9475" cy="2198"/>
          </a:xfrm>
        </p:grpSpPr>
        <p:pic>
          <p:nvPicPr>
            <p:cNvPr id="29702" name="图片 5"/>
            <p:cNvPicPr>
              <a:picLocks noChangeAspect="1"/>
            </p:cNvPicPr>
            <p:nvPr/>
          </p:nvPicPr>
          <p:blipFill>
            <a:blip r:embed="rId5" cstate="print"/>
            <a:stretch>
              <a:fillRect/>
            </a:stretch>
          </p:blipFill>
          <p:spPr>
            <a:xfrm>
              <a:off x="2190" y="-120"/>
              <a:ext cx="7549" cy="2199"/>
            </a:xfrm>
            <a:prstGeom prst="rect">
              <a:avLst/>
            </a:prstGeom>
            <a:noFill/>
            <a:ln w="9525">
              <a:noFill/>
            </a:ln>
          </p:spPr>
        </p:pic>
        <p:pic>
          <p:nvPicPr>
            <p:cNvPr id="29703" name="图片 6" descr="u=1446500768,2742535849&amp;fm=21&amp;gp=0"/>
            <p:cNvPicPr>
              <a:picLocks noChangeAspect="1"/>
            </p:cNvPicPr>
            <p:nvPr/>
          </p:nvPicPr>
          <p:blipFill>
            <a:blip r:embed="rId6" cstate="print">
              <a:clrChange>
                <a:clrFrom>
                  <a:srgbClr val="FFFFFF"/>
                </a:clrFrom>
                <a:clrTo>
                  <a:srgbClr val="FFFFFF">
                    <a:alpha val="0"/>
                  </a:srgbClr>
                </a:clrTo>
              </a:clrChange>
            </a:blip>
            <a:stretch>
              <a:fillRect/>
            </a:stretch>
          </p:blipFill>
          <p:spPr>
            <a:xfrm>
              <a:off x="263" y="212"/>
              <a:ext cx="1758" cy="1439"/>
            </a:xfrm>
            <a:prstGeom prst="rect">
              <a:avLst/>
            </a:prstGeom>
            <a:noFill/>
            <a:ln w="9525">
              <a:noFill/>
            </a:ln>
          </p:spPr>
        </p:pic>
      </p:grpSp>
      <p:sp>
        <p:nvSpPr>
          <p:cNvPr id="2" name="文本框 1"/>
          <p:cNvSpPr txBox="1"/>
          <p:nvPr>
            <p:custDataLst>
              <p:tags r:id="rId1"/>
            </p:custDataLst>
          </p:nvPr>
        </p:nvSpPr>
        <p:spPr>
          <a:xfrm>
            <a:off x="1168400" y="1069975"/>
            <a:ext cx="3747135" cy="398780"/>
          </a:xfrm>
          <a:prstGeom prst="rect">
            <a:avLst/>
          </a:prstGeom>
          <a:noFill/>
        </p:spPr>
        <p:txBody>
          <a:bodyPr wrap="square" rtlCol="0">
            <a:spAutoFit/>
          </a:bodyPr>
          <a:lstStyle/>
          <a:p>
            <a:pPr marL="457200" indent="-457200">
              <a:buFont typeface="Wingdings" panose="05000000000000000000" charset="0"/>
              <a:buChar char="u"/>
            </a:pPr>
            <a:r>
              <a:rPr lang="zh-CN" altLang="en-US" sz="2000" b="1" dirty="0">
                <a:latin typeface="微软雅黑" panose="020B0503020204020204" charset="-122"/>
                <a:ea typeface="微软雅黑" panose="020B0503020204020204" charset="-122"/>
                <a:sym typeface="+mn-ea"/>
              </a:rPr>
              <a:t>标准预防与个人防护</a:t>
            </a:r>
          </a:p>
        </p:txBody>
      </p:sp>
      <p:sp>
        <p:nvSpPr>
          <p:cNvPr id="3" name="文本框 2"/>
          <p:cNvSpPr txBox="1"/>
          <p:nvPr/>
        </p:nvSpPr>
        <p:spPr>
          <a:xfrm>
            <a:off x="1371600" y="1527175"/>
            <a:ext cx="2983230" cy="368300"/>
          </a:xfrm>
          <a:prstGeom prst="rect">
            <a:avLst/>
          </a:prstGeom>
          <a:noFill/>
        </p:spPr>
        <p:txBody>
          <a:bodyPr wrap="none" rtlCol="0" anchor="t">
            <a:spAutoFit/>
          </a:bodyPr>
          <a:lstStyle/>
          <a:p>
            <a:pPr marL="285750" marR="0" lvl="0" indent="-285750" algn="l" defTabSz="914400" rtl="0" eaLnBrk="1" fontAlgn="auto" latinLnBrk="0" hangingPunct="1">
              <a:lnSpc>
                <a:spcPct val="100000"/>
              </a:lnSpc>
              <a:spcBef>
                <a:spcPct val="0"/>
              </a:spcBef>
              <a:spcAft>
                <a:spcPts val="0"/>
              </a:spcAft>
              <a:buFont typeface="Wingdings" panose="05000000000000000000" charset="0"/>
              <a:buChar char="ü"/>
              <a:defRPr/>
            </a:pPr>
            <a:r>
              <a:rPr lang="zh-CN" altLang="en-US" b="1" noProof="0" smtClean="0">
                <a:ln>
                  <a:noFill/>
                </a:ln>
                <a:solidFill>
                  <a:schemeClr val="tx2"/>
                </a:solidFill>
                <a:effectLst>
                  <a:outerShdw blurRad="31750" dist="25400" dir="5400000" algn="tl" rotWithShape="0">
                    <a:srgbClr val="000000">
                      <a:alpha val="25000"/>
                    </a:srgbClr>
                  </a:outerShdw>
                </a:effectLst>
                <a:uLnTx/>
                <a:uFillTx/>
                <a:latin typeface="微软雅黑" panose="020B0503020204020204" charset="-122"/>
                <a:ea typeface="微软雅黑" panose="020B0503020204020204" charset="-122"/>
                <a:cs typeface="+mj-cs"/>
                <a:sym typeface="+mn-ea"/>
              </a:rPr>
              <a:t>个人防护用品的正确穿脱</a:t>
            </a:r>
          </a:p>
        </p:txBody>
      </p:sp>
      <p:sp>
        <p:nvSpPr>
          <p:cNvPr id="11" name="Freeform 12"/>
          <p:cNvSpPr/>
          <p:nvPr/>
        </p:nvSpPr>
        <p:spPr bwMode="auto">
          <a:xfrm>
            <a:off x="1676400" y="2212975"/>
            <a:ext cx="3987165" cy="552450"/>
          </a:xfrm>
          <a:custGeom>
            <a:avLst/>
            <a:gdLst/>
            <a:ahLst/>
            <a:cxnLst>
              <a:cxn ang="0">
                <a:pos x="0" y="0"/>
              </a:cxn>
              <a:cxn ang="0">
                <a:pos x="1906" y="0"/>
              </a:cxn>
              <a:cxn ang="0">
                <a:pos x="2202" y="597"/>
              </a:cxn>
              <a:cxn ang="0">
                <a:pos x="295" y="597"/>
              </a:cxn>
              <a:cxn ang="0">
                <a:pos x="0" y="0"/>
              </a:cxn>
            </a:cxnLst>
            <a:rect l="0" t="0" r="r" b="b"/>
            <a:pathLst>
              <a:path w="2202" h="597">
                <a:moveTo>
                  <a:pt x="0" y="0"/>
                </a:moveTo>
                <a:lnTo>
                  <a:pt x="1906" y="0"/>
                </a:lnTo>
                <a:lnTo>
                  <a:pt x="2202" y="597"/>
                </a:lnTo>
                <a:lnTo>
                  <a:pt x="295" y="597"/>
                </a:lnTo>
                <a:lnTo>
                  <a:pt x="0" y="0"/>
                </a:lnTo>
                <a:close/>
              </a:path>
            </a:pathLst>
          </a:custGeom>
          <a:solidFill>
            <a:srgbClr val="C00000"/>
          </a:solidFill>
          <a:ln w="0">
            <a:noFill/>
            <a:prstDash val="solid"/>
            <a:round/>
          </a:ln>
        </p:spPr>
        <p:txBody>
          <a:bodyPr vert="horz" wrap="square" lIns="914162" tIns="91416" rIns="914162" bIns="91416" numCol="1" anchor="ctr" anchorCtr="1" compatLnSpc="1"/>
          <a:lstStyle/>
          <a:p>
            <a:r>
              <a:rPr kumimoji="1" lang="zh-CN" altLang="en-US" sz="2400" b="1" dirty="0">
                <a:solidFill>
                  <a:schemeClr val="bg1"/>
                </a:solidFill>
                <a:latin typeface="微软雅黑" panose="020B0503020204020204" charset="-122"/>
                <a:ea typeface="微软雅黑" panose="020B0503020204020204" charset="-122"/>
              </a:rPr>
              <a:t>正确佩戴口罩</a:t>
            </a:r>
          </a:p>
        </p:txBody>
      </p:sp>
      <p:sp>
        <p:nvSpPr>
          <p:cNvPr id="5" name="矩形 4"/>
          <p:cNvSpPr/>
          <p:nvPr/>
        </p:nvSpPr>
        <p:spPr>
          <a:xfrm>
            <a:off x="914400" y="3127375"/>
            <a:ext cx="6485255" cy="3061335"/>
          </a:xfrm>
          <a:prstGeom prst="rect">
            <a:avLst/>
          </a:prstGeom>
        </p:spPr>
        <p:txBody>
          <a:bodyPr wrap="square">
            <a:spAutoFit/>
          </a:bodyPr>
          <a:lstStyle/>
          <a:p>
            <a:pPr marL="457200" indent="-457200">
              <a:lnSpc>
                <a:spcPts val="3000"/>
              </a:lnSpc>
              <a:buFont typeface="Arial" panose="020B0604020202020204" pitchFamily="34" charset="0"/>
              <a:buChar char="•"/>
            </a:pPr>
            <a:r>
              <a:rPr lang="zh-CN" altLang="en-US" sz="2000" dirty="0">
                <a:latin typeface="微软雅黑" panose="020B0503020204020204" charset="-122"/>
                <a:ea typeface="微软雅黑" panose="020B0503020204020204" charset="-122"/>
                <a:cs typeface="Arial" panose="020B0604020202020204"/>
              </a:rPr>
              <a:t>佩戴口罩前后都必须清洁双手</a:t>
            </a:r>
          </a:p>
          <a:p>
            <a:pPr marL="457200" indent="-457200">
              <a:lnSpc>
                <a:spcPts val="3000"/>
              </a:lnSpc>
              <a:buFont typeface="Arial" panose="020B0604020202020204" pitchFamily="34" charset="0"/>
              <a:buChar char="•"/>
            </a:pPr>
            <a:r>
              <a:rPr lang="zh-CN" altLang="en-US" sz="2000" dirty="0">
                <a:latin typeface="微软雅黑" panose="020B0503020204020204" charset="-122"/>
                <a:ea typeface="微软雅黑" panose="020B0503020204020204" charset="-122"/>
                <a:cs typeface="Arial" panose="020B0604020202020204"/>
              </a:rPr>
              <a:t>要让口罩紧贴面部</a:t>
            </a:r>
          </a:p>
          <a:p>
            <a:pPr marL="457200" indent="-457200">
              <a:lnSpc>
                <a:spcPts val="3000"/>
              </a:lnSpc>
              <a:buFont typeface="Arial" panose="020B0604020202020204" pitchFamily="34" charset="0"/>
              <a:buChar char="•"/>
            </a:pPr>
            <a:r>
              <a:rPr lang="zh-CN" altLang="en-US" sz="2000" dirty="0">
                <a:solidFill>
                  <a:srgbClr val="C00000"/>
                </a:solidFill>
                <a:latin typeface="微软雅黑" panose="020B0503020204020204" charset="-122"/>
                <a:ea typeface="微软雅黑" panose="020B0503020204020204" charset="-122"/>
                <a:cs typeface="Arial" panose="020B0604020202020204"/>
              </a:rPr>
              <a:t>口罩有颜色的一面向外</a:t>
            </a:r>
            <a:r>
              <a:rPr lang="zh-CN" altLang="en-US" sz="2000" dirty="0">
                <a:latin typeface="微软雅黑" panose="020B0503020204020204" charset="-122"/>
                <a:ea typeface="微软雅黑" panose="020B0503020204020204" charset="-122"/>
                <a:cs typeface="Arial" panose="020B0604020202020204"/>
              </a:rPr>
              <a:t>：防水层、过滤层、吸湿层</a:t>
            </a:r>
          </a:p>
          <a:p>
            <a:pPr marL="457200" indent="-457200">
              <a:lnSpc>
                <a:spcPts val="3000"/>
              </a:lnSpc>
              <a:buFont typeface="Arial" panose="020B0604020202020204" pitchFamily="34" charset="0"/>
              <a:buChar char="•"/>
            </a:pPr>
            <a:r>
              <a:rPr lang="zh-CN" altLang="en-US" sz="2000" dirty="0">
                <a:latin typeface="微软雅黑" panose="020B0503020204020204" charset="-122"/>
                <a:ea typeface="微软雅黑" panose="020B0503020204020204" charset="-122"/>
                <a:cs typeface="Arial" panose="020B0604020202020204"/>
              </a:rPr>
              <a:t>系紧固定口罩的绳子，或把口罩的橡筋绕在耳朵上，使口罩紧贴面部</a:t>
            </a:r>
          </a:p>
          <a:p>
            <a:pPr marL="457200" indent="-457200">
              <a:lnSpc>
                <a:spcPts val="3000"/>
              </a:lnSpc>
              <a:buFont typeface="Arial" panose="020B0604020202020204" pitchFamily="34" charset="0"/>
              <a:buChar char="•"/>
            </a:pPr>
            <a:r>
              <a:rPr lang="zh-CN" altLang="en-US" sz="2000" dirty="0">
                <a:latin typeface="微软雅黑" panose="020B0503020204020204" charset="-122"/>
                <a:ea typeface="微软雅黑" panose="020B0503020204020204" charset="-122"/>
                <a:cs typeface="Arial" panose="020B0604020202020204"/>
              </a:rPr>
              <a:t>口罩应完全覆盖口鼻和下巴</a:t>
            </a:r>
          </a:p>
          <a:p>
            <a:pPr marL="457200" indent="-457200">
              <a:lnSpc>
                <a:spcPts val="3000"/>
              </a:lnSpc>
              <a:buFont typeface="Arial" panose="020B0604020202020204" pitchFamily="34" charset="0"/>
              <a:buChar char="•"/>
            </a:pPr>
            <a:r>
              <a:rPr lang="zh-CN" altLang="en-US" sz="2000" dirty="0">
                <a:latin typeface="微软雅黑" panose="020B0503020204020204" charset="-122"/>
                <a:ea typeface="微软雅黑" panose="020B0503020204020204" charset="-122"/>
                <a:cs typeface="Arial" panose="020B0604020202020204"/>
              </a:rPr>
              <a:t>把口罩上的鼻夹沿鼻梁两侧按紧，使口罩紧贴面部</a:t>
            </a:r>
          </a:p>
          <a:p>
            <a:pPr marL="285750" indent="-285750">
              <a:lnSpc>
                <a:spcPct val="90000"/>
              </a:lnSpc>
            </a:pPr>
            <a:endParaRPr lang="zh-CN" altLang="en-US" sz="2000" b="1" dirty="0">
              <a:latin typeface="Arial" panose="020B0604020202020204"/>
              <a:ea typeface="黑体" panose="02010609060101010101" pitchFamily="49" charset="-122"/>
              <a:cs typeface="Arial" panose="020B0604020202020204"/>
            </a:endParaRPr>
          </a:p>
        </p:txBody>
      </p:sp>
      <p:pic>
        <p:nvPicPr>
          <p:cNvPr id="6" name="图片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19840" y="2136798"/>
            <a:ext cx="3645151" cy="3786214"/>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p:cNvSpPr txBox="1"/>
          <p:nvPr/>
        </p:nvSpPr>
        <p:spPr>
          <a:xfrm>
            <a:off x="990390" y="331504"/>
            <a:ext cx="3535680" cy="460375"/>
          </a:xfrm>
          <a:prstGeom prst="rect">
            <a:avLst/>
          </a:prstGeom>
          <a:noFill/>
        </p:spPr>
        <p:txBody>
          <a:bodyPr wrap="none" rtlCol="0">
            <a:spAutoFit/>
          </a:bodyPr>
          <a:lstStyle/>
          <a:p>
            <a:pPr>
              <a:lnSpc>
                <a:spcPct val="100000"/>
              </a:lnSpc>
              <a:spcBef>
                <a:spcPts val="100"/>
              </a:spcBef>
            </a:pPr>
            <a:r>
              <a:rPr lang="zh-CN" sz="2400" b="1" dirty="0">
                <a:latin typeface="微软雅黑" panose="020B0503020204020204" charset="-122"/>
                <a:ea typeface="微软雅黑" panose="020B0503020204020204" charset="-122"/>
                <a:cs typeface="宋体" panose="02010600030101010101" pitchFamily="2" charset="-122"/>
                <a:sym typeface="+mn-ea"/>
              </a:rPr>
              <a:t>四、实验室生物安全技术</a:t>
            </a:r>
          </a:p>
        </p:txBody>
      </p:sp>
      <p:grpSp>
        <p:nvGrpSpPr>
          <p:cNvPr id="15" name="组合 14"/>
          <p:cNvGrpSpPr/>
          <p:nvPr/>
        </p:nvGrpSpPr>
        <p:grpSpPr>
          <a:xfrm>
            <a:off x="3173" y="334988"/>
            <a:ext cx="1012721" cy="587625"/>
            <a:chOff x="0" y="419087"/>
            <a:chExt cx="816284" cy="473644"/>
          </a:xfrm>
        </p:grpSpPr>
        <p:grpSp>
          <p:nvGrpSpPr>
            <p:cNvPr id="16" name="组合 15"/>
            <p:cNvGrpSpPr/>
            <p:nvPr/>
          </p:nvGrpSpPr>
          <p:grpSpPr>
            <a:xfrm>
              <a:off x="0" y="419087"/>
              <a:ext cx="816284" cy="473644"/>
              <a:chOff x="-63454" y="428612"/>
              <a:chExt cx="816284" cy="473644"/>
            </a:xfrm>
          </p:grpSpPr>
          <p:grpSp>
            <p:nvGrpSpPr>
              <p:cNvPr id="19" name="组合 18"/>
              <p:cNvGrpSpPr/>
              <p:nvPr/>
            </p:nvGrpSpPr>
            <p:grpSpPr>
              <a:xfrm>
                <a:off x="114300" y="428612"/>
                <a:ext cx="638530" cy="473644"/>
                <a:chOff x="1" y="1932152"/>
                <a:chExt cx="3100612" cy="3240569"/>
              </a:xfrm>
            </p:grpSpPr>
            <p:pic>
              <p:nvPicPr>
                <p:cNvPr id="21" name="图片 15"/>
                <p:cNvPicPr>
                  <a:picLocks noChangeAspect="1"/>
                </p:cNvPicPr>
                <p:nvPr>
                  <p:custDataLst>
                    <p:tags r:id="rId2"/>
                  </p:custDataLst>
                </p:nvPr>
              </p:nvPicPr>
              <p:blipFill>
                <a:blip r:embed="rId4" cstate="print">
                  <a:extLst>
                    <a:ext uri="{28A0092B-C50C-407E-A947-70E740481C1C}">
                      <a14:useLocalDpi xmlns:a14="http://schemas.microsoft.com/office/drawing/2010/main" val="0"/>
                    </a:ext>
                  </a:extLst>
                </a:blip>
                <a:stretch>
                  <a:fillRect/>
                </a:stretch>
              </p:blipFill>
              <p:spPr>
                <a:xfrm rot="2419665" flipH="1">
                  <a:off x="2273733" y="2150323"/>
                  <a:ext cx="826880" cy="3022398"/>
                </a:xfrm>
                <a:prstGeom prst="rect">
                  <a:avLst/>
                </a:prstGeom>
              </p:spPr>
            </p:pic>
            <p:sp>
              <p:nvSpPr>
                <p:cNvPr id="22" name="任意多边形 21"/>
                <p:cNvSpPr/>
                <p:nvPr/>
              </p:nvSpPr>
              <p:spPr bwMode="auto">
                <a:xfrm flipH="1">
                  <a:off x="1" y="1932152"/>
                  <a:ext cx="3070379" cy="2520315"/>
                </a:xfrm>
                <a:custGeom>
                  <a:avLst/>
                  <a:gdLst>
                    <a:gd name="connsiteX0" fmla="*/ 3070379 w 3070379"/>
                    <a:gd name="connsiteY0" fmla="*/ 0 h 2520315"/>
                    <a:gd name="connsiteX1" fmla="*/ 2804837 w 3070379"/>
                    <a:gd name="connsiteY1" fmla="*/ 0 h 2520315"/>
                    <a:gd name="connsiteX2" fmla="*/ 158684 w 3070379"/>
                    <a:gd name="connsiteY2" fmla="*/ 0 h 2520315"/>
                    <a:gd name="connsiteX3" fmla="*/ 22594 w 3070379"/>
                    <a:gd name="connsiteY3" fmla="*/ 237873 h 2520315"/>
                    <a:gd name="connsiteX4" fmla="*/ 1292763 w 3070379"/>
                    <a:gd name="connsiteY4" fmla="*/ 2441024 h 2520315"/>
                    <a:gd name="connsiteX5" fmla="*/ 1434523 w 3070379"/>
                    <a:gd name="connsiteY5" fmla="*/ 2520315 h 2520315"/>
                    <a:gd name="connsiteX6" fmla="*/ 3030119 w 3070379"/>
                    <a:gd name="connsiteY6" fmla="*/ 2520315 h 2520315"/>
                    <a:gd name="connsiteX7" fmla="*/ 3070379 w 3070379"/>
                    <a:gd name="connsiteY7" fmla="*/ 2520315 h 2520315"/>
                    <a:gd name="connsiteX8" fmla="*/ 3070379 w 3070379"/>
                    <a:gd name="connsiteY8" fmla="*/ 0 h 2520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70379" h="2520315">
                      <a:moveTo>
                        <a:pt x="3070379" y="0"/>
                      </a:moveTo>
                      <a:lnTo>
                        <a:pt x="2804837" y="0"/>
                      </a:lnTo>
                      <a:cubicBezTo>
                        <a:pt x="2129523" y="0"/>
                        <a:pt x="1265120" y="0"/>
                        <a:pt x="158684" y="0"/>
                      </a:cubicBezTo>
                      <a:cubicBezTo>
                        <a:pt x="33935" y="0"/>
                        <a:pt x="-39780" y="130264"/>
                        <a:pt x="22594" y="237873"/>
                      </a:cubicBezTo>
                      <a:cubicBezTo>
                        <a:pt x="22594" y="237873"/>
                        <a:pt x="22594" y="237873"/>
                        <a:pt x="1292763" y="2441024"/>
                      </a:cubicBezTo>
                      <a:cubicBezTo>
                        <a:pt x="1321115" y="2491997"/>
                        <a:pt x="1377819" y="2520315"/>
                        <a:pt x="1434523" y="2520315"/>
                      </a:cubicBezTo>
                      <a:cubicBezTo>
                        <a:pt x="1434523" y="2520315"/>
                        <a:pt x="1434523" y="2520315"/>
                        <a:pt x="3030119" y="2520315"/>
                      </a:cubicBezTo>
                      <a:lnTo>
                        <a:pt x="3070379" y="2520315"/>
                      </a:lnTo>
                      <a:lnTo>
                        <a:pt x="3070379" y="0"/>
                      </a:lnTo>
                      <a:close/>
                    </a:path>
                  </a:pathLst>
                </a:custGeom>
                <a:solidFill>
                  <a:srgbClr val="5484BD"/>
                </a:solidFill>
                <a:ln>
                  <a:noFill/>
                </a:ln>
                <a:extLst>
                  <a:ext uri="{91240B29-F687-4F45-9708-019B960494DF}">
                    <a14:hiddenLine xmlns:a14="http://schemas.microsoft.com/office/drawing/2010/main" w="9525">
                      <a:solidFill>
                        <a:srgbClr val="000000"/>
                      </a:solidFill>
                      <a:round/>
                    </a14:hiddenLine>
                  </a:ext>
                </a:extLst>
              </p:spPr>
              <p:txBody>
                <a:bodyPr vert="horz" wrap="square" lIns="91392" tIns="45696" rIns="91392" bIns="45696" numCol="1" anchor="t" anchorCtr="0" compatLnSpc="1">
                  <a:noAutofit/>
                </a:bodyPr>
                <a:lstStyle/>
                <a:p>
                  <a:endParaRPr lang="zh-CN" altLang="en-US">
                    <a:cs typeface="+mn-ea"/>
                    <a:sym typeface="+mn-lt"/>
                  </a:endParaRPr>
                </a:p>
              </p:txBody>
            </p:sp>
          </p:grpSp>
          <p:sp>
            <p:nvSpPr>
              <p:cNvPr id="20" name="矩形 19"/>
              <p:cNvSpPr/>
              <p:nvPr/>
            </p:nvSpPr>
            <p:spPr>
              <a:xfrm>
                <a:off x="-63454" y="428612"/>
                <a:ext cx="409529" cy="368371"/>
              </a:xfrm>
              <a:prstGeom prst="rect">
                <a:avLst/>
              </a:prstGeom>
              <a:solidFill>
                <a:srgbClr val="5484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7" name="矩形 16"/>
            <p:cNvSpPr/>
            <p:nvPr/>
          </p:nvSpPr>
          <p:spPr>
            <a:xfrm>
              <a:off x="104775" y="419087"/>
              <a:ext cx="50800" cy="368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200025" y="419087"/>
              <a:ext cx="50800" cy="368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9701" name="组合 1"/>
          <p:cNvGrpSpPr/>
          <p:nvPr/>
        </p:nvGrpSpPr>
        <p:grpSpPr>
          <a:xfrm>
            <a:off x="8932338" y="121739"/>
            <a:ext cx="2981042" cy="618168"/>
            <a:chOff x="263" y="-120"/>
            <a:chExt cx="9475" cy="2198"/>
          </a:xfrm>
        </p:grpSpPr>
        <p:pic>
          <p:nvPicPr>
            <p:cNvPr id="29702" name="图片 5"/>
            <p:cNvPicPr>
              <a:picLocks noChangeAspect="1"/>
            </p:cNvPicPr>
            <p:nvPr/>
          </p:nvPicPr>
          <p:blipFill>
            <a:blip r:embed="rId5" cstate="print"/>
            <a:stretch>
              <a:fillRect/>
            </a:stretch>
          </p:blipFill>
          <p:spPr>
            <a:xfrm>
              <a:off x="2190" y="-120"/>
              <a:ext cx="7549" cy="2199"/>
            </a:xfrm>
            <a:prstGeom prst="rect">
              <a:avLst/>
            </a:prstGeom>
            <a:noFill/>
            <a:ln w="9525">
              <a:noFill/>
            </a:ln>
          </p:spPr>
        </p:pic>
        <p:pic>
          <p:nvPicPr>
            <p:cNvPr id="29703" name="图片 6" descr="u=1446500768,2742535849&amp;fm=21&amp;gp=0"/>
            <p:cNvPicPr>
              <a:picLocks noChangeAspect="1"/>
            </p:cNvPicPr>
            <p:nvPr/>
          </p:nvPicPr>
          <p:blipFill>
            <a:blip r:embed="rId6" cstate="print">
              <a:clrChange>
                <a:clrFrom>
                  <a:srgbClr val="FFFFFF"/>
                </a:clrFrom>
                <a:clrTo>
                  <a:srgbClr val="FFFFFF">
                    <a:alpha val="0"/>
                  </a:srgbClr>
                </a:clrTo>
              </a:clrChange>
            </a:blip>
            <a:stretch>
              <a:fillRect/>
            </a:stretch>
          </p:blipFill>
          <p:spPr>
            <a:xfrm>
              <a:off x="263" y="212"/>
              <a:ext cx="1758" cy="1439"/>
            </a:xfrm>
            <a:prstGeom prst="rect">
              <a:avLst/>
            </a:prstGeom>
            <a:noFill/>
            <a:ln w="9525">
              <a:noFill/>
            </a:ln>
          </p:spPr>
        </p:pic>
      </p:grpSp>
      <p:sp>
        <p:nvSpPr>
          <p:cNvPr id="2" name="文本框 1"/>
          <p:cNvSpPr txBox="1"/>
          <p:nvPr>
            <p:custDataLst>
              <p:tags r:id="rId1"/>
            </p:custDataLst>
          </p:nvPr>
        </p:nvSpPr>
        <p:spPr>
          <a:xfrm>
            <a:off x="1168400" y="1069975"/>
            <a:ext cx="3747135" cy="398780"/>
          </a:xfrm>
          <a:prstGeom prst="rect">
            <a:avLst/>
          </a:prstGeom>
          <a:noFill/>
        </p:spPr>
        <p:txBody>
          <a:bodyPr wrap="square" rtlCol="0">
            <a:spAutoFit/>
          </a:bodyPr>
          <a:lstStyle/>
          <a:p>
            <a:pPr marL="457200" indent="-457200">
              <a:buFont typeface="Wingdings" panose="05000000000000000000" charset="0"/>
              <a:buChar char="u"/>
            </a:pPr>
            <a:r>
              <a:rPr lang="zh-CN" altLang="en-US" sz="2000" b="1" dirty="0">
                <a:latin typeface="微软雅黑" panose="020B0503020204020204" charset="-122"/>
                <a:ea typeface="微软雅黑" panose="020B0503020204020204" charset="-122"/>
                <a:sym typeface="+mn-ea"/>
              </a:rPr>
              <a:t>标准预防与个人防护</a:t>
            </a:r>
          </a:p>
        </p:txBody>
      </p:sp>
      <p:sp>
        <p:nvSpPr>
          <p:cNvPr id="3" name="文本框 2"/>
          <p:cNvSpPr txBox="1"/>
          <p:nvPr/>
        </p:nvSpPr>
        <p:spPr>
          <a:xfrm>
            <a:off x="1371600" y="1527175"/>
            <a:ext cx="2983230" cy="368300"/>
          </a:xfrm>
          <a:prstGeom prst="rect">
            <a:avLst/>
          </a:prstGeom>
          <a:noFill/>
        </p:spPr>
        <p:txBody>
          <a:bodyPr wrap="none" rtlCol="0" anchor="t">
            <a:spAutoFit/>
          </a:bodyPr>
          <a:lstStyle/>
          <a:p>
            <a:pPr marL="285750" marR="0" lvl="0" indent="-285750" algn="l" defTabSz="914400" rtl="0" eaLnBrk="1" fontAlgn="auto" latinLnBrk="0" hangingPunct="1">
              <a:lnSpc>
                <a:spcPct val="100000"/>
              </a:lnSpc>
              <a:spcBef>
                <a:spcPct val="0"/>
              </a:spcBef>
              <a:spcAft>
                <a:spcPts val="0"/>
              </a:spcAft>
              <a:buFont typeface="Wingdings" panose="05000000000000000000" charset="0"/>
              <a:buChar char="ü"/>
              <a:defRPr/>
            </a:pPr>
            <a:r>
              <a:rPr lang="zh-CN" altLang="en-US" b="1" noProof="0" smtClean="0">
                <a:ln>
                  <a:noFill/>
                </a:ln>
                <a:solidFill>
                  <a:schemeClr val="tx2"/>
                </a:solidFill>
                <a:effectLst>
                  <a:outerShdw blurRad="31750" dist="25400" dir="5400000" algn="tl" rotWithShape="0">
                    <a:srgbClr val="000000">
                      <a:alpha val="25000"/>
                    </a:srgbClr>
                  </a:outerShdw>
                </a:effectLst>
                <a:uLnTx/>
                <a:uFillTx/>
                <a:latin typeface="微软雅黑" panose="020B0503020204020204" charset="-122"/>
                <a:ea typeface="微软雅黑" panose="020B0503020204020204" charset="-122"/>
                <a:cs typeface="+mj-cs"/>
                <a:sym typeface="+mn-ea"/>
              </a:rPr>
              <a:t>个人防护用品的正确穿脱</a:t>
            </a:r>
          </a:p>
        </p:txBody>
      </p:sp>
      <p:sp>
        <p:nvSpPr>
          <p:cNvPr id="11" name="Freeform 12"/>
          <p:cNvSpPr/>
          <p:nvPr/>
        </p:nvSpPr>
        <p:spPr bwMode="auto">
          <a:xfrm>
            <a:off x="1676400" y="2212975"/>
            <a:ext cx="3987165" cy="552450"/>
          </a:xfrm>
          <a:custGeom>
            <a:avLst/>
            <a:gdLst/>
            <a:ahLst/>
            <a:cxnLst>
              <a:cxn ang="0">
                <a:pos x="0" y="0"/>
              </a:cxn>
              <a:cxn ang="0">
                <a:pos x="1906" y="0"/>
              </a:cxn>
              <a:cxn ang="0">
                <a:pos x="2202" y="597"/>
              </a:cxn>
              <a:cxn ang="0">
                <a:pos x="295" y="597"/>
              </a:cxn>
              <a:cxn ang="0">
                <a:pos x="0" y="0"/>
              </a:cxn>
            </a:cxnLst>
            <a:rect l="0" t="0" r="r" b="b"/>
            <a:pathLst>
              <a:path w="2202" h="597">
                <a:moveTo>
                  <a:pt x="0" y="0"/>
                </a:moveTo>
                <a:lnTo>
                  <a:pt x="1906" y="0"/>
                </a:lnTo>
                <a:lnTo>
                  <a:pt x="2202" y="597"/>
                </a:lnTo>
                <a:lnTo>
                  <a:pt x="295" y="597"/>
                </a:lnTo>
                <a:lnTo>
                  <a:pt x="0" y="0"/>
                </a:lnTo>
                <a:close/>
              </a:path>
            </a:pathLst>
          </a:custGeom>
          <a:solidFill>
            <a:srgbClr val="C00000"/>
          </a:solidFill>
          <a:ln w="0">
            <a:noFill/>
            <a:prstDash val="solid"/>
            <a:round/>
          </a:ln>
        </p:spPr>
        <p:txBody>
          <a:bodyPr vert="horz" wrap="square" lIns="914162" tIns="91416" rIns="914162" bIns="91416" numCol="1" anchor="ctr" anchorCtr="1" compatLnSpc="1"/>
          <a:lstStyle/>
          <a:p>
            <a:r>
              <a:rPr kumimoji="1" lang="zh-CN" altLang="en-US" sz="2400" b="1" dirty="0">
                <a:solidFill>
                  <a:schemeClr val="bg1"/>
                </a:solidFill>
                <a:latin typeface="微软雅黑" panose="020B0503020204020204" charset="-122"/>
                <a:ea typeface="微软雅黑" panose="020B0503020204020204" charset="-122"/>
              </a:rPr>
              <a:t>正确佩戴口罩</a:t>
            </a:r>
          </a:p>
        </p:txBody>
      </p:sp>
      <p:pic>
        <p:nvPicPr>
          <p:cNvPr id="4" name="Picture 2"/>
          <p:cNvPicPr>
            <a:picLocks noChangeAspect="1" noChangeArrowheads="1"/>
          </p:cNvPicPr>
          <p:nvPr/>
        </p:nvPicPr>
        <p:blipFill>
          <a:blip r:embed="rId7"/>
          <a:srcRect/>
          <a:stretch>
            <a:fillRect/>
          </a:stretch>
        </p:blipFill>
        <p:spPr bwMode="auto">
          <a:xfrm>
            <a:off x="1905000" y="2822575"/>
            <a:ext cx="7910830" cy="354076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p:cNvSpPr txBox="1"/>
          <p:nvPr/>
        </p:nvSpPr>
        <p:spPr>
          <a:xfrm>
            <a:off x="990390" y="331504"/>
            <a:ext cx="3535680" cy="460375"/>
          </a:xfrm>
          <a:prstGeom prst="rect">
            <a:avLst/>
          </a:prstGeom>
          <a:noFill/>
        </p:spPr>
        <p:txBody>
          <a:bodyPr wrap="none" rtlCol="0">
            <a:spAutoFit/>
          </a:bodyPr>
          <a:lstStyle/>
          <a:p>
            <a:pPr>
              <a:lnSpc>
                <a:spcPct val="100000"/>
              </a:lnSpc>
              <a:spcBef>
                <a:spcPts val="100"/>
              </a:spcBef>
            </a:pPr>
            <a:r>
              <a:rPr lang="zh-CN" sz="2400" b="1" dirty="0">
                <a:latin typeface="微软雅黑" panose="020B0503020204020204" charset="-122"/>
                <a:ea typeface="微软雅黑" panose="020B0503020204020204" charset="-122"/>
                <a:cs typeface="宋体" panose="02010600030101010101" pitchFamily="2" charset="-122"/>
                <a:sym typeface="+mn-ea"/>
              </a:rPr>
              <a:t>四、实验室生物安全技术</a:t>
            </a:r>
          </a:p>
        </p:txBody>
      </p:sp>
      <p:grpSp>
        <p:nvGrpSpPr>
          <p:cNvPr id="15" name="组合 14"/>
          <p:cNvGrpSpPr/>
          <p:nvPr/>
        </p:nvGrpSpPr>
        <p:grpSpPr>
          <a:xfrm>
            <a:off x="3173" y="334988"/>
            <a:ext cx="1012721" cy="587625"/>
            <a:chOff x="0" y="419087"/>
            <a:chExt cx="816284" cy="473644"/>
          </a:xfrm>
        </p:grpSpPr>
        <p:grpSp>
          <p:nvGrpSpPr>
            <p:cNvPr id="16" name="组合 15"/>
            <p:cNvGrpSpPr/>
            <p:nvPr/>
          </p:nvGrpSpPr>
          <p:grpSpPr>
            <a:xfrm>
              <a:off x="0" y="419087"/>
              <a:ext cx="816284" cy="473644"/>
              <a:chOff x="-63454" y="428612"/>
              <a:chExt cx="816284" cy="473644"/>
            </a:xfrm>
          </p:grpSpPr>
          <p:grpSp>
            <p:nvGrpSpPr>
              <p:cNvPr id="19" name="组合 18"/>
              <p:cNvGrpSpPr/>
              <p:nvPr/>
            </p:nvGrpSpPr>
            <p:grpSpPr>
              <a:xfrm>
                <a:off x="114300" y="428612"/>
                <a:ext cx="638530" cy="473644"/>
                <a:chOff x="1" y="1932152"/>
                <a:chExt cx="3100612" cy="3240569"/>
              </a:xfrm>
            </p:grpSpPr>
            <p:pic>
              <p:nvPicPr>
                <p:cNvPr id="21" name="图片 15"/>
                <p:cNvPicPr>
                  <a:picLocks noChangeAspect="1"/>
                </p:cNvPicPr>
                <p:nvPr>
                  <p:custDataLst>
                    <p:tags r:id="rId2"/>
                  </p:custDataLst>
                </p:nvPr>
              </p:nvPicPr>
              <p:blipFill>
                <a:blip r:embed="rId4" cstate="print">
                  <a:extLst>
                    <a:ext uri="{28A0092B-C50C-407E-A947-70E740481C1C}">
                      <a14:useLocalDpi xmlns:a14="http://schemas.microsoft.com/office/drawing/2010/main" val="0"/>
                    </a:ext>
                  </a:extLst>
                </a:blip>
                <a:stretch>
                  <a:fillRect/>
                </a:stretch>
              </p:blipFill>
              <p:spPr>
                <a:xfrm rot="2419665" flipH="1">
                  <a:off x="2273733" y="2150323"/>
                  <a:ext cx="826880" cy="3022398"/>
                </a:xfrm>
                <a:prstGeom prst="rect">
                  <a:avLst/>
                </a:prstGeom>
              </p:spPr>
            </p:pic>
            <p:sp>
              <p:nvSpPr>
                <p:cNvPr id="22" name="任意多边形 21"/>
                <p:cNvSpPr/>
                <p:nvPr/>
              </p:nvSpPr>
              <p:spPr bwMode="auto">
                <a:xfrm flipH="1">
                  <a:off x="1" y="1932152"/>
                  <a:ext cx="3070379" cy="2520315"/>
                </a:xfrm>
                <a:custGeom>
                  <a:avLst/>
                  <a:gdLst>
                    <a:gd name="connsiteX0" fmla="*/ 3070379 w 3070379"/>
                    <a:gd name="connsiteY0" fmla="*/ 0 h 2520315"/>
                    <a:gd name="connsiteX1" fmla="*/ 2804837 w 3070379"/>
                    <a:gd name="connsiteY1" fmla="*/ 0 h 2520315"/>
                    <a:gd name="connsiteX2" fmla="*/ 158684 w 3070379"/>
                    <a:gd name="connsiteY2" fmla="*/ 0 h 2520315"/>
                    <a:gd name="connsiteX3" fmla="*/ 22594 w 3070379"/>
                    <a:gd name="connsiteY3" fmla="*/ 237873 h 2520315"/>
                    <a:gd name="connsiteX4" fmla="*/ 1292763 w 3070379"/>
                    <a:gd name="connsiteY4" fmla="*/ 2441024 h 2520315"/>
                    <a:gd name="connsiteX5" fmla="*/ 1434523 w 3070379"/>
                    <a:gd name="connsiteY5" fmla="*/ 2520315 h 2520315"/>
                    <a:gd name="connsiteX6" fmla="*/ 3030119 w 3070379"/>
                    <a:gd name="connsiteY6" fmla="*/ 2520315 h 2520315"/>
                    <a:gd name="connsiteX7" fmla="*/ 3070379 w 3070379"/>
                    <a:gd name="connsiteY7" fmla="*/ 2520315 h 2520315"/>
                    <a:gd name="connsiteX8" fmla="*/ 3070379 w 3070379"/>
                    <a:gd name="connsiteY8" fmla="*/ 0 h 2520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70379" h="2520315">
                      <a:moveTo>
                        <a:pt x="3070379" y="0"/>
                      </a:moveTo>
                      <a:lnTo>
                        <a:pt x="2804837" y="0"/>
                      </a:lnTo>
                      <a:cubicBezTo>
                        <a:pt x="2129523" y="0"/>
                        <a:pt x="1265120" y="0"/>
                        <a:pt x="158684" y="0"/>
                      </a:cubicBezTo>
                      <a:cubicBezTo>
                        <a:pt x="33935" y="0"/>
                        <a:pt x="-39780" y="130264"/>
                        <a:pt x="22594" y="237873"/>
                      </a:cubicBezTo>
                      <a:cubicBezTo>
                        <a:pt x="22594" y="237873"/>
                        <a:pt x="22594" y="237873"/>
                        <a:pt x="1292763" y="2441024"/>
                      </a:cubicBezTo>
                      <a:cubicBezTo>
                        <a:pt x="1321115" y="2491997"/>
                        <a:pt x="1377819" y="2520315"/>
                        <a:pt x="1434523" y="2520315"/>
                      </a:cubicBezTo>
                      <a:cubicBezTo>
                        <a:pt x="1434523" y="2520315"/>
                        <a:pt x="1434523" y="2520315"/>
                        <a:pt x="3030119" y="2520315"/>
                      </a:cubicBezTo>
                      <a:lnTo>
                        <a:pt x="3070379" y="2520315"/>
                      </a:lnTo>
                      <a:lnTo>
                        <a:pt x="3070379" y="0"/>
                      </a:lnTo>
                      <a:close/>
                    </a:path>
                  </a:pathLst>
                </a:custGeom>
                <a:solidFill>
                  <a:srgbClr val="5484BD"/>
                </a:solidFill>
                <a:ln>
                  <a:noFill/>
                </a:ln>
                <a:extLst>
                  <a:ext uri="{91240B29-F687-4F45-9708-019B960494DF}">
                    <a14:hiddenLine xmlns:a14="http://schemas.microsoft.com/office/drawing/2010/main" w="9525">
                      <a:solidFill>
                        <a:srgbClr val="000000"/>
                      </a:solidFill>
                      <a:round/>
                    </a14:hiddenLine>
                  </a:ext>
                </a:extLst>
              </p:spPr>
              <p:txBody>
                <a:bodyPr vert="horz" wrap="square" lIns="91392" tIns="45696" rIns="91392" bIns="45696" numCol="1" anchor="t" anchorCtr="0" compatLnSpc="1">
                  <a:noAutofit/>
                </a:bodyPr>
                <a:lstStyle/>
                <a:p>
                  <a:endParaRPr lang="zh-CN" altLang="en-US">
                    <a:cs typeface="+mn-ea"/>
                    <a:sym typeface="+mn-lt"/>
                  </a:endParaRPr>
                </a:p>
              </p:txBody>
            </p:sp>
          </p:grpSp>
          <p:sp>
            <p:nvSpPr>
              <p:cNvPr id="20" name="矩形 19"/>
              <p:cNvSpPr/>
              <p:nvPr/>
            </p:nvSpPr>
            <p:spPr>
              <a:xfrm>
                <a:off x="-63454" y="428612"/>
                <a:ext cx="409529" cy="368371"/>
              </a:xfrm>
              <a:prstGeom prst="rect">
                <a:avLst/>
              </a:prstGeom>
              <a:solidFill>
                <a:srgbClr val="5484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7" name="矩形 16"/>
            <p:cNvSpPr/>
            <p:nvPr/>
          </p:nvSpPr>
          <p:spPr>
            <a:xfrm>
              <a:off x="104775" y="419087"/>
              <a:ext cx="50800" cy="368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200025" y="419087"/>
              <a:ext cx="50800" cy="368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9701" name="组合 1"/>
          <p:cNvGrpSpPr/>
          <p:nvPr/>
        </p:nvGrpSpPr>
        <p:grpSpPr>
          <a:xfrm>
            <a:off x="8932338" y="121739"/>
            <a:ext cx="2981042" cy="618168"/>
            <a:chOff x="263" y="-120"/>
            <a:chExt cx="9475" cy="2198"/>
          </a:xfrm>
        </p:grpSpPr>
        <p:pic>
          <p:nvPicPr>
            <p:cNvPr id="29702" name="图片 5"/>
            <p:cNvPicPr>
              <a:picLocks noChangeAspect="1"/>
            </p:cNvPicPr>
            <p:nvPr/>
          </p:nvPicPr>
          <p:blipFill>
            <a:blip r:embed="rId5" cstate="print"/>
            <a:stretch>
              <a:fillRect/>
            </a:stretch>
          </p:blipFill>
          <p:spPr>
            <a:xfrm>
              <a:off x="2190" y="-120"/>
              <a:ext cx="7549" cy="2199"/>
            </a:xfrm>
            <a:prstGeom prst="rect">
              <a:avLst/>
            </a:prstGeom>
            <a:noFill/>
            <a:ln w="9525">
              <a:noFill/>
            </a:ln>
          </p:spPr>
        </p:pic>
        <p:pic>
          <p:nvPicPr>
            <p:cNvPr id="29703" name="图片 6" descr="u=1446500768,2742535849&amp;fm=21&amp;gp=0"/>
            <p:cNvPicPr>
              <a:picLocks noChangeAspect="1"/>
            </p:cNvPicPr>
            <p:nvPr/>
          </p:nvPicPr>
          <p:blipFill>
            <a:blip r:embed="rId6" cstate="print">
              <a:clrChange>
                <a:clrFrom>
                  <a:srgbClr val="FFFFFF"/>
                </a:clrFrom>
                <a:clrTo>
                  <a:srgbClr val="FFFFFF">
                    <a:alpha val="0"/>
                  </a:srgbClr>
                </a:clrTo>
              </a:clrChange>
            </a:blip>
            <a:stretch>
              <a:fillRect/>
            </a:stretch>
          </p:blipFill>
          <p:spPr>
            <a:xfrm>
              <a:off x="263" y="212"/>
              <a:ext cx="1758" cy="1439"/>
            </a:xfrm>
            <a:prstGeom prst="rect">
              <a:avLst/>
            </a:prstGeom>
            <a:noFill/>
            <a:ln w="9525">
              <a:noFill/>
            </a:ln>
          </p:spPr>
        </p:pic>
      </p:grpSp>
      <p:sp>
        <p:nvSpPr>
          <p:cNvPr id="2" name="文本框 1"/>
          <p:cNvSpPr txBox="1"/>
          <p:nvPr>
            <p:custDataLst>
              <p:tags r:id="rId1"/>
            </p:custDataLst>
          </p:nvPr>
        </p:nvSpPr>
        <p:spPr>
          <a:xfrm>
            <a:off x="1168400" y="1069975"/>
            <a:ext cx="3747135" cy="398780"/>
          </a:xfrm>
          <a:prstGeom prst="rect">
            <a:avLst/>
          </a:prstGeom>
          <a:noFill/>
        </p:spPr>
        <p:txBody>
          <a:bodyPr wrap="square" rtlCol="0">
            <a:spAutoFit/>
          </a:bodyPr>
          <a:lstStyle/>
          <a:p>
            <a:pPr marL="457200" indent="-457200">
              <a:buFont typeface="Wingdings" panose="05000000000000000000" charset="0"/>
              <a:buChar char="u"/>
            </a:pPr>
            <a:r>
              <a:rPr lang="zh-CN" altLang="en-US" sz="2000" b="1" dirty="0">
                <a:latin typeface="微软雅黑" panose="020B0503020204020204" charset="-122"/>
                <a:ea typeface="微软雅黑" panose="020B0503020204020204" charset="-122"/>
                <a:sym typeface="+mn-ea"/>
              </a:rPr>
              <a:t>标准预防与个人防护</a:t>
            </a:r>
          </a:p>
        </p:txBody>
      </p:sp>
      <p:sp>
        <p:nvSpPr>
          <p:cNvPr id="3" name="文本框 2"/>
          <p:cNvSpPr txBox="1"/>
          <p:nvPr/>
        </p:nvSpPr>
        <p:spPr>
          <a:xfrm>
            <a:off x="1371600" y="1527175"/>
            <a:ext cx="2983230" cy="368300"/>
          </a:xfrm>
          <a:prstGeom prst="rect">
            <a:avLst/>
          </a:prstGeom>
          <a:noFill/>
        </p:spPr>
        <p:txBody>
          <a:bodyPr wrap="none" rtlCol="0" anchor="t">
            <a:spAutoFit/>
          </a:bodyPr>
          <a:lstStyle/>
          <a:p>
            <a:pPr marL="285750" marR="0" lvl="0" indent="-285750" algn="l" defTabSz="914400" rtl="0" eaLnBrk="1" fontAlgn="auto" latinLnBrk="0" hangingPunct="1">
              <a:lnSpc>
                <a:spcPct val="100000"/>
              </a:lnSpc>
              <a:spcBef>
                <a:spcPct val="0"/>
              </a:spcBef>
              <a:spcAft>
                <a:spcPts val="0"/>
              </a:spcAft>
              <a:buFont typeface="Wingdings" panose="05000000000000000000" charset="0"/>
              <a:buChar char="ü"/>
              <a:defRPr/>
            </a:pPr>
            <a:r>
              <a:rPr lang="zh-CN" altLang="en-US" b="1" noProof="0" smtClean="0">
                <a:ln>
                  <a:noFill/>
                </a:ln>
                <a:solidFill>
                  <a:schemeClr val="tx2"/>
                </a:solidFill>
                <a:effectLst>
                  <a:outerShdw blurRad="31750" dist="25400" dir="5400000" algn="tl" rotWithShape="0">
                    <a:srgbClr val="000000">
                      <a:alpha val="25000"/>
                    </a:srgbClr>
                  </a:outerShdw>
                </a:effectLst>
                <a:uLnTx/>
                <a:uFillTx/>
                <a:latin typeface="微软雅黑" panose="020B0503020204020204" charset="-122"/>
                <a:ea typeface="微软雅黑" panose="020B0503020204020204" charset="-122"/>
                <a:cs typeface="+mj-cs"/>
                <a:sym typeface="+mn-ea"/>
              </a:rPr>
              <a:t>个人防护用品的正确穿脱</a:t>
            </a:r>
          </a:p>
        </p:txBody>
      </p:sp>
      <p:sp>
        <p:nvSpPr>
          <p:cNvPr id="11" name="Freeform 12"/>
          <p:cNvSpPr/>
          <p:nvPr/>
        </p:nvSpPr>
        <p:spPr bwMode="auto">
          <a:xfrm>
            <a:off x="1676400" y="2174240"/>
            <a:ext cx="3987165" cy="552450"/>
          </a:xfrm>
          <a:custGeom>
            <a:avLst/>
            <a:gdLst/>
            <a:ahLst/>
            <a:cxnLst>
              <a:cxn ang="0">
                <a:pos x="0" y="0"/>
              </a:cxn>
              <a:cxn ang="0">
                <a:pos x="1906" y="0"/>
              </a:cxn>
              <a:cxn ang="0">
                <a:pos x="2202" y="597"/>
              </a:cxn>
              <a:cxn ang="0">
                <a:pos x="295" y="597"/>
              </a:cxn>
              <a:cxn ang="0">
                <a:pos x="0" y="0"/>
              </a:cxn>
            </a:cxnLst>
            <a:rect l="0" t="0" r="r" b="b"/>
            <a:pathLst>
              <a:path w="2202" h="597">
                <a:moveTo>
                  <a:pt x="0" y="0"/>
                </a:moveTo>
                <a:lnTo>
                  <a:pt x="1906" y="0"/>
                </a:lnTo>
                <a:lnTo>
                  <a:pt x="2202" y="597"/>
                </a:lnTo>
                <a:lnTo>
                  <a:pt x="295" y="597"/>
                </a:lnTo>
                <a:lnTo>
                  <a:pt x="0" y="0"/>
                </a:lnTo>
                <a:close/>
              </a:path>
            </a:pathLst>
          </a:custGeom>
          <a:solidFill>
            <a:srgbClr val="C00000"/>
          </a:solidFill>
          <a:ln w="0">
            <a:noFill/>
            <a:prstDash val="solid"/>
            <a:round/>
          </a:ln>
        </p:spPr>
        <p:txBody>
          <a:bodyPr vert="horz" wrap="square" lIns="914162" tIns="91416" rIns="914162" bIns="91416" numCol="1" anchor="ctr" anchorCtr="1" compatLnSpc="1"/>
          <a:lstStyle/>
          <a:p>
            <a:pPr lvl="0">
              <a:lnSpc>
                <a:spcPct val="90000"/>
              </a:lnSpc>
              <a:buClr>
                <a:schemeClr val="folHlink"/>
              </a:buClr>
              <a:buSzPct val="60000"/>
            </a:pPr>
            <a:r>
              <a:rPr kumimoji="1" lang="zh-CN" altLang="en-US" sz="2400" b="1" dirty="0">
                <a:solidFill>
                  <a:schemeClr val="bg1"/>
                </a:solidFill>
                <a:latin typeface="微软雅黑" panose="020B0503020204020204" charset="-122"/>
                <a:ea typeface="微软雅黑" panose="020B0503020204020204" charset="-122"/>
                <a:sym typeface="+mn-ea"/>
              </a:rPr>
              <a:t>脱卸口罩的方法</a:t>
            </a:r>
            <a:endParaRPr kumimoji="1" lang="zh-CN" altLang="en-US" sz="2400" b="1" dirty="0">
              <a:solidFill>
                <a:schemeClr val="bg1"/>
              </a:solidFill>
              <a:latin typeface="微软雅黑" panose="020B0503020204020204" charset="-122"/>
              <a:ea typeface="微软雅黑" panose="020B0503020204020204" charset="-122"/>
            </a:endParaRPr>
          </a:p>
        </p:txBody>
      </p:sp>
      <p:pic>
        <p:nvPicPr>
          <p:cNvPr id="6" name="图片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57400" y="2822575"/>
            <a:ext cx="2499995" cy="3598545"/>
          </a:xfrm>
          <a:prstGeom prst="rect">
            <a:avLst/>
          </a:prstGeom>
        </p:spPr>
      </p:pic>
      <p:pic>
        <p:nvPicPr>
          <p:cNvPr id="7" name="图片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34000" y="3432175"/>
            <a:ext cx="6327140" cy="2760345"/>
          </a:xfrm>
          <a:prstGeom prst="rect">
            <a:avLst/>
          </a:prstGeo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p:cNvSpPr txBox="1"/>
          <p:nvPr/>
        </p:nvSpPr>
        <p:spPr>
          <a:xfrm>
            <a:off x="990390" y="331504"/>
            <a:ext cx="3535680" cy="460375"/>
          </a:xfrm>
          <a:prstGeom prst="rect">
            <a:avLst/>
          </a:prstGeom>
          <a:noFill/>
        </p:spPr>
        <p:txBody>
          <a:bodyPr wrap="none" rtlCol="0">
            <a:spAutoFit/>
          </a:bodyPr>
          <a:lstStyle/>
          <a:p>
            <a:pPr>
              <a:lnSpc>
                <a:spcPct val="100000"/>
              </a:lnSpc>
              <a:spcBef>
                <a:spcPts val="100"/>
              </a:spcBef>
            </a:pPr>
            <a:r>
              <a:rPr lang="zh-CN" sz="2400" b="1" dirty="0">
                <a:latin typeface="微软雅黑" panose="020B0503020204020204" charset="-122"/>
                <a:ea typeface="微软雅黑" panose="020B0503020204020204" charset="-122"/>
                <a:cs typeface="宋体" panose="02010600030101010101" pitchFamily="2" charset="-122"/>
                <a:sym typeface="+mn-ea"/>
              </a:rPr>
              <a:t>四、实验室生物安全技术</a:t>
            </a:r>
          </a:p>
        </p:txBody>
      </p:sp>
      <p:grpSp>
        <p:nvGrpSpPr>
          <p:cNvPr id="15" name="组合 14"/>
          <p:cNvGrpSpPr/>
          <p:nvPr/>
        </p:nvGrpSpPr>
        <p:grpSpPr>
          <a:xfrm>
            <a:off x="3173" y="334988"/>
            <a:ext cx="1012721" cy="587625"/>
            <a:chOff x="0" y="419087"/>
            <a:chExt cx="816284" cy="473644"/>
          </a:xfrm>
        </p:grpSpPr>
        <p:grpSp>
          <p:nvGrpSpPr>
            <p:cNvPr id="16" name="组合 15"/>
            <p:cNvGrpSpPr/>
            <p:nvPr/>
          </p:nvGrpSpPr>
          <p:grpSpPr>
            <a:xfrm>
              <a:off x="0" y="419087"/>
              <a:ext cx="816284" cy="473644"/>
              <a:chOff x="-63454" y="428612"/>
              <a:chExt cx="816284" cy="473644"/>
            </a:xfrm>
          </p:grpSpPr>
          <p:grpSp>
            <p:nvGrpSpPr>
              <p:cNvPr id="19" name="组合 18"/>
              <p:cNvGrpSpPr/>
              <p:nvPr/>
            </p:nvGrpSpPr>
            <p:grpSpPr>
              <a:xfrm>
                <a:off x="114300" y="428612"/>
                <a:ext cx="638530" cy="473644"/>
                <a:chOff x="1" y="1932152"/>
                <a:chExt cx="3100612" cy="3240569"/>
              </a:xfrm>
            </p:grpSpPr>
            <p:pic>
              <p:nvPicPr>
                <p:cNvPr id="21" name="图片 15"/>
                <p:cNvPicPr>
                  <a:picLocks noChangeAspect="1"/>
                </p:cNvPicPr>
                <p:nvPr>
                  <p:custDataLst>
                    <p:tags r:id="rId2"/>
                  </p:custDataLst>
                </p:nvPr>
              </p:nvPicPr>
              <p:blipFill>
                <a:blip r:embed="rId4" cstate="print">
                  <a:extLst>
                    <a:ext uri="{28A0092B-C50C-407E-A947-70E740481C1C}">
                      <a14:useLocalDpi xmlns:a14="http://schemas.microsoft.com/office/drawing/2010/main" val="0"/>
                    </a:ext>
                  </a:extLst>
                </a:blip>
                <a:stretch>
                  <a:fillRect/>
                </a:stretch>
              </p:blipFill>
              <p:spPr>
                <a:xfrm rot="2419665" flipH="1">
                  <a:off x="2273733" y="2150323"/>
                  <a:ext cx="826880" cy="3022398"/>
                </a:xfrm>
                <a:prstGeom prst="rect">
                  <a:avLst/>
                </a:prstGeom>
              </p:spPr>
            </p:pic>
            <p:sp>
              <p:nvSpPr>
                <p:cNvPr id="22" name="任意多边形 21"/>
                <p:cNvSpPr/>
                <p:nvPr/>
              </p:nvSpPr>
              <p:spPr bwMode="auto">
                <a:xfrm flipH="1">
                  <a:off x="1" y="1932152"/>
                  <a:ext cx="3070379" cy="2520315"/>
                </a:xfrm>
                <a:custGeom>
                  <a:avLst/>
                  <a:gdLst>
                    <a:gd name="connsiteX0" fmla="*/ 3070379 w 3070379"/>
                    <a:gd name="connsiteY0" fmla="*/ 0 h 2520315"/>
                    <a:gd name="connsiteX1" fmla="*/ 2804837 w 3070379"/>
                    <a:gd name="connsiteY1" fmla="*/ 0 h 2520315"/>
                    <a:gd name="connsiteX2" fmla="*/ 158684 w 3070379"/>
                    <a:gd name="connsiteY2" fmla="*/ 0 h 2520315"/>
                    <a:gd name="connsiteX3" fmla="*/ 22594 w 3070379"/>
                    <a:gd name="connsiteY3" fmla="*/ 237873 h 2520315"/>
                    <a:gd name="connsiteX4" fmla="*/ 1292763 w 3070379"/>
                    <a:gd name="connsiteY4" fmla="*/ 2441024 h 2520315"/>
                    <a:gd name="connsiteX5" fmla="*/ 1434523 w 3070379"/>
                    <a:gd name="connsiteY5" fmla="*/ 2520315 h 2520315"/>
                    <a:gd name="connsiteX6" fmla="*/ 3030119 w 3070379"/>
                    <a:gd name="connsiteY6" fmla="*/ 2520315 h 2520315"/>
                    <a:gd name="connsiteX7" fmla="*/ 3070379 w 3070379"/>
                    <a:gd name="connsiteY7" fmla="*/ 2520315 h 2520315"/>
                    <a:gd name="connsiteX8" fmla="*/ 3070379 w 3070379"/>
                    <a:gd name="connsiteY8" fmla="*/ 0 h 2520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70379" h="2520315">
                      <a:moveTo>
                        <a:pt x="3070379" y="0"/>
                      </a:moveTo>
                      <a:lnTo>
                        <a:pt x="2804837" y="0"/>
                      </a:lnTo>
                      <a:cubicBezTo>
                        <a:pt x="2129523" y="0"/>
                        <a:pt x="1265120" y="0"/>
                        <a:pt x="158684" y="0"/>
                      </a:cubicBezTo>
                      <a:cubicBezTo>
                        <a:pt x="33935" y="0"/>
                        <a:pt x="-39780" y="130264"/>
                        <a:pt x="22594" y="237873"/>
                      </a:cubicBezTo>
                      <a:cubicBezTo>
                        <a:pt x="22594" y="237873"/>
                        <a:pt x="22594" y="237873"/>
                        <a:pt x="1292763" y="2441024"/>
                      </a:cubicBezTo>
                      <a:cubicBezTo>
                        <a:pt x="1321115" y="2491997"/>
                        <a:pt x="1377819" y="2520315"/>
                        <a:pt x="1434523" y="2520315"/>
                      </a:cubicBezTo>
                      <a:cubicBezTo>
                        <a:pt x="1434523" y="2520315"/>
                        <a:pt x="1434523" y="2520315"/>
                        <a:pt x="3030119" y="2520315"/>
                      </a:cubicBezTo>
                      <a:lnTo>
                        <a:pt x="3070379" y="2520315"/>
                      </a:lnTo>
                      <a:lnTo>
                        <a:pt x="3070379" y="0"/>
                      </a:lnTo>
                      <a:close/>
                    </a:path>
                  </a:pathLst>
                </a:custGeom>
                <a:solidFill>
                  <a:srgbClr val="5484BD"/>
                </a:solidFill>
                <a:ln>
                  <a:noFill/>
                </a:ln>
                <a:extLst>
                  <a:ext uri="{91240B29-F687-4F45-9708-019B960494DF}">
                    <a14:hiddenLine xmlns:a14="http://schemas.microsoft.com/office/drawing/2010/main" w="9525">
                      <a:solidFill>
                        <a:srgbClr val="000000"/>
                      </a:solidFill>
                      <a:round/>
                    </a14:hiddenLine>
                  </a:ext>
                </a:extLst>
              </p:spPr>
              <p:txBody>
                <a:bodyPr vert="horz" wrap="square" lIns="91392" tIns="45696" rIns="91392" bIns="45696" numCol="1" anchor="t" anchorCtr="0" compatLnSpc="1">
                  <a:noAutofit/>
                </a:bodyPr>
                <a:lstStyle/>
                <a:p>
                  <a:endParaRPr lang="zh-CN" altLang="en-US">
                    <a:cs typeface="+mn-ea"/>
                    <a:sym typeface="+mn-lt"/>
                  </a:endParaRPr>
                </a:p>
              </p:txBody>
            </p:sp>
          </p:grpSp>
          <p:sp>
            <p:nvSpPr>
              <p:cNvPr id="20" name="矩形 19"/>
              <p:cNvSpPr/>
              <p:nvPr/>
            </p:nvSpPr>
            <p:spPr>
              <a:xfrm>
                <a:off x="-63454" y="428612"/>
                <a:ext cx="409529" cy="368371"/>
              </a:xfrm>
              <a:prstGeom prst="rect">
                <a:avLst/>
              </a:prstGeom>
              <a:solidFill>
                <a:srgbClr val="5484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7" name="矩形 16"/>
            <p:cNvSpPr/>
            <p:nvPr/>
          </p:nvSpPr>
          <p:spPr>
            <a:xfrm>
              <a:off x="104775" y="419087"/>
              <a:ext cx="50800" cy="368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200025" y="419087"/>
              <a:ext cx="50800" cy="368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9701" name="组合 1"/>
          <p:cNvGrpSpPr/>
          <p:nvPr/>
        </p:nvGrpSpPr>
        <p:grpSpPr>
          <a:xfrm>
            <a:off x="8932338" y="121739"/>
            <a:ext cx="2981042" cy="618168"/>
            <a:chOff x="263" y="-120"/>
            <a:chExt cx="9475" cy="2198"/>
          </a:xfrm>
        </p:grpSpPr>
        <p:pic>
          <p:nvPicPr>
            <p:cNvPr id="29702" name="图片 5"/>
            <p:cNvPicPr>
              <a:picLocks noChangeAspect="1"/>
            </p:cNvPicPr>
            <p:nvPr/>
          </p:nvPicPr>
          <p:blipFill>
            <a:blip r:embed="rId5" cstate="print"/>
            <a:stretch>
              <a:fillRect/>
            </a:stretch>
          </p:blipFill>
          <p:spPr>
            <a:xfrm>
              <a:off x="2190" y="-120"/>
              <a:ext cx="7549" cy="2199"/>
            </a:xfrm>
            <a:prstGeom prst="rect">
              <a:avLst/>
            </a:prstGeom>
            <a:noFill/>
            <a:ln w="9525">
              <a:noFill/>
            </a:ln>
          </p:spPr>
        </p:pic>
        <p:pic>
          <p:nvPicPr>
            <p:cNvPr id="29703" name="图片 6" descr="u=1446500768,2742535849&amp;fm=21&amp;gp=0"/>
            <p:cNvPicPr>
              <a:picLocks noChangeAspect="1"/>
            </p:cNvPicPr>
            <p:nvPr/>
          </p:nvPicPr>
          <p:blipFill>
            <a:blip r:embed="rId6" cstate="print">
              <a:clrChange>
                <a:clrFrom>
                  <a:srgbClr val="FFFFFF"/>
                </a:clrFrom>
                <a:clrTo>
                  <a:srgbClr val="FFFFFF">
                    <a:alpha val="0"/>
                  </a:srgbClr>
                </a:clrTo>
              </a:clrChange>
            </a:blip>
            <a:stretch>
              <a:fillRect/>
            </a:stretch>
          </p:blipFill>
          <p:spPr>
            <a:xfrm>
              <a:off x="263" y="212"/>
              <a:ext cx="1758" cy="1439"/>
            </a:xfrm>
            <a:prstGeom prst="rect">
              <a:avLst/>
            </a:prstGeom>
            <a:noFill/>
            <a:ln w="9525">
              <a:noFill/>
            </a:ln>
          </p:spPr>
        </p:pic>
      </p:grpSp>
      <p:sp>
        <p:nvSpPr>
          <p:cNvPr id="2" name="文本框 1"/>
          <p:cNvSpPr txBox="1"/>
          <p:nvPr>
            <p:custDataLst>
              <p:tags r:id="rId1"/>
            </p:custDataLst>
          </p:nvPr>
        </p:nvSpPr>
        <p:spPr>
          <a:xfrm>
            <a:off x="1168400" y="1069975"/>
            <a:ext cx="3747135" cy="398780"/>
          </a:xfrm>
          <a:prstGeom prst="rect">
            <a:avLst/>
          </a:prstGeom>
          <a:noFill/>
        </p:spPr>
        <p:txBody>
          <a:bodyPr wrap="square" rtlCol="0">
            <a:spAutoFit/>
          </a:bodyPr>
          <a:lstStyle/>
          <a:p>
            <a:pPr marL="457200" indent="-457200">
              <a:buFont typeface="Wingdings" panose="05000000000000000000" charset="0"/>
              <a:buChar char="u"/>
            </a:pPr>
            <a:r>
              <a:rPr lang="zh-CN" altLang="en-US" sz="2000" b="1" dirty="0">
                <a:latin typeface="微软雅黑" panose="020B0503020204020204" charset="-122"/>
                <a:ea typeface="微软雅黑" panose="020B0503020204020204" charset="-122"/>
                <a:sym typeface="+mn-ea"/>
              </a:rPr>
              <a:t>消毒灭菌技术</a:t>
            </a:r>
          </a:p>
        </p:txBody>
      </p:sp>
      <p:sp>
        <p:nvSpPr>
          <p:cNvPr id="10" name="文本框 9"/>
          <p:cNvSpPr txBox="1"/>
          <p:nvPr/>
        </p:nvSpPr>
        <p:spPr>
          <a:xfrm>
            <a:off x="1219200" y="1679575"/>
            <a:ext cx="10483850" cy="4343400"/>
          </a:xfrm>
          <a:prstGeom prst="rect">
            <a:avLst/>
          </a:prstGeom>
          <a:noFill/>
        </p:spPr>
        <p:txBody>
          <a:bodyPr wrap="square" rtlCol="0" anchor="t">
            <a:spAutoFit/>
          </a:bodyPr>
          <a:lstStyle/>
          <a:p>
            <a:pPr marL="154940" marR="254635" lvl="1">
              <a:lnSpc>
                <a:spcPct val="117000"/>
              </a:lnSpc>
              <a:spcBef>
                <a:spcPts val="1415"/>
              </a:spcBef>
              <a:buSzPct val="95000"/>
              <a:buFont typeface="Wingdings" panose="05000000000000000000"/>
              <a:buChar char=""/>
              <a:tabLst>
                <a:tab pos="356235" algn="l"/>
              </a:tabLst>
            </a:pPr>
            <a:r>
              <a:rPr dirty="0">
                <a:latin typeface="微软雅黑" panose="020B0503020204020204" charset="-122"/>
                <a:ea typeface="微软雅黑" panose="020B0503020204020204" charset="-122"/>
                <a:cs typeface="微软雅黑" panose="020B0503020204020204" charset="-122"/>
                <a:sym typeface="+mn-ea"/>
              </a:rPr>
              <a:t>实验室应根据操作的病</a:t>
            </a:r>
            <a:r>
              <a:rPr spc="-15" dirty="0">
                <a:latin typeface="微软雅黑" panose="020B0503020204020204" charset="-122"/>
                <a:ea typeface="微软雅黑" panose="020B0503020204020204" charset="-122"/>
                <a:cs typeface="微软雅黑" panose="020B0503020204020204" charset="-122"/>
                <a:sym typeface="+mn-ea"/>
              </a:rPr>
              <a:t>原</a:t>
            </a:r>
            <a:r>
              <a:rPr dirty="0">
                <a:latin typeface="微软雅黑" panose="020B0503020204020204" charset="-122"/>
                <a:ea typeface="微软雅黑" panose="020B0503020204020204" charset="-122"/>
                <a:cs typeface="微软雅黑" panose="020B0503020204020204" charset="-122"/>
                <a:sym typeface="+mn-ea"/>
              </a:rPr>
              <a:t>微生</a:t>
            </a:r>
            <a:r>
              <a:rPr spc="-15" dirty="0">
                <a:latin typeface="微软雅黑" panose="020B0503020204020204" charset="-122"/>
                <a:ea typeface="微软雅黑" panose="020B0503020204020204" charset="-122"/>
                <a:cs typeface="微软雅黑" panose="020B0503020204020204" charset="-122"/>
                <a:sym typeface="+mn-ea"/>
              </a:rPr>
              <a:t>物</a:t>
            </a:r>
            <a:r>
              <a:rPr dirty="0">
                <a:latin typeface="微软雅黑" panose="020B0503020204020204" charset="-122"/>
                <a:ea typeface="微软雅黑" panose="020B0503020204020204" charset="-122"/>
                <a:cs typeface="微软雅黑" panose="020B0503020204020204" charset="-122"/>
                <a:sym typeface="+mn-ea"/>
              </a:rPr>
              <a:t>种类</a:t>
            </a:r>
            <a:r>
              <a:rPr spc="-15" dirty="0">
                <a:latin typeface="微软雅黑" panose="020B0503020204020204" charset="-122"/>
                <a:ea typeface="微软雅黑" panose="020B0503020204020204" charset="-122"/>
                <a:cs typeface="微软雅黑" panose="020B0503020204020204" charset="-122"/>
                <a:sym typeface="+mn-ea"/>
              </a:rPr>
              <a:t>、</a:t>
            </a:r>
            <a:r>
              <a:rPr dirty="0">
                <a:latin typeface="微软雅黑" panose="020B0503020204020204" charset="-122"/>
                <a:ea typeface="微软雅黑" panose="020B0503020204020204" charset="-122"/>
                <a:cs typeface="微软雅黑" panose="020B0503020204020204" charset="-122"/>
                <a:sym typeface="+mn-ea"/>
              </a:rPr>
              <a:t>污染</a:t>
            </a:r>
            <a:r>
              <a:rPr spc="-15" dirty="0">
                <a:latin typeface="微软雅黑" panose="020B0503020204020204" charset="-122"/>
                <a:ea typeface="微软雅黑" panose="020B0503020204020204" charset="-122"/>
                <a:cs typeface="微软雅黑" panose="020B0503020204020204" charset="-122"/>
                <a:sym typeface="+mn-ea"/>
              </a:rPr>
              <a:t>的</a:t>
            </a:r>
            <a:r>
              <a:rPr dirty="0">
                <a:latin typeface="微软雅黑" panose="020B0503020204020204" charset="-122"/>
                <a:ea typeface="微软雅黑" panose="020B0503020204020204" charset="-122"/>
                <a:cs typeface="微软雅黑" panose="020B0503020204020204" charset="-122"/>
                <a:sym typeface="+mn-ea"/>
              </a:rPr>
              <a:t>对象</a:t>
            </a:r>
            <a:r>
              <a:rPr spc="-15" dirty="0">
                <a:latin typeface="微软雅黑" panose="020B0503020204020204" charset="-122"/>
                <a:ea typeface="微软雅黑" panose="020B0503020204020204" charset="-122"/>
                <a:cs typeface="微软雅黑" panose="020B0503020204020204" charset="-122"/>
                <a:sym typeface="+mn-ea"/>
              </a:rPr>
              <a:t>和</a:t>
            </a:r>
            <a:r>
              <a:rPr dirty="0">
                <a:latin typeface="微软雅黑" panose="020B0503020204020204" charset="-122"/>
                <a:ea typeface="微软雅黑" panose="020B0503020204020204" charset="-122"/>
                <a:cs typeface="微软雅黑" panose="020B0503020204020204" charset="-122"/>
                <a:sym typeface="+mn-ea"/>
              </a:rPr>
              <a:t>污染</a:t>
            </a:r>
            <a:r>
              <a:rPr spc="-15" dirty="0">
                <a:latin typeface="微软雅黑" panose="020B0503020204020204" charset="-122"/>
                <a:ea typeface="微软雅黑" panose="020B0503020204020204" charset="-122"/>
                <a:cs typeface="微软雅黑" panose="020B0503020204020204" charset="-122"/>
                <a:sym typeface="+mn-ea"/>
              </a:rPr>
              <a:t>程</a:t>
            </a:r>
            <a:r>
              <a:rPr dirty="0">
                <a:latin typeface="微软雅黑" panose="020B0503020204020204" charset="-122"/>
                <a:ea typeface="微软雅黑" panose="020B0503020204020204" charset="-122"/>
                <a:cs typeface="微软雅黑" panose="020B0503020204020204" charset="-122"/>
                <a:sym typeface="+mn-ea"/>
              </a:rPr>
              <a:t>度等</a:t>
            </a:r>
            <a:r>
              <a:rPr spc="-15" dirty="0">
                <a:latin typeface="微软雅黑" panose="020B0503020204020204" charset="-122"/>
                <a:ea typeface="微软雅黑" panose="020B0503020204020204" charset="-122"/>
                <a:cs typeface="微软雅黑" panose="020B0503020204020204" charset="-122"/>
                <a:sym typeface="+mn-ea"/>
              </a:rPr>
              <a:t>选</a:t>
            </a:r>
            <a:r>
              <a:rPr dirty="0">
                <a:latin typeface="微软雅黑" panose="020B0503020204020204" charset="-122"/>
                <a:ea typeface="微软雅黑" panose="020B0503020204020204" charset="-122"/>
                <a:cs typeface="微软雅黑" panose="020B0503020204020204" charset="-122"/>
                <a:sym typeface="+mn-ea"/>
              </a:rPr>
              <a:t>择适</a:t>
            </a:r>
            <a:r>
              <a:rPr spc="-15" dirty="0">
                <a:latin typeface="微软雅黑" panose="020B0503020204020204" charset="-122"/>
                <a:ea typeface="微软雅黑" panose="020B0503020204020204" charset="-122"/>
                <a:cs typeface="微软雅黑" panose="020B0503020204020204" charset="-122"/>
                <a:sym typeface="+mn-ea"/>
              </a:rPr>
              <a:t>宜</a:t>
            </a:r>
            <a:r>
              <a:rPr dirty="0">
                <a:latin typeface="微软雅黑" panose="020B0503020204020204" charset="-122"/>
                <a:ea typeface="微软雅黑" panose="020B0503020204020204" charset="-122"/>
                <a:cs typeface="微软雅黑" panose="020B0503020204020204" charset="-122"/>
                <a:sym typeface="+mn-ea"/>
              </a:rPr>
              <a:t>的消</a:t>
            </a:r>
            <a:r>
              <a:rPr spc="-15" dirty="0">
                <a:latin typeface="微软雅黑" panose="020B0503020204020204" charset="-122"/>
                <a:ea typeface="微软雅黑" panose="020B0503020204020204" charset="-122"/>
                <a:cs typeface="微软雅黑" panose="020B0503020204020204" charset="-122"/>
                <a:sym typeface="+mn-ea"/>
              </a:rPr>
              <a:t>毒</a:t>
            </a:r>
            <a:r>
              <a:rPr dirty="0">
                <a:latin typeface="微软雅黑" panose="020B0503020204020204" charset="-122"/>
                <a:ea typeface="微软雅黑" panose="020B0503020204020204" charset="-122"/>
                <a:cs typeface="微软雅黑" panose="020B0503020204020204" charset="-122"/>
                <a:sym typeface="+mn-ea"/>
              </a:rPr>
              <a:t>和灭菌 方法，以确保消毒效果。</a:t>
            </a:r>
            <a:endParaRPr>
              <a:latin typeface="微软雅黑" panose="020B0503020204020204" charset="-122"/>
              <a:ea typeface="微软雅黑" panose="020B0503020204020204" charset="-122"/>
              <a:cs typeface="微软雅黑" panose="020B0503020204020204" charset="-122"/>
            </a:endParaRPr>
          </a:p>
          <a:p>
            <a:pPr marL="154940" marR="253365" lvl="1">
              <a:lnSpc>
                <a:spcPct val="117000"/>
              </a:lnSpc>
              <a:spcBef>
                <a:spcPts val="15"/>
              </a:spcBef>
              <a:buSzPct val="95000"/>
              <a:buFont typeface="Wingdings" panose="05000000000000000000"/>
              <a:buChar char=""/>
              <a:tabLst>
                <a:tab pos="356235" algn="l"/>
              </a:tabLst>
            </a:pPr>
            <a:r>
              <a:rPr dirty="0">
                <a:latin typeface="微软雅黑" panose="020B0503020204020204" charset="-122"/>
                <a:ea typeface="微软雅黑" panose="020B0503020204020204" charset="-122"/>
                <a:cs typeface="微软雅黑" panose="020B0503020204020204" charset="-122"/>
                <a:sym typeface="+mn-ea"/>
              </a:rPr>
              <a:t>实验室根据菌（毒）种</a:t>
            </a:r>
            <a:r>
              <a:rPr spc="-15" dirty="0">
                <a:latin typeface="微软雅黑" panose="020B0503020204020204" charset="-122"/>
                <a:ea typeface="微软雅黑" panose="020B0503020204020204" charset="-122"/>
                <a:cs typeface="微软雅黑" panose="020B0503020204020204" charset="-122"/>
                <a:sym typeface="+mn-ea"/>
              </a:rPr>
              <a:t>、</a:t>
            </a:r>
            <a:r>
              <a:rPr dirty="0">
                <a:latin typeface="微软雅黑" panose="020B0503020204020204" charset="-122"/>
                <a:ea typeface="微软雅黑" panose="020B0503020204020204" charset="-122"/>
                <a:cs typeface="微软雅黑" panose="020B0503020204020204" charset="-122"/>
                <a:sym typeface="+mn-ea"/>
              </a:rPr>
              <a:t>生物</a:t>
            </a:r>
            <a:r>
              <a:rPr spc="-15" dirty="0">
                <a:latin typeface="微软雅黑" panose="020B0503020204020204" charset="-122"/>
                <a:ea typeface="微软雅黑" panose="020B0503020204020204" charset="-122"/>
                <a:cs typeface="微软雅黑" panose="020B0503020204020204" charset="-122"/>
                <a:sym typeface="+mn-ea"/>
              </a:rPr>
              <a:t>样</a:t>
            </a:r>
            <a:r>
              <a:rPr dirty="0">
                <a:latin typeface="微软雅黑" panose="020B0503020204020204" charset="-122"/>
                <a:ea typeface="微软雅黑" panose="020B0503020204020204" charset="-122"/>
                <a:cs typeface="微软雅黑" panose="020B0503020204020204" charset="-122"/>
                <a:sym typeface="+mn-ea"/>
              </a:rPr>
              <a:t>本及</a:t>
            </a:r>
            <a:r>
              <a:rPr spc="-15" dirty="0">
                <a:latin typeface="微软雅黑" panose="020B0503020204020204" charset="-122"/>
                <a:ea typeface="微软雅黑" panose="020B0503020204020204" charset="-122"/>
                <a:cs typeface="微软雅黑" panose="020B0503020204020204" charset="-122"/>
                <a:sym typeface="+mn-ea"/>
              </a:rPr>
              <a:t>其</a:t>
            </a:r>
            <a:r>
              <a:rPr dirty="0">
                <a:latin typeface="微软雅黑" panose="020B0503020204020204" charset="-122"/>
                <a:ea typeface="微软雅黑" panose="020B0503020204020204" charset="-122"/>
                <a:cs typeface="微软雅黑" panose="020B0503020204020204" charset="-122"/>
                <a:sym typeface="+mn-ea"/>
              </a:rPr>
              <a:t>他感</a:t>
            </a:r>
            <a:r>
              <a:rPr spc="-15" dirty="0">
                <a:latin typeface="微软雅黑" panose="020B0503020204020204" charset="-122"/>
                <a:ea typeface="微软雅黑" panose="020B0503020204020204" charset="-122"/>
                <a:cs typeface="微软雅黑" panose="020B0503020204020204" charset="-122"/>
                <a:sym typeface="+mn-ea"/>
              </a:rPr>
              <a:t>染</a:t>
            </a:r>
            <a:r>
              <a:rPr dirty="0">
                <a:latin typeface="微软雅黑" panose="020B0503020204020204" charset="-122"/>
                <a:ea typeface="微软雅黑" panose="020B0503020204020204" charset="-122"/>
                <a:cs typeface="微软雅黑" panose="020B0503020204020204" charset="-122"/>
                <a:sym typeface="+mn-ea"/>
              </a:rPr>
              <a:t>性材</a:t>
            </a:r>
            <a:r>
              <a:rPr spc="-15" dirty="0">
                <a:latin typeface="微软雅黑" panose="020B0503020204020204" charset="-122"/>
                <a:ea typeface="微软雅黑" panose="020B0503020204020204" charset="-122"/>
                <a:cs typeface="微软雅黑" panose="020B0503020204020204" charset="-122"/>
                <a:sym typeface="+mn-ea"/>
              </a:rPr>
              <a:t>料</a:t>
            </a:r>
            <a:r>
              <a:rPr dirty="0">
                <a:latin typeface="微软雅黑" panose="020B0503020204020204" charset="-122"/>
                <a:ea typeface="微软雅黑" panose="020B0503020204020204" charset="-122"/>
                <a:cs typeface="微软雅黑" panose="020B0503020204020204" charset="-122"/>
                <a:sym typeface="+mn-ea"/>
              </a:rPr>
              <a:t>和污</a:t>
            </a:r>
            <a:r>
              <a:rPr spc="-15" dirty="0">
                <a:latin typeface="微软雅黑" panose="020B0503020204020204" charset="-122"/>
                <a:ea typeface="微软雅黑" panose="020B0503020204020204" charset="-122"/>
                <a:cs typeface="微软雅黑" panose="020B0503020204020204" charset="-122"/>
                <a:sym typeface="+mn-ea"/>
              </a:rPr>
              <a:t>染</a:t>
            </a:r>
            <a:r>
              <a:rPr dirty="0">
                <a:latin typeface="微软雅黑" panose="020B0503020204020204" charset="-122"/>
                <a:ea typeface="微软雅黑" panose="020B0503020204020204" charset="-122"/>
                <a:cs typeface="微软雅黑" panose="020B0503020204020204" charset="-122"/>
                <a:sym typeface="+mn-ea"/>
              </a:rPr>
              <a:t>物，</a:t>
            </a:r>
            <a:r>
              <a:rPr spc="-15" dirty="0">
                <a:latin typeface="微软雅黑" panose="020B0503020204020204" charset="-122"/>
                <a:ea typeface="微软雅黑" panose="020B0503020204020204" charset="-122"/>
                <a:cs typeface="微软雅黑" panose="020B0503020204020204" charset="-122"/>
                <a:sym typeface="+mn-ea"/>
              </a:rPr>
              <a:t>可</a:t>
            </a:r>
            <a:r>
              <a:rPr dirty="0">
                <a:latin typeface="微软雅黑" panose="020B0503020204020204" charset="-122"/>
                <a:ea typeface="微软雅黑" panose="020B0503020204020204" charset="-122"/>
                <a:cs typeface="微软雅黑" panose="020B0503020204020204" charset="-122"/>
                <a:sym typeface="+mn-ea"/>
              </a:rPr>
              <a:t>选</a:t>
            </a:r>
            <a:r>
              <a:rPr spc="10" dirty="0">
                <a:latin typeface="微软雅黑" panose="020B0503020204020204" charset="-122"/>
                <a:ea typeface="微软雅黑" panose="020B0503020204020204" charset="-122"/>
                <a:cs typeface="微软雅黑" panose="020B0503020204020204" charset="-122"/>
                <a:sym typeface="+mn-ea"/>
              </a:rPr>
              <a:t>用</a:t>
            </a:r>
            <a:r>
              <a:rPr spc="-15" dirty="0">
                <a:solidFill>
                  <a:srgbClr val="FF0000"/>
                </a:solidFill>
                <a:latin typeface="微软雅黑" panose="020B0503020204020204" charset="-122"/>
                <a:ea typeface="微软雅黑" panose="020B0503020204020204" charset="-122"/>
                <a:cs typeface="微软雅黑" panose="020B0503020204020204" charset="-122"/>
                <a:sym typeface="+mn-ea"/>
              </a:rPr>
              <a:t>压</a:t>
            </a:r>
            <a:r>
              <a:rPr dirty="0">
                <a:solidFill>
                  <a:srgbClr val="FF0000"/>
                </a:solidFill>
                <a:latin typeface="微软雅黑" panose="020B0503020204020204" charset="-122"/>
                <a:ea typeface="微软雅黑" panose="020B0503020204020204" charset="-122"/>
                <a:cs typeface="微软雅黑" panose="020B0503020204020204" charset="-122"/>
                <a:sym typeface="+mn-ea"/>
              </a:rPr>
              <a:t>力蒸</a:t>
            </a:r>
            <a:r>
              <a:rPr spc="-15" dirty="0">
                <a:solidFill>
                  <a:srgbClr val="FF0000"/>
                </a:solidFill>
                <a:latin typeface="微软雅黑" panose="020B0503020204020204" charset="-122"/>
                <a:ea typeface="微软雅黑" panose="020B0503020204020204" charset="-122"/>
                <a:cs typeface="微软雅黑" panose="020B0503020204020204" charset="-122"/>
                <a:sym typeface="+mn-ea"/>
              </a:rPr>
              <a:t>汽</a:t>
            </a:r>
            <a:r>
              <a:rPr dirty="0">
                <a:solidFill>
                  <a:srgbClr val="FF0000"/>
                </a:solidFill>
                <a:latin typeface="微软雅黑" panose="020B0503020204020204" charset="-122"/>
                <a:ea typeface="微软雅黑" panose="020B0503020204020204" charset="-122"/>
                <a:cs typeface="微软雅黑" panose="020B0503020204020204" charset="-122"/>
                <a:sym typeface="+mn-ea"/>
              </a:rPr>
              <a:t>灭菌方法</a:t>
            </a:r>
            <a:r>
              <a:rPr dirty="0">
                <a:latin typeface="微软雅黑" panose="020B0503020204020204" charset="-122"/>
                <a:ea typeface="微软雅黑" panose="020B0503020204020204" charset="-122"/>
                <a:cs typeface="微软雅黑" panose="020B0503020204020204" charset="-122"/>
                <a:sym typeface="+mn-ea"/>
              </a:rPr>
              <a:t>或有效的化学消毒剂</a:t>
            </a:r>
            <a:r>
              <a:rPr spc="-15" dirty="0">
                <a:latin typeface="微软雅黑" panose="020B0503020204020204" charset="-122"/>
                <a:ea typeface="微软雅黑" panose="020B0503020204020204" charset="-122"/>
                <a:cs typeface="微软雅黑" panose="020B0503020204020204" charset="-122"/>
                <a:sym typeface="+mn-ea"/>
              </a:rPr>
              <a:t>处</a:t>
            </a:r>
            <a:r>
              <a:rPr dirty="0">
                <a:latin typeface="微软雅黑" panose="020B0503020204020204" charset="-122"/>
                <a:ea typeface="微软雅黑" panose="020B0503020204020204" charset="-122"/>
                <a:cs typeface="微软雅黑" panose="020B0503020204020204" charset="-122"/>
                <a:sym typeface="+mn-ea"/>
              </a:rPr>
              <a:t>理。</a:t>
            </a:r>
            <a:r>
              <a:rPr spc="-15" dirty="0">
                <a:latin typeface="微软雅黑" panose="020B0503020204020204" charset="-122"/>
                <a:ea typeface="微软雅黑" panose="020B0503020204020204" charset="-122"/>
                <a:cs typeface="微软雅黑" panose="020B0503020204020204" charset="-122"/>
                <a:sym typeface="+mn-ea"/>
              </a:rPr>
              <a:t>实</a:t>
            </a:r>
            <a:r>
              <a:rPr dirty="0">
                <a:latin typeface="微软雅黑" panose="020B0503020204020204" charset="-122"/>
                <a:ea typeface="微软雅黑" panose="020B0503020204020204" charset="-122"/>
                <a:cs typeface="微软雅黑" panose="020B0503020204020204" charset="-122"/>
                <a:sym typeface="+mn-ea"/>
              </a:rPr>
              <a:t>验室</a:t>
            </a:r>
            <a:r>
              <a:rPr spc="-15" dirty="0">
                <a:latin typeface="微软雅黑" panose="020B0503020204020204" charset="-122"/>
                <a:ea typeface="微软雅黑" panose="020B0503020204020204" charset="-122"/>
                <a:cs typeface="微软雅黑" panose="020B0503020204020204" charset="-122"/>
                <a:sym typeface="+mn-ea"/>
              </a:rPr>
              <a:t>按</a:t>
            </a:r>
            <a:r>
              <a:rPr dirty="0">
                <a:latin typeface="微软雅黑" panose="020B0503020204020204" charset="-122"/>
                <a:ea typeface="微软雅黑" panose="020B0503020204020204" charset="-122"/>
                <a:cs typeface="微软雅黑" panose="020B0503020204020204" charset="-122"/>
                <a:sym typeface="+mn-ea"/>
              </a:rPr>
              <a:t>规定</a:t>
            </a:r>
            <a:r>
              <a:rPr spc="-15" dirty="0">
                <a:latin typeface="微软雅黑" panose="020B0503020204020204" charset="-122"/>
                <a:ea typeface="微软雅黑" panose="020B0503020204020204" charset="-122"/>
                <a:cs typeface="微软雅黑" panose="020B0503020204020204" charset="-122"/>
                <a:sym typeface="+mn-ea"/>
              </a:rPr>
              <a:t>要</a:t>
            </a:r>
            <a:r>
              <a:rPr dirty="0">
                <a:latin typeface="微软雅黑" panose="020B0503020204020204" charset="-122"/>
                <a:ea typeface="微软雅黑" panose="020B0503020204020204" charset="-122"/>
                <a:cs typeface="微软雅黑" panose="020B0503020204020204" charset="-122"/>
                <a:sym typeface="+mn-ea"/>
              </a:rPr>
              <a:t>求做</a:t>
            </a:r>
            <a:r>
              <a:rPr spc="-15" dirty="0">
                <a:latin typeface="微软雅黑" panose="020B0503020204020204" charset="-122"/>
                <a:ea typeface="微软雅黑" panose="020B0503020204020204" charset="-122"/>
                <a:cs typeface="微软雅黑" panose="020B0503020204020204" charset="-122"/>
                <a:sym typeface="+mn-ea"/>
              </a:rPr>
              <a:t>好</a:t>
            </a:r>
            <a:r>
              <a:rPr dirty="0">
                <a:latin typeface="微软雅黑" panose="020B0503020204020204" charset="-122"/>
                <a:ea typeface="微软雅黑" panose="020B0503020204020204" charset="-122"/>
                <a:cs typeface="微软雅黑" panose="020B0503020204020204" charset="-122"/>
                <a:sym typeface="+mn-ea"/>
              </a:rPr>
              <a:t>消毒</a:t>
            </a:r>
            <a:r>
              <a:rPr spc="-15" dirty="0">
                <a:latin typeface="微软雅黑" panose="020B0503020204020204" charset="-122"/>
                <a:ea typeface="微软雅黑" panose="020B0503020204020204" charset="-122"/>
                <a:cs typeface="微软雅黑" panose="020B0503020204020204" charset="-122"/>
                <a:sym typeface="+mn-ea"/>
              </a:rPr>
              <a:t>与</a:t>
            </a:r>
            <a:r>
              <a:rPr dirty="0">
                <a:latin typeface="微软雅黑" panose="020B0503020204020204" charset="-122"/>
                <a:ea typeface="微软雅黑" panose="020B0503020204020204" charset="-122"/>
                <a:cs typeface="微软雅黑" panose="020B0503020204020204" charset="-122"/>
                <a:sym typeface="+mn-ea"/>
              </a:rPr>
              <a:t>灭</a:t>
            </a:r>
            <a:r>
              <a:rPr spc="5" dirty="0">
                <a:latin typeface="微软雅黑" panose="020B0503020204020204" charset="-122"/>
                <a:ea typeface="微软雅黑" panose="020B0503020204020204" charset="-122"/>
                <a:cs typeface="微软雅黑" panose="020B0503020204020204" charset="-122"/>
                <a:sym typeface="+mn-ea"/>
              </a:rPr>
              <a:t>菌</a:t>
            </a:r>
            <a:r>
              <a:rPr spc="-15" dirty="0">
                <a:solidFill>
                  <a:srgbClr val="FF0000"/>
                </a:solidFill>
                <a:latin typeface="微软雅黑" panose="020B0503020204020204" charset="-122"/>
                <a:ea typeface="微软雅黑" panose="020B0503020204020204" charset="-122"/>
                <a:cs typeface="微软雅黑" panose="020B0503020204020204" charset="-122"/>
                <a:sym typeface="+mn-ea"/>
              </a:rPr>
              <a:t>效</a:t>
            </a:r>
            <a:r>
              <a:rPr dirty="0">
                <a:solidFill>
                  <a:srgbClr val="FF0000"/>
                </a:solidFill>
                <a:latin typeface="微软雅黑" panose="020B0503020204020204" charset="-122"/>
                <a:ea typeface="微软雅黑" panose="020B0503020204020204" charset="-122"/>
                <a:cs typeface="微软雅黑" panose="020B0503020204020204" charset="-122"/>
                <a:sym typeface="+mn-ea"/>
              </a:rPr>
              <a:t>果监</a:t>
            </a:r>
            <a:r>
              <a:rPr spc="-10" dirty="0">
                <a:solidFill>
                  <a:srgbClr val="FF0000"/>
                </a:solidFill>
                <a:latin typeface="微软雅黑" panose="020B0503020204020204" charset="-122"/>
                <a:ea typeface="微软雅黑" panose="020B0503020204020204" charset="-122"/>
                <a:cs typeface="微软雅黑" panose="020B0503020204020204" charset="-122"/>
                <a:sym typeface="+mn-ea"/>
              </a:rPr>
              <a:t>测</a:t>
            </a:r>
            <a:r>
              <a:rPr dirty="0">
                <a:latin typeface="微软雅黑" panose="020B0503020204020204" charset="-122"/>
                <a:ea typeface="微软雅黑" panose="020B0503020204020204" charset="-122"/>
                <a:cs typeface="微软雅黑" panose="020B0503020204020204" charset="-122"/>
                <a:sym typeface="+mn-ea"/>
              </a:rPr>
              <a:t>。</a:t>
            </a:r>
            <a:endParaRPr>
              <a:latin typeface="微软雅黑" panose="020B0503020204020204" charset="-122"/>
              <a:ea typeface="微软雅黑" panose="020B0503020204020204" charset="-122"/>
              <a:cs typeface="微软雅黑" panose="020B0503020204020204" charset="-122"/>
            </a:endParaRPr>
          </a:p>
          <a:p>
            <a:pPr marL="355600" lvl="1" indent="-201295">
              <a:lnSpc>
                <a:spcPct val="100000"/>
              </a:lnSpc>
              <a:spcBef>
                <a:spcPts val="395"/>
              </a:spcBef>
              <a:buSzPct val="95000"/>
              <a:buFont typeface="Wingdings" panose="05000000000000000000"/>
              <a:buChar char=""/>
              <a:tabLst>
                <a:tab pos="356235" algn="l"/>
              </a:tabLst>
            </a:pPr>
            <a:r>
              <a:rPr dirty="0">
                <a:latin typeface="微软雅黑" panose="020B0503020204020204" charset="-122"/>
                <a:ea typeface="微软雅黑" panose="020B0503020204020204" charset="-122"/>
                <a:cs typeface="微软雅黑" panose="020B0503020204020204" charset="-122"/>
                <a:sym typeface="+mn-ea"/>
              </a:rPr>
              <a:t>实验使用过的防护服、</a:t>
            </a:r>
            <a:r>
              <a:rPr spc="-15" dirty="0">
                <a:latin typeface="微软雅黑" panose="020B0503020204020204" charset="-122"/>
                <a:ea typeface="微软雅黑" panose="020B0503020204020204" charset="-122"/>
                <a:cs typeface="微软雅黑" panose="020B0503020204020204" charset="-122"/>
                <a:sym typeface="+mn-ea"/>
              </a:rPr>
              <a:t>一</a:t>
            </a:r>
            <a:r>
              <a:rPr dirty="0">
                <a:latin typeface="微软雅黑" panose="020B0503020204020204" charset="-122"/>
                <a:ea typeface="微软雅黑" panose="020B0503020204020204" charset="-122"/>
                <a:cs typeface="微软雅黑" panose="020B0503020204020204" charset="-122"/>
                <a:sym typeface="+mn-ea"/>
              </a:rPr>
              <a:t>次性</a:t>
            </a:r>
            <a:r>
              <a:rPr spc="-15" dirty="0">
                <a:latin typeface="微软雅黑" panose="020B0503020204020204" charset="-122"/>
                <a:ea typeface="微软雅黑" panose="020B0503020204020204" charset="-122"/>
                <a:cs typeface="微软雅黑" panose="020B0503020204020204" charset="-122"/>
                <a:sym typeface="+mn-ea"/>
              </a:rPr>
              <a:t>口</a:t>
            </a:r>
            <a:r>
              <a:rPr dirty="0">
                <a:latin typeface="微软雅黑" panose="020B0503020204020204" charset="-122"/>
                <a:ea typeface="微软雅黑" panose="020B0503020204020204" charset="-122"/>
                <a:cs typeface="微软雅黑" panose="020B0503020204020204" charset="-122"/>
                <a:sym typeface="+mn-ea"/>
              </a:rPr>
              <a:t>罩、</a:t>
            </a:r>
            <a:r>
              <a:rPr spc="-15" dirty="0">
                <a:latin typeface="微软雅黑" panose="020B0503020204020204" charset="-122"/>
                <a:ea typeface="微软雅黑" panose="020B0503020204020204" charset="-122"/>
                <a:cs typeface="微软雅黑" panose="020B0503020204020204" charset="-122"/>
                <a:sym typeface="+mn-ea"/>
              </a:rPr>
              <a:t>手</a:t>
            </a:r>
            <a:r>
              <a:rPr dirty="0">
                <a:latin typeface="微软雅黑" panose="020B0503020204020204" charset="-122"/>
                <a:ea typeface="微软雅黑" panose="020B0503020204020204" charset="-122"/>
                <a:cs typeface="微软雅黑" panose="020B0503020204020204" charset="-122"/>
                <a:sym typeface="+mn-ea"/>
              </a:rPr>
              <a:t>套等</a:t>
            </a:r>
            <a:r>
              <a:rPr spc="-15" dirty="0">
                <a:latin typeface="微软雅黑" panose="020B0503020204020204" charset="-122"/>
                <a:ea typeface="微软雅黑" panose="020B0503020204020204" charset="-122"/>
                <a:cs typeface="微软雅黑" panose="020B0503020204020204" charset="-122"/>
                <a:sym typeface="+mn-ea"/>
              </a:rPr>
              <a:t>应</a:t>
            </a:r>
            <a:r>
              <a:rPr dirty="0">
                <a:latin typeface="微软雅黑" panose="020B0503020204020204" charset="-122"/>
                <a:ea typeface="微软雅黑" panose="020B0503020204020204" charset="-122"/>
                <a:cs typeface="微软雅黑" panose="020B0503020204020204" charset="-122"/>
                <a:sym typeface="+mn-ea"/>
              </a:rPr>
              <a:t>选用</a:t>
            </a:r>
            <a:r>
              <a:rPr spc="-15" dirty="0">
                <a:latin typeface="微软雅黑" panose="020B0503020204020204" charset="-122"/>
                <a:ea typeface="微软雅黑" panose="020B0503020204020204" charset="-122"/>
                <a:cs typeface="微软雅黑" panose="020B0503020204020204" charset="-122"/>
                <a:sym typeface="+mn-ea"/>
              </a:rPr>
              <a:t>压</a:t>
            </a:r>
            <a:r>
              <a:rPr dirty="0">
                <a:latin typeface="微软雅黑" panose="020B0503020204020204" charset="-122"/>
                <a:ea typeface="微软雅黑" panose="020B0503020204020204" charset="-122"/>
                <a:cs typeface="微软雅黑" panose="020B0503020204020204" charset="-122"/>
                <a:sym typeface="+mn-ea"/>
              </a:rPr>
              <a:t>力蒸</a:t>
            </a:r>
            <a:r>
              <a:rPr spc="-15" dirty="0">
                <a:latin typeface="微软雅黑" panose="020B0503020204020204" charset="-122"/>
                <a:ea typeface="微软雅黑" panose="020B0503020204020204" charset="-122"/>
                <a:cs typeface="微软雅黑" panose="020B0503020204020204" charset="-122"/>
                <a:sym typeface="+mn-ea"/>
              </a:rPr>
              <a:t>汽</a:t>
            </a:r>
            <a:r>
              <a:rPr dirty="0">
                <a:latin typeface="微软雅黑" panose="020B0503020204020204" charset="-122"/>
                <a:ea typeface="微软雅黑" panose="020B0503020204020204" charset="-122"/>
                <a:cs typeface="微软雅黑" panose="020B0503020204020204" charset="-122"/>
                <a:sym typeface="+mn-ea"/>
              </a:rPr>
              <a:t>灭菌</a:t>
            </a:r>
            <a:r>
              <a:rPr spc="-15" dirty="0">
                <a:latin typeface="微软雅黑" panose="020B0503020204020204" charset="-122"/>
                <a:ea typeface="微软雅黑" panose="020B0503020204020204" charset="-122"/>
                <a:cs typeface="微软雅黑" panose="020B0503020204020204" charset="-122"/>
                <a:sym typeface="+mn-ea"/>
              </a:rPr>
              <a:t>方</a:t>
            </a:r>
            <a:r>
              <a:rPr dirty="0">
                <a:latin typeface="微软雅黑" panose="020B0503020204020204" charset="-122"/>
                <a:ea typeface="微软雅黑" panose="020B0503020204020204" charset="-122"/>
                <a:cs typeface="微软雅黑" panose="020B0503020204020204" charset="-122"/>
                <a:sym typeface="+mn-ea"/>
              </a:rPr>
              <a:t>法处</a:t>
            </a:r>
            <a:r>
              <a:rPr spc="-15" dirty="0">
                <a:latin typeface="微软雅黑" panose="020B0503020204020204" charset="-122"/>
                <a:ea typeface="微软雅黑" panose="020B0503020204020204" charset="-122"/>
                <a:cs typeface="微软雅黑" panose="020B0503020204020204" charset="-122"/>
                <a:sym typeface="+mn-ea"/>
              </a:rPr>
              <a:t>理</a:t>
            </a:r>
            <a:r>
              <a:rPr dirty="0">
                <a:latin typeface="微软雅黑" panose="020B0503020204020204" charset="-122"/>
                <a:ea typeface="微软雅黑" panose="020B0503020204020204" charset="-122"/>
                <a:cs typeface="微软雅黑" panose="020B0503020204020204" charset="-122"/>
                <a:sym typeface="+mn-ea"/>
              </a:rPr>
              <a:t>。</a:t>
            </a:r>
            <a:endParaRPr>
              <a:latin typeface="微软雅黑" panose="020B0503020204020204" charset="-122"/>
              <a:ea typeface="微软雅黑" panose="020B0503020204020204" charset="-122"/>
              <a:cs typeface="微软雅黑" panose="020B0503020204020204" charset="-122"/>
            </a:endParaRPr>
          </a:p>
          <a:p>
            <a:pPr marL="355600" lvl="1" indent="-201295">
              <a:lnSpc>
                <a:spcPct val="100000"/>
              </a:lnSpc>
              <a:spcBef>
                <a:spcPts val="410"/>
              </a:spcBef>
              <a:buSzPct val="95000"/>
              <a:buFont typeface="Wingdings" panose="05000000000000000000"/>
              <a:buChar char=""/>
              <a:tabLst>
                <a:tab pos="356235" algn="l"/>
              </a:tabLst>
            </a:pPr>
            <a:r>
              <a:rPr dirty="0">
                <a:latin typeface="微软雅黑" panose="020B0503020204020204" charset="-122"/>
                <a:ea typeface="微软雅黑" panose="020B0503020204020204" charset="-122"/>
                <a:cs typeface="微软雅黑" panose="020B0503020204020204" charset="-122"/>
                <a:sym typeface="+mn-ea"/>
              </a:rPr>
              <a:t>医疗废物等应经压力蒸</a:t>
            </a:r>
            <a:r>
              <a:rPr spc="-15" dirty="0">
                <a:latin typeface="微软雅黑" panose="020B0503020204020204" charset="-122"/>
                <a:ea typeface="微软雅黑" panose="020B0503020204020204" charset="-122"/>
                <a:cs typeface="微软雅黑" panose="020B0503020204020204" charset="-122"/>
                <a:sym typeface="+mn-ea"/>
              </a:rPr>
              <a:t>汽</a:t>
            </a:r>
            <a:r>
              <a:rPr dirty="0">
                <a:latin typeface="微软雅黑" panose="020B0503020204020204" charset="-122"/>
                <a:ea typeface="微软雅黑" panose="020B0503020204020204" charset="-122"/>
                <a:cs typeface="微软雅黑" panose="020B0503020204020204" charset="-122"/>
                <a:sym typeface="+mn-ea"/>
              </a:rPr>
              <a:t>灭菌</a:t>
            </a:r>
            <a:r>
              <a:rPr spc="-15" dirty="0">
                <a:latin typeface="微软雅黑" panose="020B0503020204020204" charset="-122"/>
                <a:ea typeface="微软雅黑" panose="020B0503020204020204" charset="-122"/>
                <a:cs typeface="微软雅黑" panose="020B0503020204020204" charset="-122"/>
                <a:sym typeface="+mn-ea"/>
              </a:rPr>
              <a:t>方</a:t>
            </a:r>
            <a:r>
              <a:rPr dirty="0">
                <a:latin typeface="微软雅黑" panose="020B0503020204020204" charset="-122"/>
                <a:ea typeface="微软雅黑" panose="020B0503020204020204" charset="-122"/>
                <a:cs typeface="微软雅黑" panose="020B0503020204020204" charset="-122"/>
                <a:sym typeface="+mn-ea"/>
              </a:rPr>
              <a:t>法处</a:t>
            </a:r>
            <a:r>
              <a:rPr spc="-15" dirty="0">
                <a:latin typeface="微软雅黑" panose="020B0503020204020204" charset="-122"/>
                <a:ea typeface="微软雅黑" panose="020B0503020204020204" charset="-122"/>
                <a:cs typeface="微软雅黑" panose="020B0503020204020204" charset="-122"/>
                <a:sym typeface="+mn-ea"/>
              </a:rPr>
              <a:t>理</a:t>
            </a:r>
            <a:r>
              <a:rPr dirty="0">
                <a:latin typeface="微软雅黑" panose="020B0503020204020204" charset="-122"/>
                <a:ea typeface="微软雅黑" panose="020B0503020204020204" charset="-122"/>
                <a:cs typeface="微软雅黑" panose="020B0503020204020204" charset="-122"/>
                <a:sym typeface="+mn-ea"/>
              </a:rPr>
              <a:t>后再</a:t>
            </a:r>
            <a:r>
              <a:rPr spc="-15" dirty="0">
                <a:latin typeface="微软雅黑" panose="020B0503020204020204" charset="-122"/>
                <a:ea typeface="微软雅黑" panose="020B0503020204020204" charset="-122"/>
                <a:cs typeface="微软雅黑" panose="020B0503020204020204" charset="-122"/>
                <a:sym typeface="+mn-ea"/>
              </a:rPr>
              <a:t>按</a:t>
            </a:r>
            <a:r>
              <a:rPr dirty="0">
                <a:latin typeface="微软雅黑" panose="020B0503020204020204" charset="-122"/>
                <a:ea typeface="微软雅黑" panose="020B0503020204020204" charset="-122"/>
                <a:cs typeface="微软雅黑" panose="020B0503020204020204" charset="-122"/>
                <a:sym typeface="+mn-ea"/>
              </a:rPr>
              <a:t>相关</a:t>
            </a:r>
            <a:r>
              <a:rPr spc="-15" dirty="0">
                <a:latin typeface="微软雅黑" panose="020B0503020204020204" charset="-122"/>
                <a:ea typeface="微软雅黑" panose="020B0503020204020204" charset="-122"/>
                <a:cs typeface="微软雅黑" panose="020B0503020204020204" charset="-122"/>
                <a:sym typeface="+mn-ea"/>
              </a:rPr>
              <a:t>实</a:t>
            </a:r>
            <a:r>
              <a:rPr dirty="0">
                <a:latin typeface="微软雅黑" panose="020B0503020204020204" charset="-122"/>
                <a:ea typeface="微软雅黑" panose="020B0503020204020204" charset="-122"/>
                <a:cs typeface="微软雅黑" panose="020B0503020204020204" charset="-122"/>
                <a:sym typeface="+mn-ea"/>
              </a:rPr>
              <a:t>验室</a:t>
            </a:r>
            <a:r>
              <a:rPr spc="-15" dirty="0">
                <a:latin typeface="微软雅黑" panose="020B0503020204020204" charset="-122"/>
                <a:ea typeface="微软雅黑" panose="020B0503020204020204" charset="-122"/>
                <a:cs typeface="微软雅黑" panose="020B0503020204020204" charset="-122"/>
                <a:sym typeface="+mn-ea"/>
              </a:rPr>
              <a:t>废</a:t>
            </a:r>
            <a:r>
              <a:rPr dirty="0">
                <a:latin typeface="微软雅黑" panose="020B0503020204020204" charset="-122"/>
                <a:ea typeface="微软雅黑" panose="020B0503020204020204" charset="-122"/>
                <a:cs typeface="微软雅黑" panose="020B0503020204020204" charset="-122"/>
                <a:sym typeface="+mn-ea"/>
              </a:rPr>
              <a:t>物处</a:t>
            </a:r>
            <a:r>
              <a:rPr spc="-15" dirty="0">
                <a:latin typeface="微软雅黑" panose="020B0503020204020204" charset="-122"/>
                <a:ea typeface="微软雅黑" panose="020B0503020204020204" charset="-122"/>
                <a:cs typeface="微软雅黑" panose="020B0503020204020204" charset="-122"/>
                <a:sym typeface="+mn-ea"/>
              </a:rPr>
              <a:t>置</a:t>
            </a:r>
            <a:r>
              <a:rPr dirty="0">
                <a:latin typeface="微软雅黑" panose="020B0503020204020204" charset="-122"/>
                <a:ea typeface="微软雅黑" panose="020B0503020204020204" charset="-122"/>
                <a:cs typeface="微软雅黑" panose="020B0503020204020204" charset="-122"/>
                <a:sym typeface="+mn-ea"/>
              </a:rPr>
              <a:t>方法</a:t>
            </a:r>
            <a:r>
              <a:rPr spc="-15" dirty="0">
                <a:latin typeface="微软雅黑" panose="020B0503020204020204" charset="-122"/>
                <a:ea typeface="微软雅黑" panose="020B0503020204020204" charset="-122"/>
                <a:cs typeface="微软雅黑" panose="020B0503020204020204" charset="-122"/>
                <a:sym typeface="+mn-ea"/>
              </a:rPr>
              <a:t>处</a:t>
            </a:r>
            <a:r>
              <a:rPr dirty="0">
                <a:latin typeface="微软雅黑" panose="020B0503020204020204" charset="-122"/>
                <a:ea typeface="微软雅黑" panose="020B0503020204020204" charset="-122"/>
                <a:cs typeface="微软雅黑" panose="020B0503020204020204" charset="-122"/>
                <a:sym typeface="+mn-ea"/>
              </a:rPr>
              <a:t>理。</a:t>
            </a:r>
            <a:endParaRPr>
              <a:latin typeface="微软雅黑" panose="020B0503020204020204" charset="-122"/>
              <a:ea typeface="微软雅黑" panose="020B0503020204020204" charset="-122"/>
              <a:cs typeface="微软雅黑" panose="020B0503020204020204" charset="-122"/>
            </a:endParaRPr>
          </a:p>
          <a:p>
            <a:pPr marL="355600" lvl="1" indent="-201295">
              <a:lnSpc>
                <a:spcPct val="100000"/>
              </a:lnSpc>
              <a:spcBef>
                <a:spcPts val="395"/>
              </a:spcBef>
              <a:buSzPct val="95000"/>
              <a:buFont typeface="Wingdings" panose="05000000000000000000"/>
              <a:buChar char=""/>
              <a:tabLst>
                <a:tab pos="356235" algn="l"/>
              </a:tabLst>
            </a:pPr>
            <a:r>
              <a:rPr dirty="0">
                <a:latin typeface="微软雅黑" panose="020B0503020204020204" charset="-122"/>
                <a:ea typeface="微软雅黑" panose="020B0503020204020204" charset="-122"/>
                <a:cs typeface="微软雅黑" panose="020B0503020204020204" charset="-122"/>
                <a:sym typeface="+mn-ea"/>
              </a:rPr>
              <a:t>实验仪器设备污染后可</a:t>
            </a:r>
            <a:r>
              <a:rPr spc="-15" dirty="0">
                <a:latin typeface="微软雅黑" panose="020B0503020204020204" charset="-122"/>
                <a:ea typeface="微软雅黑" panose="020B0503020204020204" charset="-122"/>
                <a:cs typeface="微软雅黑" panose="020B0503020204020204" charset="-122"/>
                <a:sym typeface="+mn-ea"/>
              </a:rPr>
              <a:t>用</a:t>
            </a:r>
            <a:r>
              <a:rPr dirty="0">
                <a:latin typeface="微软雅黑" panose="020B0503020204020204" charset="-122"/>
                <a:ea typeface="微软雅黑" panose="020B0503020204020204" charset="-122"/>
                <a:cs typeface="微软雅黑" panose="020B0503020204020204" charset="-122"/>
                <a:sym typeface="+mn-ea"/>
              </a:rPr>
              <a:t>消毒</a:t>
            </a:r>
            <a:r>
              <a:rPr spc="-15" dirty="0">
                <a:latin typeface="微软雅黑" panose="020B0503020204020204" charset="-122"/>
                <a:ea typeface="微软雅黑" panose="020B0503020204020204" charset="-122"/>
                <a:cs typeface="微软雅黑" panose="020B0503020204020204" charset="-122"/>
                <a:sym typeface="+mn-ea"/>
              </a:rPr>
              <a:t>液</a:t>
            </a:r>
            <a:r>
              <a:rPr dirty="0">
                <a:latin typeface="微软雅黑" panose="020B0503020204020204" charset="-122"/>
                <a:ea typeface="微软雅黑" panose="020B0503020204020204" charset="-122"/>
                <a:cs typeface="微软雅黑" panose="020B0503020204020204" charset="-122"/>
                <a:sym typeface="+mn-ea"/>
              </a:rPr>
              <a:t>擦拭</a:t>
            </a:r>
            <a:r>
              <a:rPr spc="-15" dirty="0">
                <a:latin typeface="微软雅黑" panose="020B0503020204020204" charset="-122"/>
                <a:ea typeface="微软雅黑" panose="020B0503020204020204" charset="-122"/>
                <a:cs typeface="微软雅黑" panose="020B0503020204020204" charset="-122"/>
                <a:sym typeface="+mn-ea"/>
              </a:rPr>
              <a:t>消</a:t>
            </a:r>
            <a:r>
              <a:rPr dirty="0">
                <a:latin typeface="微软雅黑" panose="020B0503020204020204" charset="-122"/>
                <a:ea typeface="微软雅黑" panose="020B0503020204020204" charset="-122"/>
                <a:cs typeface="微软雅黑" panose="020B0503020204020204" charset="-122"/>
                <a:sym typeface="+mn-ea"/>
              </a:rPr>
              <a:t>毒。</a:t>
            </a:r>
            <a:r>
              <a:rPr spc="-15" dirty="0">
                <a:latin typeface="微软雅黑" panose="020B0503020204020204" charset="-122"/>
                <a:ea typeface="微软雅黑" panose="020B0503020204020204" charset="-122"/>
                <a:cs typeface="微软雅黑" panose="020B0503020204020204" charset="-122"/>
                <a:sym typeface="+mn-ea"/>
              </a:rPr>
              <a:t>必</a:t>
            </a:r>
            <a:r>
              <a:rPr dirty="0">
                <a:latin typeface="微软雅黑" panose="020B0503020204020204" charset="-122"/>
                <a:ea typeface="微软雅黑" panose="020B0503020204020204" charset="-122"/>
                <a:cs typeface="微软雅黑" panose="020B0503020204020204" charset="-122"/>
                <a:sym typeface="+mn-ea"/>
              </a:rPr>
              <a:t>要时</a:t>
            </a:r>
            <a:r>
              <a:rPr spc="-15" dirty="0">
                <a:latin typeface="微软雅黑" panose="020B0503020204020204" charset="-122"/>
                <a:ea typeface="微软雅黑" panose="020B0503020204020204" charset="-122"/>
                <a:cs typeface="微软雅黑" panose="020B0503020204020204" charset="-122"/>
                <a:sym typeface="+mn-ea"/>
              </a:rPr>
              <a:t>，</a:t>
            </a:r>
            <a:r>
              <a:rPr dirty="0">
                <a:latin typeface="微软雅黑" panose="020B0503020204020204" charset="-122"/>
                <a:ea typeface="微软雅黑" panose="020B0503020204020204" charset="-122"/>
                <a:cs typeface="微软雅黑" panose="020B0503020204020204" charset="-122"/>
                <a:sym typeface="+mn-ea"/>
              </a:rPr>
              <a:t>可用</a:t>
            </a:r>
            <a:r>
              <a:rPr spc="-15" dirty="0">
                <a:latin typeface="微软雅黑" panose="020B0503020204020204" charset="-122"/>
                <a:ea typeface="微软雅黑" panose="020B0503020204020204" charset="-122"/>
                <a:cs typeface="微软雅黑" panose="020B0503020204020204" charset="-122"/>
                <a:sym typeface="+mn-ea"/>
              </a:rPr>
              <a:t>环</a:t>
            </a:r>
            <a:r>
              <a:rPr dirty="0">
                <a:latin typeface="微软雅黑" panose="020B0503020204020204" charset="-122"/>
                <a:ea typeface="微软雅黑" panose="020B0503020204020204" charset="-122"/>
                <a:cs typeface="微软雅黑" panose="020B0503020204020204" charset="-122"/>
                <a:sym typeface="+mn-ea"/>
              </a:rPr>
              <a:t>氧乙</a:t>
            </a:r>
            <a:r>
              <a:rPr spc="-15" dirty="0">
                <a:latin typeface="微软雅黑" panose="020B0503020204020204" charset="-122"/>
                <a:ea typeface="微软雅黑" panose="020B0503020204020204" charset="-122"/>
                <a:cs typeface="微软雅黑" panose="020B0503020204020204" charset="-122"/>
                <a:sym typeface="+mn-ea"/>
              </a:rPr>
              <a:t>烷</a:t>
            </a:r>
            <a:r>
              <a:rPr dirty="0">
                <a:latin typeface="微软雅黑" panose="020B0503020204020204" charset="-122"/>
                <a:ea typeface="微软雅黑" panose="020B0503020204020204" charset="-122"/>
                <a:cs typeface="微软雅黑" panose="020B0503020204020204" charset="-122"/>
                <a:sym typeface="+mn-ea"/>
              </a:rPr>
              <a:t>、甲</a:t>
            </a:r>
            <a:r>
              <a:rPr spc="-15" dirty="0">
                <a:latin typeface="微软雅黑" panose="020B0503020204020204" charset="-122"/>
                <a:ea typeface="微软雅黑" panose="020B0503020204020204" charset="-122"/>
                <a:cs typeface="微软雅黑" panose="020B0503020204020204" charset="-122"/>
                <a:sym typeface="+mn-ea"/>
              </a:rPr>
              <a:t>醛</a:t>
            </a:r>
            <a:r>
              <a:rPr dirty="0">
                <a:latin typeface="微软雅黑" panose="020B0503020204020204" charset="-122"/>
                <a:ea typeface="微软雅黑" panose="020B0503020204020204" charset="-122"/>
                <a:cs typeface="微软雅黑" panose="020B0503020204020204" charset="-122"/>
                <a:sym typeface="+mn-ea"/>
              </a:rPr>
              <a:t>熏蒸</a:t>
            </a:r>
            <a:r>
              <a:rPr spc="-15" dirty="0">
                <a:latin typeface="微软雅黑" panose="020B0503020204020204" charset="-122"/>
                <a:ea typeface="微软雅黑" panose="020B0503020204020204" charset="-122"/>
                <a:cs typeface="微软雅黑" panose="020B0503020204020204" charset="-122"/>
                <a:sym typeface="+mn-ea"/>
              </a:rPr>
              <a:t>消</a:t>
            </a:r>
            <a:r>
              <a:rPr dirty="0">
                <a:latin typeface="微软雅黑" panose="020B0503020204020204" charset="-122"/>
                <a:ea typeface="微软雅黑" panose="020B0503020204020204" charset="-122"/>
                <a:cs typeface="微软雅黑" panose="020B0503020204020204" charset="-122"/>
                <a:sym typeface="+mn-ea"/>
              </a:rPr>
              <a:t>毒。</a:t>
            </a:r>
            <a:endParaRPr>
              <a:latin typeface="微软雅黑" panose="020B0503020204020204" charset="-122"/>
              <a:ea typeface="微软雅黑" panose="020B0503020204020204" charset="-122"/>
              <a:cs typeface="微软雅黑" panose="020B0503020204020204" charset="-122"/>
            </a:endParaRPr>
          </a:p>
          <a:p>
            <a:pPr marL="355600" lvl="1" indent="-201295">
              <a:lnSpc>
                <a:spcPct val="100000"/>
              </a:lnSpc>
              <a:spcBef>
                <a:spcPts val="395"/>
              </a:spcBef>
              <a:buSzPct val="95000"/>
              <a:buFont typeface="Wingdings" panose="05000000000000000000"/>
              <a:buChar char=""/>
              <a:tabLst>
                <a:tab pos="356235" algn="l"/>
              </a:tabLst>
            </a:pPr>
            <a:r>
              <a:rPr dirty="0">
                <a:latin typeface="微软雅黑" panose="020B0503020204020204" charset="-122"/>
                <a:ea typeface="微软雅黑" panose="020B0503020204020204" charset="-122"/>
                <a:cs typeface="微软雅黑" panose="020B0503020204020204" charset="-122"/>
                <a:sym typeface="+mn-ea"/>
              </a:rPr>
              <a:t>污染地面可用消毒剂喷</a:t>
            </a:r>
            <a:r>
              <a:rPr spc="-15" dirty="0">
                <a:latin typeface="微软雅黑" panose="020B0503020204020204" charset="-122"/>
                <a:ea typeface="微软雅黑" panose="020B0503020204020204" charset="-122"/>
                <a:cs typeface="微软雅黑" panose="020B0503020204020204" charset="-122"/>
                <a:sym typeface="+mn-ea"/>
              </a:rPr>
              <a:t>洒</a:t>
            </a:r>
            <a:r>
              <a:rPr dirty="0">
                <a:latin typeface="微软雅黑" panose="020B0503020204020204" charset="-122"/>
                <a:ea typeface="微软雅黑" panose="020B0503020204020204" charset="-122"/>
                <a:cs typeface="微软雅黑" panose="020B0503020204020204" charset="-122"/>
                <a:sym typeface="+mn-ea"/>
              </a:rPr>
              <a:t>或擦</a:t>
            </a:r>
            <a:r>
              <a:rPr spc="-15" dirty="0">
                <a:latin typeface="微软雅黑" panose="020B0503020204020204" charset="-122"/>
                <a:ea typeface="微软雅黑" panose="020B0503020204020204" charset="-122"/>
                <a:cs typeface="微软雅黑" panose="020B0503020204020204" charset="-122"/>
                <a:sym typeface="+mn-ea"/>
              </a:rPr>
              <a:t>拭</a:t>
            </a:r>
            <a:r>
              <a:rPr dirty="0">
                <a:latin typeface="微软雅黑" panose="020B0503020204020204" charset="-122"/>
                <a:ea typeface="微软雅黑" panose="020B0503020204020204" charset="-122"/>
                <a:cs typeface="微软雅黑" panose="020B0503020204020204" charset="-122"/>
                <a:sym typeface="+mn-ea"/>
              </a:rPr>
              <a:t>消毒</a:t>
            </a:r>
            <a:r>
              <a:rPr spc="-15" dirty="0">
                <a:latin typeface="微软雅黑" panose="020B0503020204020204" charset="-122"/>
                <a:ea typeface="微软雅黑" panose="020B0503020204020204" charset="-122"/>
                <a:cs typeface="微软雅黑" panose="020B0503020204020204" charset="-122"/>
                <a:sym typeface="+mn-ea"/>
              </a:rPr>
              <a:t>处</a:t>
            </a:r>
            <a:r>
              <a:rPr dirty="0">
                <a:latin typeface="微软雅黑" panose="020B0503020204020204" charset="-122"/>
                <a:ea typeface="微软雅黑" panose="020B0503020204020204" charset="-122"/>
                <a:cs typeface="微软雅黑" panose="020B0503020204020204" charset="-122"/>
                <a:sym typeface="+mn-ea"/>
              </a:rPr>
              <a:t>理。</a:t>
            </a:r>
            <a:endParaRPr>
              <a:latin typeface="微软雅黑" panose="020B0503020204020204" charset="-122"/>
              <a:ea typeface="微软雅黑" panose="020B0503020204020204" charset="-122"/>
              <a:cs typeface="微软雅黑" panose="020B0503020204020204" charset="-122"/>
            </a:endParaRPr>
          </a:p>
          <a:p>
            <a:pPr marL="355600" lvl="1" indent="-201295">
              <a:lnSpc>
                <a:spcPct val="100000"/>
              </a:lnSpc>
              <a:spcBef>
                <a:spcPts val="410"/>
              </a:spcBef>
              <a:buSzPct val="95000"/>
              <a:buFont typeface="Wingdings" panose="05000000000000000000"/>
              <a:buChar char=""/>
              <a:tabLst>
                <a:tab pos="356235" algn="l"/>
              </a:tabLst>
            </a:pPr>
            <a:r>
              <a:rPr dirty="0">
                <a:latin typeface="微软雅黑" panose="020B0503020204020204" charset="-122"/>
                <a:ea typeface="微软雅黑" panose="020B0503020204020204" charset="-122"/>
                <a:cs typeface="微软雅黑" panose="020B0503020204020204" charset="-122"/>
                <a:sym typeface="+mn-ea"/>
              </a:rPr>
              <a:t>生物安全柜、工作台面</a:t>
            </a:r>
            <a:r>
              <a:rPr spc="-15" dirty="0">
                <a:latin typeface="微软雅黑" panose="020B0503020204020204" charset="-122"/>
                <a:ea typeface="微软雅黑" panose="020B0503020204020204" charset="-122"/>
                <a:cs typeface="微软雅黑" panose="020B0503020204020204" charset="-122"/>
                <a:sym typeface="+mn-ea"/>
              </a:rPr>
              <a:t>等</a:t>
            </a:r>
            <a:r>
              <a:rPr dirty="0">
                <a:latin typeface="微软雅黑" panose="020B0503020204020204" charset="-122"/>
                <a:ea typeface="微软雅黑" panose="020B0503020204020204" charset="-122"/>
                <a:cs typeface="微软雅黑" panose="020B0503020204020204" charset="-122"/>
                <a:sym typeface="+mn-ea"/>
              </a:rPr>
              <a:t>在每</a:t>
            </a:r>
            <a:r>
              <a:rPr spc="-15" dirty="0">
                <a:latin typeface="微软雅黑" panose="020B0503020204020204" charset="-122"/>
                <a:ea typeface="微软雅黑" panose="020B0503020204020204" charset="-122"/>
                <a:cs typeface="微软雅黑" panose="020B0503020204020204" charset="-122"/>
                <a:sym typeface="+mn-ea"/>
              </a:rPr>
              <a:t>次</a:t>
            </a:r>
            <a:r>
              <a:rPr dirty="0">
                <a:latin typeface="微软雅黑" panose="020B0503020204020204" charset="-122"/>
                <a:ea typeface="微软雅黑" panose="020B0503020204020204" charset="-122"/>
                <a:cs typeface="微软雅黑" panose="020B0503020204020204" charset="-122"/>
                <a:sym typeface="+mn-ea"/>
              </a:rPr>
              <a:t>实验</a:t>
            </a:r>
            <a:r>
              <a:rPr spc="-15" dirty="0">
                <a:latin typeface="微软雅黑" panose="020B0503020204020204" charset="-122"/>
                <a:ea typeface="微软雅黑" panose="020B0503020204020204" charset="-122"/>
                <a:cs typeface="微软雅黑" panose="020B0503020204020204" charset="-122"/>
                <a:sym typeface="+mn-ea"/>
              </a:rPr>
              <a:t>前</a:t>
            </a:r>
            <a:r>
              <a:rPr dirty="0">
                <a:latin typeface="微软雅黑" panose="020B0503020204020204" charset="-122"/>
                <a:ea typeface="微软雅黑" panose="020B0503020204020204" charset="-122"/>
                <a:cs typeface="微软雅黑" panose="020B0503020204020204" charset="-122"/>
                <a:sym typeface="+mn-ea"/>
              </a:rPr>
              <a:t>后可</a:t>
            </a:r>
            <a:r>
              <a:rPr spc="-15" dirty="0">
                <a:latin typeface="微软雅黑" panose="020B0503020204020204" charset="-122"/>
                <a:ea typeface="微软雅黑" panose="020B0503020204020204" charset="-122"/>
                <a:cs typeface="微软雅黑" panose="020B0503020204020204" charset="-122"/>
                <a:sym typeface="+mn-ea"/>
              </a:rPr>
              <a:t>用</a:t>
            </a:r>
            <a:r>
              <a:rPr dirty="0">
                <a:latin typeface="微软雅黑" panose="020B0503020204020204" charset="-122"/>
                <a:ea typeface="微软雅黑" panose="020B0503020204020204" charset="-122"/>
                <a:cs typeface="微软雅黑" panose="020B0503020204020204" charset="-122"/>
                <a:sym typeface="+mn-ea"/>
              </a:rPr>
              <a:t>消毒</a:t>
            </a:r>
            <a:r>
              <a:rPr spc="-15" dirty="0">
                <a:latin typeface="微软雅黑" panose="020B0503020204020204" charset="-122"/>
                <a:ea typeface="微软雅黑" panose="020B0503020204020204" charset="-122"/>
                <a:cs typeface="微软雅黑" panose="020B0503020204020204" charset="-122"/>
                <a:sym typeface="+mn-ea"/>
              </a:rPr>
              <a:t>液</a:t>
            </a:r>
            <a:r>
              <a:rPr dirty="0">
                <a:latin typeface="微软雅黑" panose="020B0503020204020204" charset="-122"/>
                <a:ea typeface="微软雅黑" panose="020B0503020204020204" charset="-122"/>
                <a:cs typeface="微软雅黑" panose="020B0503020204020204" charset="-122"/>
                <a:sym typeface="+mn-ea"/>
              </a:rPr>
              <a:t>擦拭</a:t>
            </a:r>
            <a:r>
              <a:rPr spc="-15" dirty="0">
                <a:latin typeface="微软雅黑" panose="020B0503020204020204" charset="-122"/>
                <a:ea typeface="微软雅黑" panose="020B0503020204020204" charset="-122"/>
                <a:cs typeface="微软雅黑" panose="020B0503020204020204" charset="-122"/>
                <a:sym typeface="+mn-ea"/>
              </a:rPr>
              <a:t>消</a:t>
            </a:r>
            <a:r>
              <a:rPr dirty="0">
                <a:latin typeface="微软雅黑" panose="020B0503020204020204" charset="-122"/>
                <a:ea typeface="微软雅黑" panose="020B0503020204020204" charset="-122"/>
                <a:cs typeface="微软雅黑" panose="020B0503020204020204" charset="-122"/>
                <a:sym typeface="+mn-ea"/>
              </a:rPr>
              <a:t>毒。</a:t>
            </a:r>
            <a:endParaRPr>
              <a:latin typeface="微软雅黑" panose="020B0503020204020204" charset="-122"/>
              <a:ea typeface="微软雅黑" panose="020B0503020204020204" charset="-122"/>
              <a:cs typeface="微软雅黑" panose="020B0503020204020204" charset="-122"/>
            </a:endParaRPr>
          </a:p>
          <a:p>
            <a:pPr marL="355600" lvl="1" indent="-201295">
              <a:lnSpc>
                <a:spcPct val="100000"/>
              </a:lnSpc>
              <a:spcBef>
                <a:spcPts val="400"/>
              </a:spcBef>
              <a:buSzPct val="95000"/>
              <a:buFont typeface="Wingdings" panose="05000000000000000000"/>
              <a:buChar char=""/>
              <a:tabLst>
                <a:tab pos="356235" algn="l"/>
              </a:tabLst>
            </a:pPr>
            <a:r>
              <a:rPr dirty="0">
                <a:latin typeface="微软雅黑" panose="020B0503020204020204" charset="-122"/>
                <a:ea typeface="微软雅黑" panose="020B0503020204020204" charset="-122"/>
                <a:cs typeface="微软雅黑" panose="020B0503020204020204" charset="-122"/>
                <a:sym typeface="+mn-ea"/>
              </a:rPr>
              <a:t>感染性物质等溢洒后，</a:t>
            </a:r>
            <a:r>
              <a:rPr spc="-10" dirty="0">
                <a:latin typeface="微软雅黑" panose="020B0503020204020204" charset="-122"/>
                <a:ea typeface="微软雅黑" panose="020B0503020204020204" charset="-122"/>
                <a:cs typeface="微软雅黑" panose="020B0503020204020204" charset="-122"/>
                <a:sym typeface="+mn-ea"/>
              </a:rPr>
              <a:t>应</a:t>
            </a:r>
            <a:r>
              <a:rPr dirty="0">
                <a:latin typeface="微软雅黑" panose="020B0503020204020204" charset="-122"/>
                <a:ea typeface="微软雅黑" panose="020B0503020204020204" charset="-122"/>
                <a:cs typeface="微软雅黑" panose="020B0503020204020204" charset="-122"/>
                <a:sym typeface="+mn-ea"/>
              </a:rPr>
              <a:t>立即</a:t>
            </a:r>
            <a:r>
              <a:rPr spc="-10" dirty="0">
                <a:latin typeface="微软雅黑" panose="020B0503020204020204" charset="-122"/>
                <a:ea typeface="微软雅黑" panose="020B0503020204020204" charset="-122"/>
                <a:cs typeface="微软雅黑" panose="020B0503020204020204" charset="-122"/>
                <a:sym typeface="+mn-ea"/>
              </a:rPr>
              <a:t>使</a:t>
            </a:r>
            <a:r>
              <a:rPr dirty="0">
                <a:latin typeface="微软雅黑" panose="020B0503020204020204" charset="-122"/>
                <a:ea typeface="微软雅黑" panose="020B0503020204020204" charset="-122"/>
                <a:cs typeface="微软雅黑" panose="020B0503020204020204" charset="-122"/>
                <a:sym typeface="+mn-ea"/>
              </a:rPr>
              <a:t>用有</a:t>
            </a:r>
            <a:r>
              <a:rPr spc="-10" dirty="0">
                <a:latin typeface="微软雅黑" panose="020B0503020204020204" charset="-122"/>
                <a:ea typeface="微软雅黑" panose="020B0503020204020204" charset="-122"/>
                <a:cs typeface="微软雅黑" panose="020B0503020204020204" charset="-122"/>
                <a:sym typeface="+mn-ea"/>
              </a:rPr>
              <a:t>效</a:t>
            </a:r>
            <a:r>
              <a:rPr dirty="0">
                <a:latin typeface="微软雅黑" panose="020B0503020204020204" charset="-122"/>
                <a:ea typeface="微软雅黑" panose="020B0503020204020204" charset="-122"/>
                <a:cs typeface="微软雅黑" panose="020B0503020204020204" charset="-122"/>
                <a:sym typeface="+mn-ea"/>
              </a:rPr>
              <a:t>消毒</a:t>
            </a:r>
            <a:r>
              <a:rPr spc="-10" dirty="0">
                <a:latin typeface="微软雅黑" panose="020B0503020204020204" charset="-122"/>
                <a:ea typeface="微软雅黑" panose="020B0503020204020204" charset="-122"/>
                <a:cs typeface="微软雅黑" panose="020B0503020204020204" charset="-122"/>
                <a:sym typeface="+mn-ea"/>
              </a:rPr>
              <a:t>剂</a:t>
            </a:r>
            <a:r>
              <a:rPr dirty="0">
                <a:latin typeface="微软雅黑" panose="020B0503020204020204" charset="-122"/>
                <a:ea typeface="微软雅黑" panose="020B0503020204020204" charset="-122"/>
                <a:cs typeface="微软雅黑" panose="020B0503020204020204" charset="-122"/>
                <a:sym typeface="+mn-ea"/>
              </a:rPr>
              <a:t>处理。</a:t>
            </a:r>
            <a:endParaRPr>
              <a:latin typeface="微软雅黑" panose="020B0503020204020204" charset="-122"/>
              <a:ea typeface="微软雅黑" panose="020B0503020204020204" charset="-122"/>
              <a:cs typeface="微软雅黑" panose="020B0503020204020204" charset="-122"/>
            </a:endParaRPr>
          </a:p>
          <a:p>
            <a:pPr marL="355600" lvl="1" indent="-201295">
              <a:lnSpc>
                <a:spcPct val="100000"/>
              </a:lnSpc>
              <a:spcBef>
                <a:spcPts val="395"/>
              </a:spcBef>
              <a:buSzPct val="95000"/>
              <a:buFont typeface="Wingdings" panose="05000000000000000000"/>
              <a:buChar char=""/>
              <a:tabLst>
                <a:tab pos="356235" algn="l"/>
              </a:tabLst>
            </a:pPr>
            <a:r>
              <a:rPr dirty="0">
                <a:latin typeface="微软雅黑" panose="020B0503020204020204" charset="-122"/>
                <a:ea typeface="微软雅黑" panose="020B0503020204020204" charset="-122"/>
                <a:cs typeface="微软雅黑" panose="020B0503020204020204" charset="-122"/>
                <a:sym typeface="+mn-ea"/>
              </a:rPr>
              <a:t>选用的消毒剂、消毒器</a:t>
            </a:r>
            <a:r>
              <a:rPr spc="-15" dirty="0">
                <a:latin typeface="微软雅黑" panose="020B0503020204020204" charset="-122"/>
                <a:ea typeface="微软雅黑" panose="020B0503020204020204" charset="-122"/>
                <a:cs typeface="微软雅黑" panose="020B0503020204020204" charset="-122"/>
                <a:sym typeface="+mn-ea"/>
              </a:rPr>
              <a:t>械</a:t>
            </a:r>
            <a:r>
              <a:rPr dirty="0">
                <a:latin typeface="微软雅黑" panose="020B0503020204020204" charset="-122"/>
                <a:ea typeface="微软雅黑" panose="020B0503020204020204" charset="-122"/>
                <a:cs typeface="微软雅黑" panose="020B0503020204020204" charset="-122"/>
                <a:sym typeface="+mn-ea"/>
              </a:rPr>
              <a:t>应符</a:t>
            </a:r>
            <a:r>
              <a:rPr spc="-15" dirty="0">
                <a:latin typeface="微软雅黑" panose="020B0503020204020204" charset="-122"/>
                <a:ea typeface="微软雅黑" panose="020B0503020204020204" charset="-122"/>
                <a:cs typeface="微软雅黑" panose="020B0503020204020204" charset="-122"/>
                <a:sym typeface="+mn-ea"/>
              </a:rPr>
              <a:t>合</a:t>
            </a:r>
            <a:r>
              <a:rPr dirty="0">
                <a:latin typeface="微软雅黑" panose="020B0503020204020204" charset="-122"/>
                <a:ea typeface="微软雅黑" panose="020B0503020204020204" charset="-122"/>
                <a:cs typeface="微软雅黑" panose="020B0503020204020204" charset="-122"/>
                <a:sym typeface="+mn-ea"/>
              </a:rPr>
              <a:t>国家</a:t>
            </a:r>
            <a:r>
              <a:rPr spc="-15" dirty="0">
                <a:latin typeface="微软雅黑" panose="020B0503020204020204" charset="-122"/>
                <a:ea typeface="微软雅黑" panose="020B0503020204020204" charset="-122"/>
                <a:cs typeface="微软雅黑" panose="020B0503020204020204" charset="-122"/>
                <a:sym typeface="+mn-ea"/>
              </a:rPr>
              <a:t>相</a:t>
            </a:r>
            <a:r>
              <a:rPr dirty="0">
                <a:latin typeface="微软雅黑" panose="020B0503020204020204" charset="-122"/>
                <a:ea typeface="微软雅黑" panose="020B0503020204020204" charset="-122"/>
                <a:cs typeface="微软雅黑" panose="020B0503020204020204" charset="-122"/>
                <a:sym typeface="+mn-ea"/>
              </a:rPr>
              <a:t>关规</a:t>
            </a:r>
            <a:r>
              <a:rPr spc="-15" dirty="0">
                <a:latin typeface="微软雅黑" panose="020B0503020204020204" charset="-122"/>
                <a:ea typeface="微软雅黑" panose="020B0503020204020204" charset="-122"/>
                <a:cs typeface="微软雅黑" panose="020B0503020204020204" charset="-122"/>
                <a:sym typeface="+mn-ea"/>
              </a:rPr>
              <a:t>定</a:t>
            </a:r>
            <a:r>
              <a:rPr dirty="0">
                <a:latin typeface="微软雅黑" panose="020B0503020204020204" charset="-122"/>
                <a:ea typeface="微软雅黑" panose="020B0503020204020204" charset="-122"/>
                <a:cs typeface="微软雅黑" panose="020B0503020204020204" charset="-122"/>
                <a:sym typeface="+mn-ea"/>
              </a:rPr>
              <a:t>。</a:t>
            </a:r>
            <a:endParaRPr>
              <a:latin typeface="微软雅黑" panose="020B0503020204020204" charset="-122"/>
              <a:ea typeface="微软雅黑" panose="020B0503020204020204" charset="-122"/>
              <a:cs typeface="微软雅黑" panose="020B0503020204020204" charset="-122"/>
            </a:endParaRPr>
          </a:p>
          <a:p>
            <a:pPr marL="355600" lvl="1" indent="-201295">
              <a:lnSpc>
                <a:spcPct val="100000"/>
              </a:lnSpc>
              <a:spcBef>
                <a:spcPts val="405"/>
              </a:spcBef>
              <a:buSzPct val="95000"/>
              <a:buFont typeface="Wingdings" panose="05000000000000000000"/>
              <a:buChar char=""/>
              <a:tabLst>
                <a:tab pos="356235" algn="l"/>
              </a:tabLst>
            </a:pPr>
            <a:r>
              <a:rPr dirty="0">
                <a:latin typeface="微软雅黑" panose="020B0503020204020204" charset="-122"/>
                <a:ea typeface="微软雅黑" panose="020B0503020204020204" charset="-122"/>
                <a:cs typeface="微软雅黑" panose="020B0503020204020204" charset="-122"/>
                <a:sym typeface="+mn-ea"/>
              </a:rPr>
              <a:t>实验室</a:t>
            </a:r>
            <a:r>
              <a:rPr spc="-15" dirty="0">
                <a:latin typeface="微软雅黑" panose="020B0503020204020204" charset="-122"/>
                <a:ea typeface="微软雅黑" panose="020B0503020204020204" charset="-122"/>
                <a:cs typeface="微软雅黑" panose="020B0503020204020204" charset="-122"/>
                <a:sym typeface="+mn-ea"/>
              </a:rPr>
              <a:t>应</a:t>
            </a:r>
            <a:r>
              <a:rPr dirty="0">
                <a:latin typeface="微软雅黑" panose="020B0503020204020204" charset="-122"/>
                <a:ea typeface="微软雅黑" panose="020B0503020204020204" charset="-122"/>
                <a:cs typeface="微软雅黑" panose="020B0503020204020204" charset="-122"/>
                <a:sym typeface="+mn-ea"/>
              </a:rPr>
              <a:t>确</a:t>
            </a:r>
            <a:r>
              <a:rPr spc="-15" dirty="0">
                <a:latin typeface="微软雅黑" panose="020B0503020204020204" charset="-122"/>
                <a:ea typeface="微软雅黑" panose="020B0503020204020204" charset="-122"/>
                <a:cs typeface="微软雅黑" panose="020B0503020204020204" charset="-122"/>
                <a:sym typeface="+mn-ea"/>
              </a:rPr>
              <a:t>保</a:t>
            </a:r>
            <a:r>
              <a:rPr dirty="0">
                <a:latin typeface="微软雅黑" panose="020B0503020204020204" charset="-122"/>
                <a:ea typeface="微软雅黑" panose="020B0503020204020204" charset="-122"/>
                <a:cs typeface="微软雅黑" panose="020B0503020204020204" charset="-122"/>
                <a:sym typeface="+mn-ea"/>
              </a:rPr>
              <a:t>消毒液</a:t>
            </a:r>
            <a:r>
              <a:rPr spc="-15" dirty="0">
                <a:latin typeface="微软雅黑" panose="020B0503020204020204" charset="-122"/>
                <a:ea typeface="微软雅黑" panose="020B0503020204020204" charset="-122"/>
                <a:cs typeface="微软雅黑" panose="020B0503020204020204" charset="-122"/>
                <a:sym typeface="+mn-ea"/>
              </a:rPr>
              <a:t>的</a:t>
            </a:r>
            <a:r>
              <a:rPr dirty="0">
                <a:latin typeface="微软雅黑" panose="020B0503020204020204" charset="-122"/>
                <a:ea typeface="微软雅黑" panose="020B0503020204020204" charset="-122"/>
                <a:cs typeface="微软雅黑" panose="020B0503020204020204" charset="-122"/>
                <a:sym typeface="+mn-ea"/>
              </a:rPr>
              <a:t>有</a:t>
            </a:r>
            <a:r>
              <a:rPr spc="-15" dirty="0">
                <a:latin typeface="微软雅黑" panose="020B0503020204020204" charset="-122"/>
                <a:ea typeface="微软雅黑" panose="020B0503020204020204" charset="-122"/>
                <a:cs typeface="微软雅黑" panose="020B0503020204020204" charset="-122"/>
                <a:sym typeface="+mn-ea"/>
              </a:rPr>
              <a:t>效</a:t>
            </a:r>
            <a:r>
              <a:rPr dirty="0">
                <a:latin typeface="微软雅黑" panose="020B0503020204020204" charset="-122"/>
                <a:ea typeface="微软雅黑" panose="020B0503020204020204" charset="-122"/>
                <a:cs typeface="微软雅黑" panose="020B0503020204020204" charset="-122"/>
                <a:sym typeface="+mn-ea"/>
              </a:rPr>
              <a:t>使用，</a:t>
            </a:r>
            <a:r>
              <a:rPr spc="-15" dirty="0">
                <a:latin typeface="微软雅黑" panose="020B0503020204020204" charset="-122"/>
                <a:ea typeface="微软雅黑" panose="020B0503020204020204" charset="-122"/>
                <a:cs typeface="微软雅黑" panose="020B0503020204020204" charset="-122"/>
                <a:sym typeface="+mn-ea"/>
              </a:rPr>
              <a:t>应</a:t>
            </a:r>
            <a:r>
              <a:rPr dirty="0">
                <a:latin typeface="微软雅黑" panose="020B0503020204020204" charset="-122"/>
                <a:ea typeface="微软雅黑" panose="020B0503020204020204" charset="-122"/>
                <a:cs typeface="微软雅黑" panose="020B0503020204020204" charset="-122"/>
                <a:sym typeface="+mn-ea"/>
              </a:rPr>
              <a:t>监</a:t>
            </a:r>
            <a:r>
              <a:rPr spc="-15" dirty="0">
                <a:latin typeface="微软雅黑" panose="020B0503020204020204" charset="-122"/>
                <a:ea typeface="微软雅黑" panose="020B0503020204020204" charset="-122"/>
                <a:cs typeface="微软雅黑" panose="020B0503020204020204" charset="-122"/>
                <a:sym typeface="+mn-ea"/>
              </a:rPr>
              <a:t>测</a:t>
            </a:r>
            <a:r>
              <a:rPr dirty="0">
                <a:latin typeface="微软雅黑" panose="020B0503020204020204" charset="-122"/>
                <a:ea typeface="微软雅黑" panose="020B0503020204020204" charset="-122"/>
                <a:cs typeface="微软雅黑" panose="020B0503020204020204" charset="-122"/>
                <a:sym typeface="+mn-ea"/>
              </a:rPr>
              <a:t>其浓度</a:t>
            </a:r>
            <a:r>
              <a:rPr spc="-15" dirty="0">
                <a:latin typeface="微软雅黑" panose="020B0503020204020204" charset="-122"/>
                <a:ea typeface="微软雅黑" panose="020B0503020204020204" charset="-122"/>
                <a:cs typeface="微软雅黑" panose="020B0503020204020204" charset="-122"/>
                <a:sym typeface="+mn-ea"/>
              </a:rPr>
              <a:t>，</a:t>
            </a:r>
            <a:r>
              <a:rPr dirty="0">
                <a:latin typeface="微软雅黑" panose="020B0503020204020204" charset="-122"/>
                <a:ea typeface="微软雅黑" panose="020B0503020204020204" charset="-122"/>
                <a:cs typeface="微软雅黑" panose="020B0503020204020204" charset="-122"/>
                <a:sym typeface="+mn-ea"/>
              </a:rPr>
              <a:t>应</a:t>
            </a:r>
            <a:r>
              <a:rPr spc="-15" dirty="0">
                <a:latin typeface="微软雅黑" panose="020B0503020204020204" charset="-122"/>
                <a:ea typeface="微软雅黑" panose="020B0503020204020204" charset="-122"/>
                <a:cs typeface="微软雅黑" panose="020B0503020204020204" charset="-122"/>
                <a:sym typeface="+mn-ea"/>
              </a:rPr>
              <a:t>标</a:t>
            </a:r>
            <a:r>
              <a:rPr dirty="0">
                <a:latin typeface="微软雅黑" panose="020B0503020204020204" charset="-122"/>
                <a:ea typeface="微软雅黑" panose="020B0503020204020204" charset="-122"/>
                <a:cs typeface="微软雅黑" panose="020B0503020204020204" charset="-122"/>
                <a:sym typeface="+mn-ea"/>
              </a:rPr>
              <a:t>注配制</a:t>
            </a:r>
            <a:r>
              <a:rPr spc="-15" dirty="0">
                <a:latin typeface="微软雅黑" panose="020B0503020204020204" charset="-122"/>
                <a:ea typeface="微软雅黑" panose="020B0503020204020204" charset="-122"/>
                <a:cs typeface="微软雅黑" panose="020B0503020204020204" charset="-122"/>
                <a:sym typeface="+mn-ea"/>
              </a:rPr>
              <a:t>日</a:t>
            </a:r>
            <a:r>
              <a:rPr dirty="0">
                <a:latin typeface="微软雅黑" panose="020B0503020204020204" charset="-122"/>
                <a:ea typeface="微软雅黑" panose="020B0503020204020204" charset="-122"/>
                <a:cs typeface="微软雅黑" panose="020B0503020204020204" charset="-122"/>
                <a:sym typeface="+mn-ea"/>
              </a:rPr>
              <a:t>期</a:t>
            </a:r>
            <a:r>
              <a:rPr spc="-15" dirty="0">
                <a:latin typeface="微软雅黑" panose="020B0503020204020204" charset="-122"/>
                <a:ea typeface="微软雅黑" panose="020B0503020204020204" charset="-122"/>
                <a:cs typeface="微软雅黑" panose="020B0503020204020204" charset="-122"/>
                <a:sym typeface="+mn-ea"/>
              </a:rPr>
              <a:t>、</a:t>
            </a:r>
            <a:r>
              <a:rPr dirty="0">
                <a:latin typeface="微软雅黑" panose="020B0503020204020204" charset="-122"/>
                <a:ea typeface="微软雅黑" panose="020B0503020204020204" charset="-122"/>
                <a:cs typeface="微软雅黑" panose="020B0503020204020204" charset="-122"/>
                <a:sym typeface="+mn-ea"/>
              </a:rPr>
              <a:t>有效期</a:t>
            </a:r>
            <a:r>
              <a:rPr spc="-15" dirty="0">
                <a:latin typeface="微软雅黑" panose="020B0503020204020204" charset="-122"/>
                <a:ea typeface="微软雅黑" panose="020B0503020204020204" charset="-122"/>
                <a:cs typeface="微软雅黑" panose="020B0503020204020204" charset="-122"/>
                <a:sym typeface="+mn-ea"/>
              </a:rPr>
              <a:t>及</a:t>
            </a:r>
            <a:r>
              <a:rPr dirty="0">
                <a:latin typeface="微软雅黑" panose="020B0503020204020204" charset="-122"/>
                <a:ea typeface="微软雅黑" panose="020B0503020204020204" charset="-122"/>
                <a:cs typeface="微软雅黑" panose="020B0503020204020204" charset="-122"/>
                <a:sym typeface="+mn-ea"/>
              </a:rPr>
              <a:t>配</a:t>
            </a:r>
            <a:r>
              <a:rPr spc="-15" dirty="0">
                <a:latin typeface="微软雅黑" panose="020B0503020204020204" charset="-122"/>
                <a:ea typeface="微软雅黑" panose="020B0503020204020204" charset="-122"/>
                <a:cs typeface="微软雅黑" panose="020B0503020204020204" charset="-122"/>
                <a:sym typeface="+mn-ea"/>
              </a:rPr>
              <a:t>制</a:t>
            </a:r>
            <a:r>
              <a:rPr dirty="0">
                <a:latin typeface="微软雅黑" panose="020B0503020204020204" charset="-122"/>
                <a:ea typeface="微软雅黑" panose="020B0503020204020204" charset="-122"/>
                <a:cs typeface="微软雅黑" panose="020B0503020204020204" charset="-122"/>
                <a:sym typeface="+mn-ea"/>
              </a:rPr>
              <a:t>人等。</a:t>
            </a:r>
            <a:endParaRPr>
              <a:latin typeface="微软雅黑" panose="020B0503020204020204" charset="-122"/>
              <a:ea typeface="微软雅黑" panose="020B0503020204020204" charset="-122"/>
              <a:cs typeface="微软雅黑" panose="020B0503020204020204" charset="-122"/>
            </a:endParaRPr>
          </a:p>
          <a:p>
            <a:pPr marL="355600" lvl="1" indent="-201295">
              <a:lnSpc>
                <a:spcPct val="100000"/>
              </a:lnSpc>
              <a:spcBef>
                <a:spcPts val="400"/>
              </a:spcBef>
              <a:buSzPct val="95000"/>
              <a:buFont typeface="Wingdings" panose="05000000000000000000"/>
              <a:buChar char=""/>
              <a:tabLst>
                <a:tab pos="356235" algn="l"/>
              </a:tabLst>
            </a:pPr>
            <a:r>
              <a:rPr dirty="0">
                <a:latin typeface="微软雅黑" panose="020B0503020204020204" charset="-122"/>
                <a:ea typeface="微软雅黑" panose="020B0503020204020204" charset="-122"/>
                <a:cs typeface="微软雅黑" panose="020B0503020204020204" charset="-122"/>
                <a:sym typeface="+mn-ea"/>
              </a:rPr>
              <a:t>实施消毒的工作人员应</a:t>
            </a:r>
            <a:r>
              <a:rPr spc="-15" dirty="0">
                <a:latin typeface="微软雅黑" panose="020B0503020204020204" charset="-122"/>
                <a:ea typeface="微软雅黑" panose="020B0503020204020204" charset="-122"/>
                <a:cs typeface="微软雅黑" panose="020B0503020204020204" charset="-122"/>
                <a:sym typeface="+mn-ea"/>
              </a:rPr>
              <a:t>佩</a:t>
            </a:r>
            <a:r>
              <a:rPr dirty="0">
                <a:latin typeface="微软雅黑" panose="020B0503020204020204" charset="-122"/>
                <a:ea typeface="微软雅黑" panose="020B0503020204020204" charset="-122"/>
                <a:cs typeface="微软雅黑" panose="020B0503020204020204" charset="-122"/>
                <a:sym typeface="+mn-ea"/>
              </a:rPr>
              <a:t>戴个</a:t>
            </a:r>
            <a:r>
              <a:rPr spc="-15" dirty="0">
                <a:latin typeface="微软雅黑" panose="020B0503020204020204" charset="-122"/>
                <a:ea typeface="微软雅黑" panose="020B0503020204020204" charset="-122"/>
                <a:cs typeface="微软雅黑" panose="020B0503020204020204" charset="-122"/>
                <a:sym typeface="+mn-ea"/>
              </a:rPr>
              <a:t>体</a:t>
            </a:r>
            <a:r>
              <a:rPr dirty="0">
                <a:latin typeface="微软雅黑" panose="020B0503020204020204" charset="-122"/>
                <a:ea typeface="微软雅黑" panose="020B0503020204020204" charset="-122"/>
                <a:cs typeface="微软雅黑" panose="020B0503020204020204" charset="-122"/>
                <a:sym typeface="+mn-ea"/>
              </a:rPr>
              <a:t>防护</a:t>
            </a:r>
            <a:r>
              <a:rPr spc="-15" dirty="0">
                <a:latin typeface="微软雅黑" panose="020B0503020204020204" charset="-122"/>
                <a:ea typeface="微软雅黑" panose="020B0503020204020204" charset="-122"/>
                <a:cs typeface="微软雅黑" panose="020B0503020204020204" charset="-122"/>
                <a:sym typeface="+mn-ea"/>
              </a:rPr>
              <a:t>装</a:t>
            </a:r>
            <a:r>
              <a:rPr dirty="0">
                <a:latin typeface="微软雅黑" panose="020B0503020204020204" charset="-122"/>
                <a:ea typeface="微软雅黑" panose="020B0503020204020204" charset="-122"/>
                <a:cs typeface="微软雅黑" panose="020B0503020204020204" charset="-122"/>
                <a:sym typeface="+mn-ea"/>
              </a:rPr>
              <a:t>备。</a:t>
            </a:r>
            <a:endParaRPr lang="zh-CN" altLang="en-US">
              <a:ea typeface="微软雅黑" panose="020B0503020204020204" charset="-122"/>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p:cNvSpPr txBox="1"/>
          <p:nvPr/>
        </p:nvSpPr>
        <p:spPr>
          <a:xfrm>
            <a:off x="990390" y="331504"/>
            <a:ext cx="3535680" cy="460375"/>
          </a:xfrm>
          <a:prstGeom prst="rect">
            <a:avLst/>
          </a:prstGeom>
          <a:noFill/>
        </p:spPr>
        <p:txBody>
          <a:bodyPr wrap="none" rtlCol="0">
            <a:spAutoFit/>
          </a:bodyPr>
          <a:lstStyle/>
          <a:p>
            <a:pPr>
              <a:lnSpc>
                <a:spcPct val="100000"/>
              </a:lnSpc>
              <a:spcBef>
                <a:spcPts val="100"/>
              </a:spcBef>
            </a:pPr>
            <a:r>
              <a:rPr lang="zh-CN" sz="2400" b="1" dirty="0">
                <a:latin typeface="微软雅黑" panose="020B0503020204020204" charset="-122"/>
                <a:ea typeface="微软雅黑" panose="020B0503020204020204" charset="-122"/>
                <a:cs typeface="宋体" panose="02010600030101010101" pitchFamily="2" charset="-122"/>
                <a:sym typeface="+mn-ea"/>
              </a:rPr>
              <a:t>四、实验室生物安全技术</a:t>
            </a:r>
          </a:p>
        </p:txBody>
      </p:sp>
      <p:grpSp>
        <p:nvGrpSpPr>
          <p:cNvPr id="15" name="组合 14"/>
          <p:cNvGrpSpPr/>
          <p:nvPr/>
        </p:nvGrpSpPr>
        <p:grpSpPr>
          <a:xfrm>
            <a:off x="3173" y="334988"/>
            <a:ext cx="1012721" cy="587625"/>
            <a:chOff x="0" y="419087"/>
            <a:chExt cx="816284" cy="473644"/>
          </a:xfrm>
        </p:grpSpPr>
        <p:grpSp>
          <p:nvGrpSpPr>
            <p:cNvPr id="16" name="组合 15"/>
            <p:cNvGrpSpPr/>
            <p:nvPr/>
          </p:nvGrpSpPr>
          <p:grpSpPr>
            <a:xfrm>
              <a:off x="0" y="419087"/>
              <a:ext cx="816284" cy="473644"/>
              <a:chOff x="-63454" y="428612"/>
              <a:chExt cx="816284" cy="473644"/>
            </a:xfrm>
          </p:grpSpPr>
          <p:grpSp>
            <p:nvGrpSpPr>
              <p:cNvPr id="19" name="组合 18"/>
              <p:cNvGrpSpPr/>
              <p:nvPr/>
            </p:nvGrpSpPr>
            <p:grpSpPr>
              <a:xfrm>
                <a:off x="114300" y="428612"/>
                <a:ext cx="638530" cy="473644"/>
                <a:chOff x="1" y="1932152"/>
                <a:chExt cx="3100612" cy="3240569"/>
              </a:xfrm>
            </p:grpSpPr>
            <p:pic>
              <p:nvPicPr>
                <p:cNvPr id="21" name="图片 15"/>
                <p:cNvPicPr>
                  <a:picLocks noChangeAspect="1"/>
                </p:cNvPicPr>
                <p:nvPr>
                  <p:custDataLst>
                    <p:tags r:id="rId2"/>
                  </p:custDataLst>
                </p:nvPr>
              </p:nvPicPr>
              <p:blipFill>
                <a:blip r:embed="rId4" cstate="print">
                  <a:extLst>
                    <a:ext uri="{28A0092B-C50C-407E-A947-70E740481C1C}">
                      <a14:useLocalDpi xmlns:a14="http://schemas.microsoft.com/office/drawing/2010/main" val="0"/>
                    </a:ext>
                  </a:extLst>
                </a:blip>
                <a:stretch>
                  <a:fillRect/>
                </a:stretch>
              </p:blipFill>
              <p:spPr>
                <a:xfrm rot="2419665" flipH="1">
                  <a:off x="2273733" y="2150323"/>
                  <a:ext cx="826880" cy="3022398"/>
                </a:xfrm>
                <a:prstGeom prst="rect">
                  <a:avLst/>
                </a:prstGeom>
              </p:spPr>
            </p:pic>
            <p:sp>
              <p:nvSpPr>
                <p:cNvPr id="22" name="任意多边形 21"/>
                <p:cNvSpPr/>
                <p:nvPr/>
              </p:nvSpPr>
              <p:spPr bwMode="auto">
                <a:xfrm flipH="1">
                  <a:off x="1" y="1932152"/>
                  <a:ext cx="3070379" cy="2520315"/>
                </a:xfrm>
                <a:custGeom>
                  <a:avLst/>
                  <a:gdLst>
                    <a:gd name="connsiteX0" fmla="*/ 3070379 w 3070379"/>
                    <a:gd name="connsiteY0" fmla="*/ 0 h 2520315"/>
                    <a:gd name="connsiteX1" fmla="*/ 2804837 w 3070379"/>
                    <a:gd name="connsiteY1" fmla="*/ 0 h 2520315"/>
                    <a:gd name="connsiteX2" fmla="*/ 158684 w 3070379"/>
                    <a:gd name="connsiteY2" fmla="*/ 0 h 2520315"/>
                    <a:gd name="connsiteX3" fmla="*/ 22594 w 3070379"/>
                    <a:gd name="connsiteY3" fmla="*/ 237873 h 2520315"/>
                    <a:gd name="connsiteX4" fmla="*/ 1292763 w 3070379"/>
                    <a:gd name="connsiteY4" fmla="*/ 2441024 h 2520315"/>
                    <a:gd name="connsiteX5" fmla="*/ 1434523 w 3070379"/>
                    <a:gd name="connsiteY5" fmla="*/ 2520315 h 2520315"/>
                    <a:gd name="connsiteX6" fmla="*/ 3030119 w 3070379"/>
                    <a:gd name="connsiteY6" fmla="*/ 2520315 h 2520315"/>
                    <a:gd name="connsiteX7" fmla="*/ 3070379 w 3070379"/>
                    <a:gd name="connsiteY7" fmla="*/ 2520315 h 2520315"/>
                    <a:gd name="connsiteX8" fmla="*/ 3070379 w 3070379"/>
                    <a:gd name="connsiteY8" fmla="*/ 0 h 2520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70379" h="2520315">
                      <a:moveTo>
                        <a:pt x="3070379" y="0"/>
                      </a:moveTo>
                      <a:lnTo>
                        <a:pt x="2804837" y="0"/>
                      </a:lnTo>
                      <a:cubicBezTo>
                        <a:pt x="2129523" y="0"/>
                        <a:pt x="1265120" y="0"/>
                        <a:pt x="158684" y="0"/>
                      </a:cubicBezTo>
                      <a:cubicBezTo>
                        <a:pt x="33935" y="0"/>
                        <a:pt x="-39780" y="130264"/>
                        <a:pt x="22594" y="237873"/>
                      </a:cubicBezTo>
                      <a:cubicBezTo>
                        <a:pt x="22594" y="237873"/>
                        <a:pt x="22594" y="237873"/>
                        <a:pt x="1292763" y="2441024"/>
                      </a:cubicBezTo>
                      <a:cubicBezTo>
                        <a:pt x="1321115" y="2491997"/>
                        <a:pt x="1377819" y="2520315"/>
                        <a:pt x="1434523" y="2520315"/>
                      </a:cubicBezTo>
                      <a:cubicBezTo>
                        <a:pt x="1434523" y="2520315"/>
                        <a:pt x="1434523" y="2520315"/>
                        <a:pt x="3030119" y="2520315"/>
                      </a:cubicBezTo>
                      <a:lnTo>
                        <a:pt x="3070379" y="2520315"/>
                      </a:lnTo>
                      <a:lnTo>
                        <a:pt x="3070379" y="0"/>
                      </a:lnTo>
                      <a:close/>
                    </a:path>
                  </a:pathLst>
                </a:custGeom>
                <a:solidFill>
                  <a:srgbClr val="5484BD"/>
                </a:solidFill>
                <a:ln>
                  <a:noFill/>
                </a:ln>
                <a:extLst>
                  <a:ext uri="{91240B29-F687-4F45-9708-019B960494DF}">
                    <a14:hiddenLine xmlns:a14="http://schemas.microsoft.com/office/drawing/2010/main" w="9525">
                      <a:solidFill>
                        <a:srgbClr val="000000"/>
                      </a:solidFill>
                      <a:round/>
                    </a14:hiddenLine>
                  </a:ext>
                </a:extLst>
              </p:spPr>
              <p:txBody>
                <a:bodyPr vert="horz" wrap="square" lIns="91392" tIns="45696" rIns="91392" bIns="45696" numCol="1" anchor="t" anchorCtr="0" compatLnSpc="1">
                  <a:noAutofit/>
                </a:bodyPr>
                <a:lstStyle/>
                <a:p>
                  <a:endParaRPr lang="zh-CN" altLang="en-US">
                    <a:cs typeface="+mn-ea"/>
                    <a:sym typeface="+mn-lt"/>
                  </a:endParaRPr>
                </a:p>
              </p:txBody>
            </p:sp>
          </p:grpSp>
          <p:sp>
            <p:nvSpPr>
              <p:cNvPr id="20" name="矩形 19"/>
              <p:cNvSpPr/>
              <p:nvPr/>
            </p:nvSpPr>
            <p:spPr>
              <a:xfrm>
                <a:off x="-63454" y="428612"/>
                <a:ext cx="409529" cy="368371"/>
              </a:xfrm>
              <a:prstGeom prst="rect">
                <a:avLst/>
              </a:prstGeom>
              <a:solidFill>
                <a:srgbClr val="5484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7" name="矩形 16"/>
            <p:cNvSpPr/>
            <p:nvPr/>
          </p:nvSpPr>
          <p:spPr>
            <a:xfrm>
              <a:off x="104775" y="419087"/>
              <a:ext cx="50800" cy="368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200025" y="419087"/>
              <a:ext cx="50800" cy="368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9701" name="组合 1"/>
          <p:cNvGrpSpPr/>
          <p:nvPr/>
        </p:nvGrpSpPr>
        <p:grpSpPr>
          <a:xfrm>
            <a:off x="8932338" y="121739"/>
            <a:ext cx="2981042" cy="618168"/>
            <a:chOff x="263" y="-120"/>
            <a:chExt cx="9475" cy="2198"/>
          </a:xfrm>
        </p:grpSpPr>
        <p:pic>
          <p:nvPicPr>
            <p:cNvPr id="29702" name="图片 5"/>
            <p:cNvPicPr>
              <a:picLocks noChangeAspect="1"/>
            </p:cNvPicPr>
            <p:nvPr/>
          </p:nvPicPr>
          <p:blipFill>
            <a:blip r:embed="rId5" cstate="print"/>
            <a:stretch>
              <a:fillRect/>
            </a:stretch>
          </p:blipFill>
          <p:spPr>
            <a:xfrm>
              <a:off x="2190" y="-120"/>
              <a:ext cx="7549" cy="2199"/>
            </a:xfrm>
            <a:prstGeom prst="rect">
              <a:avLst/>
            </a:prstGeom>
            <a:noFill/>
            <a:ln w="9525">
              <a:noFill/>
            </a:ln>
          </p:spPr>
        </p:pic>
        <p:pic>
          <p:nvPicPr>
            <p:cNvPr id="29703" name="图片 6" descr="u=1446500768,2742535849&amp;fm=21&amp;gp=0"/>
            <p:cNvPicPr>
              <a:picLocks noChangeAspect="1"/>
            </p:cNvPicPr>
            <p:nvPr/>
          </p:nvPicPr>
          <p:blipFill>
            <a:blip r:embed="rId6" cstate="print">
              <a:clrChange>
                <a:clrFrom>
                  <a:srgbClr val="FFFFFF"/>
                </a:clrFrom>
                <a:clrTo>
                  <a:srgbClr val="FFFFFF">
                    <a:alpha val="0"/>
                  </a:srgbClr>
                </a:clrTo>
              </a:clrChange>
            </a:blip>
            <a:stretch>
              <a:fillRect/>
            </a:stretch>
          </p:blipFill>
          <p:spPr>
            <a:xfrm>
              <a:off x="263" y="212"/>
              <a:ext cx="1758" cy="1439"/>
            </a:xfrm>
            <a:prstGeom prst="rect">
              <a:avLst/>
            </a:prstGeom>
            <a:noFill/>
            <a:ln w="9525">
              <a:noFill/>
            </a:ln>
          </p:spPr>
        </p:pic>
      </p:grpSp>
      <p:sp>
        <p:nvSpPr>
          <p:cNvPr id="2" name="文本框 1"/>
          <p:cNvSpPr txBox="1"/>
          <p:nvPr>
            <p:custDataLst>
              <p:tags r:id="rId1"/>
            </p:custDataLst>
          </p:nvPr>
        </p:nvSpPr>
        <p:spPr>
          <a:xfrm>
            <a:off x="1168400" y="1069975"/>
            <a:ext cx="3747135" cy="398780"/>
          </a:xfrm>
          <a:prstGeom prst="rect">
            <a:avLst/>
          </a:prstGeom>
          <a:noFill/>
        </p:spPr>
        <p:txBody>
          <a:bodyPr wrap="square" rtlCol="0">
            <a:spAutoFit/>
          </a:bodyPr>
          <a:lstStyle/>
          <a:p>
            <a:pPr marL="457200" indent="-457200">
              <a:buFont typeface="Wingdings" panose="05000000000000000000" charset="0"/>
              <a:buChar char="u"/>
            </a:pPr>
            <a:r>
              <a:rPr lang="zh-CN" altLang="en-US" sz="2000" b="1" dirty="0">
                <a:latin typeface="微软雅黑" panose="020B0503020204020204" charset="-122"/>
                <a:ea typeface="微软雅黑" panose="020B0503020204020204" charset="-122"/>
                <a:sym typeface="+mn-ea"/>
              </a:rPr>
              <a:t>消毒灭菌技术</a:t>
            </a:r>
          </a:p>
        </p:txBody>
      </p:sp>
      <p:sp>
        <p:nvSpPr>
          <p:cNvPr id="9" name="object 9"/>
          <p:cNvSpPr txBox="1"/>
          <p:nvPr/>
        </p:nvSpPr>
        <p:spPr>
          <a:xfrm>
            <a:off x="381101" y="2072640"/>
            <a:ext cx="10150475" cy="758825"/>
          </a:xfrm>
          <a:prstGeom prst="rect">
            <a:avLst/>
          </a:prstGeom>
        </p:spPr>
        <p:txBody>
          <a:bodyPr vert="horz" wrap="square" lIns="0" tIns="12700" rIns="0" bIns="0" rtlCol="0">
            <a:spAutoFit/>
          </a:bodyPr>
          <a:lstStyle/>
          <a:p>
            <a:pPr>
              <a:lnSpc>
                <a:spcPct val="100000"/>
              </a:lnSpc>
              <a:spcBef>
                <a:spcPts val="45"/>
              </a:spcBef>
            </a:pPr>
            <a:endParaRPr sz="2850">
              <a:latin typeface="Times New Roman" panose="02020603050405020304"/>
              <a:cs typeface="Times New Roman" panose="02020603050405020304"/>
            </a:endParaRPr>
          </a:p>
          <a:p>
            <a:pPr marL="226695">
              <a:lnSpc>
                <a:spcPct val="100000"/>
              </a:lnSpc>
            </a:pPr>
            <a:endParaRPr sz="2000">
              <a:latin typeface="微软雅黑" panose="020B0503020204020204" charset="-122"/>
              <a:cs typeface="微软雅黑" panose="020B0503020204020204" charset="-122"/>
            </a:endParaRPr>
          </a:p>
        </p:txBody>
      </p:sp>
      <p:sp>
        <p:nvSpPr>
          <p:cNvPr id="4" name="object 10"/>
          <p:cNvSpPr txBox="1"/>
          <p:nvPr/>
        </p:nvSpPr>
        <p:spPr>
          <a:xfrm>
            <a:off x="1168400" y="1658620"/>
            <a:ext cx="9926955" cy="2649855"/>
          </a:xfrm>
          <a:prstGeom prst="rect">
            <a:avLst/>
          </a:prstGeom>
        </p:spPr>
        <p:txBody>
          <a:bodyPr vert="horz" wrap="square" lIns="0" tIns="13335" rIns="0" bIns="0" rtlCol="0">
            <a:spAutoFit/>
          </a:bodyPr>
          <a:lstStyle/>
          <a:p>
            <a:pPr marL="355600" indent="-342900">
              <a:lnSpc>
                <a:spcPts val="2380"/>
              </a:lnSpc>
              <a:spcBef>
                <a:spcPts val="105"/>
              </a:spcBef>
              <a:buFont typeface="Wingdings" panose="05000000000000000000" charset="0"/>
              <a:buChar char="ü"/>
            </a:pPr>
            <a:r>
              <a:rPr dirty="0">
                <a:latin typeface="微软雅黑" panose="020B0503020204020204" charset="-122"/>
                <a:ea typeface="微软雅黑" panose="020B0503020204020204" charset="-122"/>
                <a:cs typeface="微软雅黑" panose="020B0503020204020204" charset="-122"/>
                <a:sym typeface="+mn-ea"/>
              </a:rPr>
              <a:t>根据消毒因子的适当剂</a:t>
            </a:r>
            <a:r>
              <a:rPr spc="-15" dirty="0">
                <a:latin typeface="微软雅黑" panose="020B0503020204020204" charset="-122"/>
                <a:ea typeface="微软雅黑" panose="020B0503020204020204" charset="-122"/>
                <a:cs typeface="微软雅黑" panose="020B0503020204020204" charset="-122"/>
                <a:sym typeface="+mn-ea"/>
              </a:rPr>
              <a:t>量</a:t>
            </a:r>
            <a:r>
              <a:rPr dirty="0">
                <a:latin typeface="微软雅黑" panose="020B0503020204020204" charset="-122"/>
                <a:ea typeface="微软雅黑" panose="020B0503020204020204" charset="-122"/>
                <a:cs typeface="微软雅黑" panose="020B0503020204020204" charset="-122"/>
                <a:sym typeface="+mn-ea"/>
              </a:rPr>
              <a:t>（浓</a:t>
            </a:r>
            <a:r>
              <a:rPr spc="-15" dirty="0">
                <a:latin typeface="微软雅黑" panose="020B0503020204020204" charset="-122"/>
                <a:ea typeface="微软雅黑" panose="020B0503020204020204" charset="-122"/>
                <a:cs typeface="微软雅黑" panose="020B0503020204020204" charset="-122"/>
                <a:sym typeface="+mn-ea"/>
              </a:rPr>
              <a:t>度</a:t>
            </a:r>
            <a:r>
              <a:rPr dirty="0">
                <a:latin typeface="微软雅黑" panose="020B0503020204020204" charset="-122"/>
                <a:ea typeface="微软雅黑" panose="020B0503020204020204" charset="-122"/>
                <a:cs typeface="微软雅黑" panose="020B0503020204020204" charset="-122"/>
                <a:sym typeface="+mn-ea"/>
              </a:rPr>
              <a:t>）或</a:t>
            </a:r>
            <a:r>
              <a:rPr spc="-15" dirty="0">
                <a:latin typeface="微软雅黑" panose="020B0503020204020204" charset="-122"/>
                <a:ea typeface="微软雅黑" panose="020B0503020204020204" charset="-122"/>
                <a:cs typeface="微软雅黑" panose="020B0503020204020204" charset="-122"/>
                <a:sym typeface="+mn-ea"/>
              </a:rPr>
              <a:t>强</a:t>
            </a:r>
            <a:r>
              <a:rPr dirty="0">
                <a:latin typeface="微软雅黑" panose="020B0503020204020204" charset="-122"/>
                <a:ea typeface="微软雅黑" panose="020B0503020204020204" charset="-122"/>
                <a:cs typeface="微软雅黑" panose="020B0503020204020204" charset="-122"/>
                <a:sym typeface="+mn-ea"/>
              </a:rPr>
              <a:t>度和</a:t>
            </a:r>
            <a:r>
              <a:rPr spc="-15" dirty="0">
                <a:latin typeface="微软雅黑" panose="020B0503020204020204" charset="-122"/>
                <a:ea typeface="微软雅黑" panose="020B0503020204020204" charset="-122"/>
                <a:cs typeface="微软雅黑" panose="020B0503020204020204" charset="-122"/>
                <a:sym typeface="+mn-ea"/>
              </a:rPr>
              <a:t>作</a:t>
            </a:r>
            <a:r>
              <a:rPr dirty="0">
                <a:latin typeface="微软雅黑" panose="020B0503020204020204" charset="-122"/>
                <a:ea typeface="微软雅黑" panose="020B0503020204020204" charset="-122"/>
                <a:cs typeface="微软雅黑" panose="020B0503020204020204" charset="-122"/>
                <a:sym typeface="+mn-ea"/>
              </a:rPr>
              <a:t>用时</a:t>
            </a:r>
            <a:r>
              <a:rPr spc="-15" dirty="0">
                <a:latin typeface="微软雅黑" panose="020B0503020204020204" charset="-122"/>
                <a:ea typeface="微软雅黑" panose="020B0503020204020204" charset="-122"/>
                <a:cs typeface="微软雅黑" panose="020B0503020204020204" charset="-122"/>
                <a:sym typeface="+mn-ea"/>
              </a:rPr>
              <a:t>间</a:t>
            </a:r>
            <a:r>
              <a:rPr dirty="0">
                <a:latin typeface="微软雅黑" panose="020B0503020204020204" charset="-122"/>
                <a:ea typeface="微软雅黑" panose="020B0503020204020204" charset="-122"/>
                <a:cs typeface="微软雅黑" panose="020B0503020204020204" charset="-122"/>
                <a:sym typeface="+mn-ea"/>
              </a:rPr>
              <a:t>对微</a:t>
            </a:r>
            <a:r>
              <a:rPr spc="-15" dirty="0">
                <a:latin typeface="微软雅黑" panose="020B0503020204020204" charset="-122"/>
                <a:ea typeface="微软雅黑" panose="020B0503020204020204" charset="-122"/>
                <a:cs typeface="微软雅黑" panose="020B0503020204020204" charset="-122"/>
                <a:sym typeface="+mn-ea"/>
              </a:rPr>
              <a:t>生</a:t>
            </a:r>
            <a:r>
              <a:rPr dirty="0">
                <a:latin typeface="微软雅黑" panose="020B0503020204020204" charset="-122"/>
                <a:ea typeface="微软雅黑" panose="020B0503020204020204" charset="-122"/>
                <a:cs typeface="微软雅黑" panose="020B0503020204020204" charset="-122"/>
                <a:sym typeface="+mn-ea"/>
              </a:rPr>
              <a:t>物的</a:t>
            </a:r>
            <a:r>
              <a:rPr spc="-15" dirty="0">
                <a:latin typeface="微软雅黑" panose="020B0503020204020204" charset="-122"/>
                <a:ea typeface="微软雅黑" panose="020B0503020204020204" charset="-122"/>
                <a:cs typeface="微软雅黑" panose="020B0503020204020204" charset="-122"/>
                <a:sym typeface="+mn-ea"/>
              </a:rPr>
              <a:t>杀</a:t>
            </a:r>
            <a:r>
              <a:rPr dirty="0">
                <a:latin typeface="微软雅黑" panose="020B0503020204020204" charset="-122"/>
                <a:ea typeface="微软雅黑" panose="020B0503020204020204" charset="-122"/>
                <a:cs typeface="微软雅黑" panose="020B0503020204020204" charset="-122"/>
                <a:sym typeface="+mn-ea"/>
              </a:rPr>
              <a:t>灭能</a:t>
            </a:r>
            <a:r>
              <a:rPr spc="-15" dirty="0">
                <a:latin typeface="微软雅黑" panose="020B0503020204020204" charset="-122"/>
                <a:ea typeface="微软雅黑" panose="020B0503020204020204" charset="-122"/>
                <a:cs typeface="微软雅黑" panose="020B0503020204020204" charset="-122"/>
                <a:sym typeface="+mn-ea"/>
              </a:rPr>
              <a:t>力</a:t>
            </a:r>
            <a:r>
              <a:rPr dirty="0">
                <a:latin typeface="微软雅黑" panose="020B0503020204020204" charset="-122"/>
                <a:ea typeface="微软雅黑" panose="020B0503020204020204" charset="-122"/>
                <a:cs typeface="微软雅黑" panose="020B0503020204020204" charset="-122"/>
                <a:sym typeface="+mn-ea"/>
              </a:rPr>
              <a:t>，可</a:t>
            </a:r>
            <a:r>
              <a:rPr spc="-15" dirty="0">
                <a:latin typeface="微软雅黑" panose="020B0503020204020204" charset="-122"/>
                <a:ea typeface="微软雅黑" panose="020B0503020204020204" charset="-122"/>
                <a:cs typeface="微软雅黑" panose="020B0503020204020204" charset="-122"/>
                <a:sym typeface="+mn-ea"/>
              </a:rPr>
              <a:t>将</a:t>
            </a:r>
            <a:r>
              <a:rPr dirty="0">
                <a:latin typeface="微软雅黑" panose="020B0503020204020204" charset="-122"/>
                <a:ea typeface="微软雅黑" panose="020B0503020204020204" charset="-122"/>
                <a:cs typeface="微软雅黑" panose="020B0503020204020204" charset="-122"/>
                <a:sym typeface="+mn-ea"/>
              </a:rPr>
              <a:t>其分</a:t>
            </a:r>
            <a:r>
              <a:rPr spc="-15" dirty="0">
                <a:latin typeface="微软雅黑" panose="020B0503020204020204" charset="-122"/>
                <a:ea typeface="微软雅黑" panose="020B0503020204020204" charset="-122"/>
                <a:cs typeface="微软雅黑" panose="020B0503020204020204" charset="-122"/>
                <a:sym typeface="+mn-ea"/>
              </a:rPr>
              <a:t>为</a:t>
            </a:r>
            <a:r>
              <a:rPr dirty="0">
                <a:latin typeface="微软雅黑" panose="020B0503020204020204" charset="-122"/>
                <a:ea typeface="微软雅黑" panose="020B0503020204020204" charset="-122"/>
                <a:cs typeface="微软雅黑" panose="020B0503020204020204" charset="-122"/>
                <a:sym typeface="+mn-ea"/>
              </a:rPr>
              <a:t>四</a:t>
            </a:r>
            <a:r>
              <a:rPr dirty="0">
                <a:latin typeface="微软雅黑" panose="020B0503020204020204" charset="-122"/>
                <a:ea typeface="微软雅黑" panose="020B0503020204020204" charset="-122"/>
                <a:cs typeface="微软雅黑" panose="020B0503020204020204" charset="-122"/>
              </a:rPr>
              <a:t>个作用水平的消毒方法。</a:t>
            </a:r>
            <a:endParaRPr>
              <a:latin typeface="微软雅黑" panose="020B0503020204020204" charset="-122"/>
              <a:ea typeface="微软雅黑" panose="020B0503020204020204" charset="-122"/>
              <a:cs typeface="微软雅黑" panose="020B0503020204020204" charset="-122"/>
            </a:endParaRPr>
          </a:p>
          <a:p>
            <a:pPr marL="355600" marR="259080" indent="-342900">
              <a:lnSpc>
                <a:spcPts val="3840"/>
              </a:lnSpc>
              <a:spcBef>
                <a:spcPts val="110"/>
              </a:spcBef>
              <a:buFont typeface="Wingdings" panose="05000000000000000000" charset="0"/>
              <a:buChar char="ü"/>
            </a:pPr>
            <a:r>
              <a:rPr dirty="0">
                <a:solidFill>
                  <a:srgbClr val="FF0000"/>
                </a:solidFill>
                <a:latin typeface="微软雅黑" panose="020B0503020204020204" charset="-122"/>
                <a:ea typeface="微软雅黑" panose="020B0503020204020204" charset="-122"/>
                <a:cs typeface="微软雅黑" panose="020B0503020204020204" charset="-122"/>
              </a:rPr>
              <a:t>灭菌</a:t>
            </a:r>
            <a:r>
              <a:rPr dirty="0">
                <a:latin typeface="微软雅黑" panose="020B0503020204020204" charset="-122"/>
                <a:ea typeface="微软雅黑" panose="020B0503020204020204" charset="-122"/>
                <a:cs typeface="微软雅黑" panose="020B0503020204020204" charset="-122"/>
              </a:rPr>
              <a:t>：热力、环氧乙烷</a:t>
            </a:r>
            <a:r>
              <a:rPr spc="-15" dirty="0">
                <a:latin typeface="微软雅黑" panose="020B0503020204020204" charset="-122"/>
                <a:ea typeface="微软雅黑" panose="020B0503020204020204" charset="-122"/>
                <a:cs typeface="微软雅黑" panose="020B0503020204020204" charset="-122"/>
              </a:rPr>
              <a:t>、</a:t>
            </a:r>
            <a:r>
              <a:rPr dirty="0">
                <a:latin typeface="微软雅黑" panose="020B0503020204020204" charset="-122"/>
                <a:ea typeface="微软雅黑" panose="020B0503020204020204" charset="-122"/>
                <a:cs typeface="微软雅黑" panose="020B0503020204020204" charset="-122"/>
              </a:rPr>
              <a:t>戊二</a:t>
            </a:r>
            <a:r>
              <a:rPr spc="-15" dirty="0">
                <a:latin typeface="微软雅黑" panose="020B0503020204020204" charset="-122"/>
                <a:ea typeface="微软雅黑" panose="020B0503020204020204" charset="-122"/>
                <a:cs typeface="微软雅黑" panose="020B0503020204020204" charset="-122"/>
              </a:rPr>
              <a:t>醛</a:t>
            </a:r>
            <a:r>
              <a:rPr dirty="0">
                <a:latin typeface="微软雅黑" panose="020B0503020204020204" charset="-122"/>
                <a:ea typeface="微软雅黑" panose="020B0503020204020204" charset="-122"/>
                <a:cs typeface="微软雅黑" panose="020B0503020204020204" charset="-122"/>
              </a:rPr>
              <a:t>、过</a:t>
            </a:r>
            <a:r>
              <a:rPr spc="-15" dirty="0">
                <a:latin typeface="微软雅黑" panose="020B0503020204020204" charset="-122"/>
                <a:ea typeface="微软雅黑" panose="020B0503020204020204" charset="-122"/>
                <a:cs typeface="微软雅黑" panose="020B0503020204020204" charset="-122"/>
              </a:rPr>
              <a:t>氧</a:t>
            </a:r>
            <a:r>
              <a:rPr dirty="0">
                <a:latin typeface="微软雅黑" panose="020B0503020204020204" charset="-122"/>
                <a:ea typeface="微软雅黑" panose="020B0503020204020204" charset="-122"/>
                <a:cs typeface="微软雅黑" panose="020B0503020204020204" charset="-122"/>
              </a:rPr>
              <a:t>乙酸 </a:t>
            </a:r>
          </a:p>
          <a:p>
            <a:pPr marL="355600" marR="259080" indent="-342900">
              <a:lnSpc>
                <a:spcPts val="3840"/>
              </a:lnSpc>
              <a:spcBef>
                <a:spcPts val="110"/>
              </a:spcBef>
              <a:buFont typeface="Wingdings" panose="05000000000000000000" charset="0"/>
              <a:buChar char="ü"/>
            </a:pPr>
            <a:r>
              <a:rPr dirty="0">
                <a:solidFill>
                  <a:srgbClr val="FF0000"/>
                </a:solidFill>
                <a:latin typeface="微软雅黑" panose="020B0503020204020204" charset="-122"/>
                <a:ea typeface="微软雅黑" panose="020B0503020204020204" charset="-122"/>
                <a:cs typeface="微软雅黑" panose="020B0503020204020204" charset="-122"/>
              </a:rPr>
              <a:t>高水平消毒</a:t>
            </a:r>
            <a:r>
              <a:rPr dirty="0">
                <a:latin typeface="微软雅黑" panose="020B0503020204020204" charset="-122"/>
                <a:ea typeface="微软雅黑" panose="020B0503020204020204" charset="-122"/>
                <a:cs typeface="微软雅黑" panose="020B0503020204020204" charset="-122"/>
              </a:rPr>
              <a:t>：</a:t>
            </a:r>
            <a:r>
              <a:rPr dirty="0">
                <a:solidFill>
                  <a:srgbClr val="006FC0"/>
                </a:solidFill>
                <a:latin typeface="微软雅黑" panose="020B0503020204020204" charset="-122"/>
                <a:ea typeface="微软雅黑" panose="020B0503020204020204" charset="-122"/>
                <a:cs typeface="微软雅黑" panose="020B0503020204020204" charset="-122"/>
              </a:rPr>
              <a:t>含氯消毒</a:t>
            </a:r>
            <a:r>
              <a:rPr spc="-10" dirty="0">
                <a:solidFill>
                  <a:srgbClr val="006FC0"/>
                </a:solidFill>
                <a:latin typeface="微软雅黑" panose="020B0503020204020204" charset="-122"/>
                <a:ea typeface="微软雅黑" panose="020B0503020204020204" charset="-122"/>
                <a:cs typeface="微软雅黑" panose="020B0503020204020204" charset="-122"/>
              </a:rPr>
              <a:t>剂</a:t>
            </a:r>
            <a:r>
              <a:rPr dirty="0">
                <a:latin typeface="微软雅黑" panose="020B0503020204020204" charset="-122"/>
                <a:ea typeface="微软雅黑" panose="020B0503020204020204" charset="-122"/>
                <a:cs typeface="微软雅黑" panose="020B0503020204020204" charset="-122"/>
              </a:rPr>
              <a:t>、过</a:t>
            </a:r>
            <a:r>
              <a:rPr spc="-15" dirty="0">
                <a:latin typeface="微软雅黑" panose="020B0503020204020204" charset="-122"/>
                <a:ea typeface="微软雅黑" panose="020B0503020204020204" charset="-122"/>
                <a:cs typeface="微软雅黑" panose="020B0503020204020204" charset="-122"/>
              </a:rPr>
              <a:t>氧</a:t>
            </a:r>
            <a:r>
              <a:rPr dirty="0">
                <a:latin typeface="微软雅黑" panose="020B0503020204020204" charset="-122"/>
                <a:ea typeface="微软雅黑" panose="020B0503020204020204" charset="-122"/>
                <a:cs typeface="微软雅黑" panose="020B0503020204020204" charset="-122"/>
              </a:rPr>
              <a:t>化氢；</a:t>
            </a:r>
          </a:p>
          <a:p>
            <a:pPr marL="355600" marR="259080" indent="-342900">
              <a:lnSpc>
                <a:spcPts val="3840"/>
              </a:lnSpc>
              <a:spcBef>
                <a:spcPts val="110"/>
              </a:spcBef>
              <a:buFont typeface="Wingdings" panose="05000000000000000000" charset="0"/>
              <a:buChar char="ü"/>
            </a:pPr>
            <a:r>
              <a:rPr dirty="0">
                <a:solidFill>
                  <a:srgbClr val="FF0000"/>
                </a:solidFill>
                <a:latin typeface="微软雅黑" panose="020B0503020204020204" charset="-122"/>
                <a:ea typeface="微软雅黑" panose="020B0503020204020204" charset="-122"/>
                <a:cs typeface="微软雅黑" panose="020B0503020204020204" charset="-122"/>
              </a:rPr>
              <a:t>中水平消毒</a:t>
            </a:r>
            <a:r>
              <a:rPr dirty="0">
                <a:latin typeface="微软雅黑" panose="020B0503020204020204" charset="-122"/>
                <a:ea typeface="微软雅黑" panose="020B0503020204020204" charset="-122"/>
                <a:cs typeface="微软雅黑" panose="020B0503020204020204" charset="-122"/>
              </a:rPr>
              <a:t>：</a:t>
            </a:r>
            <a:r>
              <a:rPr dirty="0">
                <a:solidFill>
                  <a:srgbClr val="00AF50"/>
                </a:solidFill>
                <a:latin typeface="微软雅黑" panose="020B0503020204020204" charset="-122"/>
                <a:ea typeface="微软雅黑" panose="020B0503020204020204" charset="-122"/>
                <a:cs typeface="微软雅黑" panose="020B0503020204020204" charset="-122"/>
              </a:rPr>
              <a:t>碘、醇</a:t>
            </a:r>
            <a:r>
              <a:rPr dirty="0">
                <a:latin typeface="微软雅黑" panose="020B0503020204020204" charset="-122"/>
                <a:ea typeface="微软雅黑" panose="020B0503020204020204" charset="-122"/>
                <a:cs typeface="微软雅黑" panose="020B0503020204020204" charset="-122"/>
              </a:rPr>
              <a:t>、</a:t>
            </a:r>
            <a:r>
              <a:rPr spc="-15" dirty="0">
                <a:latin typeface="微软雅黑" panose="020B0503020204020204" charset="-122"/>
                <a:ea typeface="微软雅黑" panose="020B0503020204020204" charset="-122"/>
                <a:cs typeface="微软雅黑" panose="020B0503020204020204" charset="-122"/>
              </a:rPr>
              <a:t>酚</a:t>
            </a:r>
            <a:r>
              <a:rPr dirty="0">
                <a:latin typeface="微软雅黑" panose="020B0503020204020204" charset="-122"/>
                <a:ea typeface="微软雅黑" panose="020B0503020204020204" charset="-122"/>
                <a:cs typeface="微软雅黑" panose="020B0503020204020204" charset="-122"/>
              </a:rPr>
              <a:t>类消</a:t>
            </a:r>
            <a:r>
              <a:rPr spc="-15" dirty="0">
                <a:latin typeface="微软雅黑" panose="020B0503020204020204" charset="-122"/>
                <a:ea typeface="微软雅黑" panose="020B0503020204020204" charset="-122"/>
                <a:cs typeface="微软雅黑" panose="020B0503020204020204" charset="-122"/>
              </a:rPr>
              <a:t>毒</a:t>
            </a:r>
            <a:r>
              <a:rPr dirty="0">
                <a:latin typeface="微软雅黑" panose="020B0503020204020204" charset="-122"/>
                <a:ea typeface="微软雅黑" panose="020B0503020204020204" charset="-122"/>
                <a:cs typeface="微软雅黑" panose="020B0503020204020204" charset="-122"/>
              </a:rPr>
              <a:t>剂</a:t>
            </a:r>
          </a:p>
          <a:p>
            <a:pPr marL="355600" marR="259080" indent="-342900">
              <a:lnSpc>
                <a:spcPts val="3840"/>
              </a:lnSpc>
              <a:spcBef>
                <a:spcPts val="110"/>
              </a:spcBef>
              <a:buFont typeface="Wingdings" panose="05000000000000000000" charset="0"/>
              <a:buChar char="ü"/>
            </a:pPr>
            <a:r>
              <a:rPr dirty="0">
                <a:solidFill>
                  <a:srgbClr val="FF0000"/>
                </a:solidFill>
                <a:latin typeface="微软雅黑" panose="020B0503020204020204" charset="-122"/>
                <a:ea typeface="微软雅黑" panose="020B0503020204020204" charset="-122"/>
                <a:cs typeface="微软雅黑" panose="020B0503020204020204" charset="-122"/>
              </a:rPr>
              <a:t>低水平消毒</a:t>
            </a:r>
            <a:r>
              <a:rPr dirty="0">
                <a:latin typeface="微软雅黑" panose="020B0503020204020204" charset="-122"/>
                <a:ea typeface="微软雅黑" panose="020B0503020204020204" charset="-122"/>
                <a:cs typeface="微软雅黑" panose="020B0503020204020204" charset="-122"/>
              </a:rPr>
              <a:t>：单链季胺</a:t>
            </a:r>
            <a:r>
              <a:rPr spc="-15" dirty="0">
                <a:latin typeface="微软雅黑" panose="020B0503020204020204" charset="-122"/>
                <a:ea typeface="微软雅黑" panose="020B0503020204020204" charset="-122"/>
                <a:cs typeface="微软雅黑" panose="020B0503020204020204" charset="-122"/>
              </a:rPr>
              <a:t>盐</a:t>
            </a:r>
            <a:r>
              <a:rPr dirty="0">
                <a:latin typeface="微软雅黑" panose="020B0503020204020204" charset="-122"/>
                <a:ea typeface="微软雅黑" panose="020B0503020204020204" charset="-122"/>
                <a:cs typeface="微软雅黑" panose="020B0503020204020204" charset="-122"/>
              </a:rPr>
              <a:t>、洗</a:t>
            </a:r>
            <a:r>
              <a:rPr spc="-15" dirty="0">
                <a:latin typeface="微软雅黑" panose="020B0503020204020204" charset="-122"/>
                <a:ea typeface="微软雅黑" panose="020B0503020204020204" charset="-122"/>
                <a:cs typeface="微软雅黑" panose="020B0503020204020204" charset="-122"/>
              </a:rPr>
              <a:t>必</a:t>
            </a:r>
            <a:r>
              <a:rPr dirty="0">
                <a:latin typeface="微软雅黑" panose="020B0503020204020204" charset="-122"/>
                <a:ea typeface="微软雅黑" panose="020B0503020204020204" charset="-122"/>
                <a:cs typeface="微软雅黑" panose="020B0503020204020204" charset="-122"/>
              </a:rPr>
              <a:t>泰</a:t>
            </a:r>
            <a:r>
              <a:rPr sz="1800" dirty="0">
                <a:latin typeface="微软雅黑" panose="020B0503020204020204" charset="-122"/>
                <a:ea typeface="微软雅黑" panose="020B0503020204020204" charset="-122"/>
                <a:cs typeface="微软雅黑" panose="020B0503020204020204" charset="-122"/>
              </a:rPr>
              <a:t>（氯己定）</a:t>
            </a:r>
          </a:p>
        </p:txBody>
      </p:sp>
      <p:sp>
        <p:nvSpPr>
          <p:cNvPr id="11" name="object 11"/>
          <p:cNvSpPr/>
          <p:nvPr/>
        </p:nvSpPr>
        <p:spPr>
          <a:xfrm>
            <a:off x="9220073" y="4498886"/>
            <a:ext cx="2266950" cy="1728724"/>
          </a:xfrm>
          <a:prstGeom prst="rect">
            <a:avLst/>
          </a:prstGeom>
          <a:blipFill>
            <a:blip r:embed="rId7" cstate="print"/>
            <a:stretch>
              <a:fillRect/>
            </a:stretch>
          </a:blipFill>
        </p:spPr>
        <p:txBody>
          <a:bodyPr wrap="square" lIns="0" tIns="0" rIns="0" bIns="0" rtlCol="0"/>
          <a:lstStyle/>
          <a:p>
            <a:endParaRPr/>
          </a:p>
        </p:txBody>
      </p:sp>
      <p:sp>
        <p:nvSpPr>
          <p:cNvPr id="13" name="object 13"/>
          <p:cNvSpPr txBox="1"/>
          <p:nvPr/>
        </p:nvSpPr>
        <p:spPr>
          <a:xfrm>
            <a:off x="1752726" y="5032489"/>
            <a:ext cx="3643629" cy="958850"/>
          </a:xfrm>
          <a:prstGeom prst="rect">
            <a:avLst/>
          </a:prstGeom>
          <a:solidFill>
            <a:srgbClr val="8EB4E2"/>
          </a:solidFill>
          <a:ln w="12700">
            <a:solidFill>
              <a:srgbClr val="000000"/>
            </a:solidFill>
          </a:ln>
        </p:spPr>
        <p:txBody>
          <a:bodyPr vert="horz" wrap="square" lIns="0" tIns="36194" rIns="0" bIns="0" rtlCol="0">
            <a:spAutoFit/>
          </a:bodyPr>
          <a:lstStyle/>
          <a:p>
            <a:pPr marL="92075">
              <a:lnSpc>
                <a:spcPct val="100000"/>
              </a:lnSpc>
              <a:spcBef>
                <a:spcPts val="285"/>
              </a:spcBef>
            </a:pPr>
            <a:r>
              <a:rPr sz="2000" dirty="0">
                <a:latin typeface="微软雅黑" panose="020B0503020204020204" charset="-122"/>
                <a:ea typeface="微软雅黑" panose="020B0503020204020204" charset="-122"/>
                <a:cs typeface="微软雅黑" panose="020B0503020204020204" charset="-122"/>
              </a:rPr>
              <a:t>含氯消毒剂：</a:t>
            </a:r>
            <a:endParaRPr sz="2000">
              <a:latin typeface="微软雅黑" panose="020B0503020204020204" charset="-122"/>
              <a:ea typeface="微软雅黑" panose="020B0503020204020204" charset="-122"/>
              <a:cs typeface="微软雅黑" panose="020B0503020204020204" charset="-122"/>
            </a:endParaRPr>
          </a:p>
          <a:p>
            <a:pPr marL="92075">
              <a:lnSpc>
                <a:spcPct val="100000"/>
              </a:lnSpc>
            </a:pPr>
            <a:r>
              <a:rPr sz="2000" dirty="0">
                <a:latin typeface="微软雅黑" panose="020B0503020204020204" charset="-122"/>
                <a:ea typeface="微软雅黑" panose="020B0503020204020204" charset="-122"/>
                <a:cs typeface="微软雅黑" panose="020B0503020204020204" charset="-122"/>
              </a:rPr>
              <a:t>日常清洁</a:t>
            </a:r>
            <a:r>
              <a:rPr sz="2000" spc="-5" dirty="0">
                <a:latin typeface="微软雅黑" panose="020B0503020204020204" charset="-122"/>
                <a:ea typeface="微软雅黑" panose="020B0503020204020204" charset="-122"/>
                <a:cs typeface="微软雅黑" panose="020B0503020204020204" charset="-122"/>
              </a:rPr>
              <a:t>：1：100</a:t>
            </a:r>
            <a:r>
              <a:rPr sz="2000" dirty="0">
                <a:latin typeface="微软雅黑" panose="020B0503020204020204" charset="-122"/>
                <a:ea typeface="微软雅黑" panose="020B0503020204020204" charset="-122"/>
                <a:cs typeface="微软雅黑" panose="020B0503020204020204" charset="-122"/>
              </a:rPr>
              <a:t>施康</a:t>
            </a:r>
            <a:endParaRPr sz="2000">
              <a:latin typeface="微软雅黑" panose="020B0503020204020204" charset="-122"/>
              <a:ea typeface="微软雅黑" panose="020B0503020204020204" charset="-122"/>
              <a:cs typeface="微软雅黑" panose="020B0503020204020204" charset="-122"/>
            </a:endParaRPr>
          </a:p>
          <a:p>
            <a:pPr marL="92075">
              <a:lnSpc>
                <a:spcPct val="100000"/>
              </a:lnSpc>
            </a:pPr>
            <a:r>
              <a:rPr sz="2000" dirty="0">
                <a:latin typeface="微软雅黑" panose="020B0503020204020204" charset="-122"/>
                <a:ea typeface="微软雅黑" panose="020B0503020204020204" charset="-122"/>
                <a:cs typeface="微软雅黑" panose="020B0503020204020204" charset="-122"/>
              </a:rPr>
              <a:t>明显污物：1:50施康</a:t>
            </a:r>
            <a:endParaRPr sz="2000">
              <a:latin typeface="微软雅黑" panose="020B0503020204020204" charset="-122"/>
              <a:ea typeface="微软雅黑" panose="020B0503020204020204" charset="-122"/>
              <a:cs typeface="微软雅黑" panose="020B0503020204020204" charset="-122"/>
            </a:endParaRPr>
          </a:p>
        </p:txBody>
      </p:sp>
      <p:sp>
        <p:nvSpPr>
          <p:cNvPr id="5" name="object 14"/>
          <p:cNvSpPr/>
          <p:nvPr/>
        </p:nvSpPr>
        <p:spPr>
          <a:xfrm>
            <a:off x="6172326" y="4533176"/>
            <a:ext cx="2786126" cy="1694180"/>
          </a:xfrm>
          <a:prstGeom prst="rect">
            <a:avLst/>
          </a:prstGeom>
          <a:blipFill>
            <a:blip r:embed="rId8"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p:cNvSpPr txBox="1"/>
          <p:nvPr/>
        </p:nvSpPr>
        <p:spPr>
          <a:xfrm>
            <a:off x="990390" y="331504"/>
            <a:ext cx="4916805" cy="460375"/>
          </a:xfrm>
          <a:prstGeom prst="rect">
            <a:avLst/>
          </a:prstGeom>
          <a:noFill/>
        </p:spPr>
        <p:txBody>
          <a:bodyPr wrap="none" rtlCol="0">
            <a:spAutoFit/>
          </a:bodyPr>
          <a:lstStyle/>
          <a:p>
            <a:pPr marL="161925" algn="l">
              <a:lnSpc>
                <a:spcPct val="100000"/>
              </a:lnSpc>
              <a:spcBef>
                <a:spcPts val="100"/>
              </a:spcBef>
            </a:pPr>
            <a:r>
              <a:rPr lang="zh-CN" sz="2400" b="1" dirty="0">
                <a:latin typeface="微软雅黑" panose="020B0503020204020204" charset="-122"/>
                <a:ea typeface="微软雅黑" panose="020B0503020204020204" charset="-122"/>
                <a:cs typeface="宋体" panose="02010600030101010101" pitchFamily="2" charset="-122"/>
                <a:sym typeface="+mn-ea"/>
              </a:rPr>
              <a:t>一、</a:t>
            </a:r>
            <a:r>
              <a:rPr sz="2400" b="1" dirty="0">
                <a:latin typeface="微软雅黑" panose="020B0503020204020204" charset="-122"/>
                <a:ea typeface="微软雅黑" panose="020B0503020204020204" charset="-122"/>
                <a:cs typeface="宋体" panose="02010600030101010101" pitchFamily="2" charset="-122"/>
                <a:sym typeface="+mn-ea"/>
              </a:rPr>
              <a:t>实验室生物安全管理的重要性</a:t>
            </a:r>
            <a:endParaRPr lang="zh-CN" altLang="en-US" sz="2400" b="1" dirty="0">
              <a:latin typeface="微软雅黑" panose="020B0503020204020204" charset="-122"/>
              <a:ea typeface="微软雅黑" panose="020B0503020204020204" charset="-122"/>
              <a:cs typeface="+mn-ea"/>
              <a:sym typeface="+mn-lt"/>
            </a:endParaRPr>
          </a:p>
        </p:txBody>
      </p:sp>
      <p:grpSp>
        <p:nvGrpSpPr>
          <p:cNvPr id="15" name="组合 14"/>
          <p:cNvGrpSpPr/>
          <p:nvPr/>
        </p:nvGrpSpPr>
        <p:grpSpPr>
          <a:xfrm>
            <a:off x="3173" y="334988"/>
            <a:ext cx="1012721" cy="587625"/>
            <a:chOff x="0" y="419087"/>
            <a:chExt cx="816284" cy="473644"/>
          </a:xfrm>
        </p:grpSpPr>
        <p:grpSp>
          <p:nvGrpSpPr>
            <p:cNvPr id="16" name="组合 15"/>
            <p:cNvGrpSpPr/>
            <p:nvPr/>
          </p:nvGrpSpPr>
          <p:grpSpPr>
            <a:xfrm>
              <a:off x="0" y="419087"/>
              <a:ext cx="816284" cy="473644"/>
              <a:chOff x="-63454" y="428612"/>
              <a:chExt cx="816284" cy="473644"/>
            </a:xfrm>
          </p:grpSpPr>
          <p:grpSp>
            <p:nvGrpSpPr>
              <p:cNvPr id="19" name="组合 18"/>
              <p:cNvGrpSpPr/>
              <p:nvPr/>
            </p:nvGrpSpPr>
            <p:grpSpPr>
              <a:xfrm>
                <a:off x="114300" y="428612"/>
                <a:ext cx="638530" cy="473644"/>
                <a:chOff x="1" y="1932152"/>
                <a:chExt cx="3100612" cy="3240569"/>
              </a:xfrm>
            </p:grpSpPr>
            <p:pic>
              <p:nvPicPr>
                <p:cNvPr id="21" name="图片 15"/>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rot="2419665" flipH="1">
                  <a:off x="2273733" y="2150323"/>
                  <a:ext cx="826880" cy="3022398"/>
                </a:xfrm>
                <a:prstGeom prst="rect">
                  <a:avLst/>
                </a:prstGeom>
              </p:spPr>
            </p:pic>
            <p:sp>
              <p:nvSpPr>
                <p:cNvPr id="22" name="任意多边形 21"/>
                <p:cNvSpPr/>
                <p:nvPr/>
              </p:nvSpPr>
              <p:spPr bwMode="auto">
                <a:xfrm flipH="1">
                  <a:off x="1" y="1932152"/>
                  <a:ext cx="3070379" cy="2520315"/>
                </a:xfrm>
                <a:custGeom>
                  <a:avLst/>
                  <a:gdLst>
                    <a:gd name="connsiteX0" fmla="*/ 3070379 w 3070379"/>
                    <a:gd name="connsiteY0" fmla="*/ 0 h 2520315"/>
                    <a:gd name="connsiteX1" fmla="*/ 2804837 w 3070379"/>
                    <a:gd name="connsiteY1" fmla="*/ 0 h 2520315"/>
                    <a:gd name="connsiteX2" fmla="*/ 158684 w 3070379"/>
                    <a:gd name="connsiteY2" fmla="*/ 0 h 2520315"/>
                    <a:gd name="connsiteX3" fmla="*/ 22594 w 3070379"/>
                    <a:gd name="connsiteY3" fmla="*/ 237873 h 2520315"/>
                    <a:gd name="connsiteX4" fmla="*/ 1292763 w 3070379"/>
                    <a:gd name="connsiteY4" fmla="*/ 2441024 h 2520315"/>
                    <a:gd name="connsiteX5" fmla="*/ 1434523 w 3070379"/>
                    <a:gd name="connsiteY5" fmla="*/ 2520315 h 2520315"/>
                    <a:gd name="connsiteX6" fmla="*/ 3030119 w 3070379"/>
                    <a:gd name="connsiteY6" fmla="*/ 2520315 h 2520315"/>
                    <a:gd name="connsiteX7" fmla="*/ 3070379 w 3070379"/>
                    <a:gd name="connsiteY7" fmla="*/ 2520315 h 2520315"/>
                    <a:gd name="connsiteX8" fmla="*/ 3070379 w 3070379"/>
                    <a:gd name="connsiteY8" fmla="*/ 0 h 2520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70379" h="2520315">
                      <a:moveTo>
                        <a:pt x="3070379" y="0"/>
                      </a:moveTo>
                      <a:lnTo>
                        <a:pt x="2804837" y="0"/>
                      </a:lnTo>
                      <a:cubicBezTo>
                        <a:pt x="2129523" y="0"/>
                        <a:pt x="1265120" y="0"/>
                        <a:pt x="158684" y="0"/>
                      </a:cubicBezTo>
                      <a:cubicBezTo>
                        <a:pt x="33935" y="0"/>
                        <a:pt x="-39780" y="130264"/>
                        <a:pt x="22594" y="237873"/>
                      </a:cubicBezTo>
                      <a:cubicBezTo>
                        <a:pt x="22594" y="237873"/>
                        <a:pt x="22594" y="237873"/>
                        <a:pt x="1292763" y="2441024"/>
                      </a:cubicBezTo>
                      <a:cubicBezTo>
                        <a:pt x="1321115" y="2491997"/>
                        <a:pt x="1377819" y="2520315"/>
                        <a:pt x="1434523" y="2520315"/>
                      </a:cubicBezTo>
                      <a:cubicBezTo>
                        <a:pt x="1434523" y="2520315"/>
                        <a:pt x="1434523" y="2520315"/>
                        <a:pt x="3030119" y="2520315"/>
                      </a:cubicBezTo>
                      <a:lnTo>
                        <a:pt x="3070379" y="2520315"/>
                      </a:lnTo>
                      <a:lnTo>
                        <a:pt x="3070379" y="0"/>
                      </a:lnTo>
                      <a:close/>
                    </a:path>
                  </a:pathLst>
                </a:custGeom>
                <a:solidFill>
                  <a:srgbClr val="5484BD"/>
                </a:solidFill>
                <a:ln>
                  <a:noFill/>
                </a:ln>
                <a:extLst>
                  <a:ext uri="{91240B29-F687-4F45-9708-019B960494DF}">
                    <a14:hiddenLine xmlns:a14="http://schemas.microsoft.com/office/drawing/2010/main" w="9525">
                      <a:solidFill>
                        <a:srgbClr val="000000"/>
                      </a:solidFill>
                      <a:round/>
                    </a14:hiddenLine>
                  </a:ext>
                </a:extLst>
              </p:spPr>
              <p:txBody>
                <a:bodyPr vert="horz" wrap="square" lIns="91392" tIns="45696" rIns="91392" bIns="45696" numCol="1" anchor="t" anchorCtr="0" compatLnSpc="1">
                  <a:noAutofit/>
                </a:bodyPr>
                <a:lstStyle/>
                <a:p>
                  <a:endParaRPr lang="zh-CN" altLang="en-US">
                    <a:cs typeface="+mn-ea"/>
                    <a:sym typeface="+mn-lt"/>
                  </a:endParaRPr>
                </a:p>
              </p:txBody>
            </p:sp>
          </p:grpSp>
          <p:sp>
            <p:nvSpPr>
              <p:cNvPr id="20" name="矩形 19"/>
              <p:cNvSpPr/>
              <p:nvPr/>
            </p:nvSpPr>
            <p:spPr>
              <a:xfrm>
                <a:off x="-63454" y="428612"/>
                <a:ext cx="409529" cy="368371"/>
              </a:xfrm>
              <a:prstGeom prst="rect">
                <a:avLst/>
              </a:prstGeom>
              <a:solidFill>
                <a:srgbClr val="5484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7" name="矩形 16"/>
            <p:cNvSpPr/>
            <p:nvPr/>
          </p:nvSpPr>
          <p:spPr>
            <a:xfrm>
              <a:off x="104775" y="419087"/>
              <a:ext cx="50800" cy="368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200025" y="419087"/>
              <a:ext cx="50800" cy="368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9701" name="组合 1"/>
          <p:cNvGrpSpPr/>
          <p:nvPr/>
        </p:nvGrpSpPr>
        <p:grpSpPr>
          <a:xfrm>
            <a:off x="8932338" y="121739"/>
            <a:ext cx="2981042" cy="618168"/>
            <a:chOff x="263" y="-120"/>
            <a:chExt cx="9475" cy="2198"/>
          </a:xfrm>
        </p:grpSpPr>
        <p:pic>
          <p:nvPicPr>
            <p:cNvPr id="29702" name="图片 5"/>
            <p:cNvPicPr>
              <a:picLocks noChangeAspect="1"/>
            </p:cNvPicPr>
            <p:nvPr/>
          </p:nvPicPr>
          <p:blipFill>
            <a:blip r:embed="rId4" cstate="print"/>
            <a:stretch>
              <a:fillRect/>
            </a:stretch>
          </p:blipFill>
          <p:spPr>
            <a:xfrm>
              <a:off x="2190" y="-120"/>
              <a:ext cx="7549" cy="2199"/>
            </a:xfrm>
            <a:prstGeom prst="rect">
              <a:avLst/>
            </a:prstGeom>
            <a:noFill/>
            <a:ln w="9525">
              <a:noFill/>
            </a:ln>
          </p:spPr>
        </p:pic>
        <p:pic>
          <p:nvPicPr>
            <p:cNvPr id="29703" name="图片 6" descr="u=1446500768,2742535849&amp;fm=21&amp;gp=0"/>
            <p:cNvPicPr>
              <a:picLocks noChangeAspect="1"/>
            </p:cNvPicPr>
            <p:nvPr/>
          </p:nvPicPr>
          <p:blipFill>
            <a:blip r:embed="rId5" cstate="print">
              <a:clrChange>
                <a:clrFrom>
                  <a:srgbClr val="FFFFFF"/>
                </a:clrFrom>
                <a:clrTo>
                  <a:srgbClr val="FFFFFF">
                    <a:alpha val="0"/>
                  </a:srgbClr>
                </a:clrTo>
              </a:clrChange>
            </a:blip>
            <a:stretch>
              <a:fillRect/>
            </a:stretch>
          </p:blipFill>
          <p:spPr>
            <a:xfrm>
              <a:off x="263" y="212"/>
              <a:ext cx="1758" cy="1439"/>
            </a:xfrm>
            <a:prstGeom prst="rect">
              <a:avLst/>
            </a:prstGeom>
            <a:noFill/>
            <a:ln w="9525">
              <a:noFill/>
            </a:ln>
          </p:spPr>
        </p:pic>
      </p:grpSp>
      <p:sp>
        <p:nvSpPr>
          <p:cNvPr id="57" name="textbox 57"/>
          <p:cNvSpPr/>
          <p:nvPr/>
        </p:nvSpPr>
        <p:spPr>
          <a:xfrm>
            <a:off x="1676174" y="1146111"/>
            <a:ext cx="8515984" cy="944244"/>
          </a:xfrm>
          <a:prstGeom prst="rect">
            <a:avLst/>
          </a:prstGeom>
        </p:spPr>
        <p:txBody>
          <a:bodyPr vert="horz" wrap="square" lIns="0" tIns="0" rIns="0" bIns="0"/>
          <a:lstStyle/>
          <a:p>
            <a:pPr algn="l" rtl="0" eaLnBrk="0">
              <a:lnSpc>
                <a:spcPct val="91000"/>
              </a:lnSpc>
            </a:pPr>
            <a:endParaRPr lang="en-US" altLang="en-US" sz="100" b="1" dirty="0"/>
          </a:p>
          <a:p>
            <a:pPr marL="187325" algn="l" rtl="0" eaLnBrk="0">
              <a:lnSpc>
                <a:spcPct val="95000"/>
              </a:lnSpc>
              <a:spcBef>
                <a:spcPts val="30"/>
              </a:spcBef>
            </a:pPr>
            <a:r>
              <a:rPr sz="2500" b="1" spc="190" dirty="0">
                <a:solidFill>
                  <a:srgbClr val="000000">
                    <a:alpha val="100000"/>
                  </a:srgbClr>
                </a:solidFill>
                <a:latin typeface="微软雅黑" panose="020B0503020204020204" charset="-122"/>
                <a:ea typeface="微软雅黑" panose="020B0503020204020204" charset="-122"/>
                <a:cs typeface="微软雅黑" panose="020B0503020204020204" charset="-122"/>
              </a:rPr>
              <a:t>《奋战在抗击疫情第一线，检测人员更应该注意安全</a:t>
            </a:r>
            <a:r>
              <a:rPr sz="2500" b="1" spc="180" dirty="0">
                <a:solidFill>
                  <a:srgbClr val="000000">
                    <a:alpha val="100000"/>
                  </a:srgbClr>
                </a:solidFill>
                <a:latin typeface="微软雅黑" panose="020B0503020204020204" charset="-122"/>
                <a:ea typeface="微软雅黑" panose="020B0503020204020204" charset="-122"/>
                <a:cs typeface="微软雅黑" panose="020B0503020204020204" charset="-122"/>
              </a:rPr>
              <a:t>》</a:t>
            </a:r>
            <a:endParaRPr lang="en-US" altLang="en-US" sz="100" b="1" dirty="0"/>
          </a:p>
        </p:txBody>
      </p:sp>
      <p:sp>
        <p:nvSpPr>
          <p:cNvPr id="60" name="textbox 60"/>
          <p:cNvSpPr/>
          <p:nvPr/>
        </p:nvSpPr>
        <p:spPr>
          <a:xfrm>
            <a:off x="4952974" y="5946800"/>
            <a:ext cx="6182995" cy="387984"/>
          </a:xfrm>
          <a:prstGeom prst="rect">
            <a:avLst/>
          </a:prstGeom>
        </p:spPr>
        <p:txBody>
          <a:bodyPr vert="horz" wrap="square" lIns="0" tIns="0" rIns="0" bIns="0"/>
          <a:lstStyle/>
          <a:p>
            <a:pPr algn="l" rtl="0" eaLnBrk="0">
              <a:lnSpc>
                <a:spcPct val="83000"/>
              </a:lnSpc>
            </a:pPr>
            <a:endParaRPr lang="en-US" altLang="en-US" sz="100" dirty="0"/>
          </a:p>
          <a:p>
            <a:pPr marL="12700" algn="l" rtl="0" eaLnBrk="0">
              <a:lnSpc>
                <a:spcPts val="2850"/>
              </a:lnSpc>
            </a:pPr>
            <a:r>
              <a:rPr sz="1800" spc="-1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——摘选自三</a:t>
            </a:r>
            <a:r>
              <a:rPr sz="1800" spc="0" dirty="0">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联生活周刊《我守护在武汉金银潭的重症病房》</a:t>
            </a:r>
            <a:endParaRPr lang="en-US" altLang="en-US" sz="1800" dirty="0"/>
          </a:p>
        </p:txBody>
      </p:sp>
      <p:pic>
        <p:nvPicPr>
          <p:cNvPr id="409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3938" y="1917700"/>
            <a:ext cx="10144125" cy="364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p:cNvSpPr txBox="1"/>
          <p:nvPr/>
        </p:nvSpPr>
        <p:spPr>
          <a:xfrm>
            <a:off x="990390" y="331504"/>
            <a:ext cx="3535680" cy="460375"/>
          </a:xfrm>
          <a:prstGeom prst="rect">
            <a:avLst/>
          </a:prstGeom>
          <a:noFill/>
        </p:spPr>
        <p:txBody>
          <a:bodyPr wrap="none" rtlCol="0">
            <a:spAutoFit/>
          </a:bodyPr>
          <a:lstStyle/>
          <a:p>
            <a:pPr>
              <a:lnSpc>
                <a:spcPct val="100000"/>
              </a:lnSpc>
              <a:spcBef>
                <a:spcPts val="100"/>
              </a:spcBef>
            </a:pPr>
            <a:r>
              <a:rPr lang="zh-CN" sz="2400" b="1" dirty="0">
                <a:latin typeface="微软雅黑" panose="020B0503020204020204" charset="-122"/>
                <a:ea typeface="微软雅黑" panose="020B0503020204020204" charset="-122"/>
                <a:cs typeface="宋体" panose="02010600030101010101" pitchFamily="2" charset="-122"/>
                <a:sym typeface="+mn-ea"/>
              </a:rPr>
              <a:t>四、实验室生物安全技术</a:t>
            </a:r>
          </a:p>
        </p:txBody>
      </p:sp>
      <p:grpSp>
        <p:nvGrpSpPr>
          <p:cNvPr id="15" name="组合 14"/>
          <p:cNvGrpSpPr/>
          <p:nvPr/>
        </p:nvGrpSpPr>
        <p:grpSpPr>
          <a:xfrm>
            <a:off x="3173" y="334988"/>
            <a:ext cx="1012721" cy="587625"/>
            <a:chOff x="0" y="419087"/>
            <a:chExt cx="816284" cy="473644"/>
          </a:xfrm>
        </p:grpSpPr>
        <p:grpSp>
          <p:nvGrpSpPr>
            <p:cNvPr id="16" name="组合 15"/>
            <p:cNvGrpSpPr/>
            <p:nvPr/>
          </p:nvGrpSpPr>
          <p:grpSpPr>
            <a:xfrm>
              <a:off x="0" y="419087"/>
              <a:ext cx="816284" cy="473644"/>
              <a:chOff x="-63454" y="428612"/>
              <a:chExt cx="816284" cy="473644"/>
            </a:xfrm>
          </p:grpSpPr>
          <p:grpSp>
            <p:nvGrpSpPr>
              <p:cNvPr id="19" name="组合 18"/>
              <p:cNvGrpSpPr/>
              <p:nvPr/>
            </p:nvGrpSpPr>
            <p:grpSpPr>
              <a:xfrm>
                <a:off x="114300" y="428612"/>
                <a:ext cx="638530" cy="473644"/>
                <a:chOff x="1" y="1932152"/>
                <a:chExt cx="3100612" cy="3240569"/>
              </a:xfrm>
            </p:grpSpPr>
            <p:pic>
              <p:nvPicPr>
                <p:cNvPr id="21" name="图片 15"/>
                <p:cNvPicPr>
                  <a:picLocks noChangeAspect="1"/>
                </p:cNvPicPr>
                <p:nvPr>
                  <p:custDataLst>
                    <p:tags r:id="rId2"/>
                  </p:custDataLst>
                </p:nvPr>
              </p:nvPicPr>
              <p:blipFill>
                <a:blip r:embed="rId4" cstate="print">
                  <a:extLst>
                    <a:ext uri="{28A0092B-C50C-407E-A947-70E740481C1C}">
                      <a14:useLocalDpi xmlns:a14="http://schemas.microsoft.com/office/drawing/2010/main" val="0"/>
                    </a:ext>
                  </a:extLst>
                </a:blip>
                <a:stretch>
                  <a:fillRect/>
                </a:stretch>
              </p:blipFill>
              <p:spPr>
                <a:xfrm rot="2419665" flipH="1">
                  <a:off x="2273733" y="2150323"/>
                  <a:ext cx="826880" cy="3022398"/>
                </a:xfrm>
                <a:prstGeom prst="rect">
                  <a:avLst/>
                </a:prstGeom>
              </p:spPr>
            </p:pic>
            <p:sp>
              <p:nvSpPr>
                <p:cNvPr id="22" name="任意多边形 21"/>
                <p:cNvSpPr/>
                <p:nvPr/>
              </p:nvSpPr>
              <p:spPr bwMode="auto">
                <a:xfrm flipH="1">
                  <a:off x="1" y="1932152"/>
                  <a:ext cx="3070379" cy="2520315"/>
                </a:xfrm>
                <a:custGeom>
                  <a:avLst/>
                  <a:gdLst>
                    <a:gd name="connsiteX0" fmla="*/ 3070379 w 3070379"/>
                    <a:gd name="connsiteY0" fmla="*/ 0 h 2520315"/>
                    <a:gd name="connsiteX1" fmla="*/ 2804837 w 3070379"/>
                    <a:gd name="connsiteY1" fmla="*/ 0 h 2520315"/>
                    <a:gd name="connsiteX2" fmla="*/ 158684 w 3070379"/>
                    <a:gd name="connsiteY2" fmla="*/ 0 h 2520315"/>
                    <a:gd name="connsiteX3" fmla="*/ 22594 w 3070379"/>
                    <a:gd name="connsiteY3" fmla="*/ 237873 h 2520315"/>
                    <a:gd name="connsiteX4" fmla="*/ 1292763 w 3070379"/>
                    <a:gd name="connsiteY4" fmla="*/ 2441024 h 2520315"/>
                    <a:gd name="connsiteX5" fmla="*/ 1434523 w 3070379"/>
                    <a:gd name="connsiteY5" fmla="*/ 2520315 h 2520315"/>
                    <a:gd name="connsiteX6" fmla="*/ 3030119 w 3070379"/>
                    <a:gd name="connsiteY6" fmla="*/ 2520315 h 2520315"/>
                    <a:gd name="connsiteX7" fmla="*/ 3070379 w 3070379"/>
                    <a:gd name="connsiteY7" fmla="*/ 2520315 h 2520315"/>
                    <a:gd name="connsiteX8" fmla="*/ 3070379 w 3070379"/>
                    <a:gd name="connsiteY8" fmla="*/ 0 h 2520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70379" h="2520315">
                      <a:moveTo>
                        <a:pt x="3070379" y="0"/>
                      </a:moveTo>
                      <a:lnTo>
                        <a:pt x="2804837" y="0"/>
                      </a:lnTo>
                      <a:cubicBezTo>
                        <a:pt x="2129523" y="0"/>
                        <a:pt x="1265120" y="0"/>
                        <a:pt x="158684" y="0"/>
                      </a:cubicBezTo>
                      <a:cubicBezTo>
                        <a:pt x="33935" y="0"/>
                        <a:pt x="-39780" y="130264"/>
                        <a:pt x="22594" y="237873"/>
                      </a:cubicBezTo>
                      <a:cubicBezTo>
                        <a:pt x="22594" y="237873"/>
                        <a:pt x="22594" y="237873"/>
                        <a:pt x="1292763" y="2441024"/>
                      </a:cubicBezTo>
                      <a:cubicBezTo>
                        <a:pt x="1321115" y="2491997"/>
                        <a:pt x="1377819" y="2520315"/>
                        <a:pt x="1434523" y="2520315"/>
                      </a:cubicBezTo>
                      <a:cubicBezTo>
                        <a:pt x="1434523" y="2520315"/>
                        <a:pt x="1434523" y="2520315"/>
                        <a:pt x="3030119" y="2520315"/>
                      </a:cubicBezTo>
                      <a:lnTo>
                        <a:pt x="3070379" y="2520315"/>
                      </a:lnTo>
                      <a:lnTo>
                        <a:pt x="3070379" y="0"/>
                      </a:lnTo>
                      <a:close/>
                    </a:path>
                  </a:pathLst>
                </a:custGeom>
                <a:solidFill>
                  <a:srgbClr val="5484BD"/>
                </a:solidFill>
                <a:ln>
                  <a:noFill/>
                </a:ln>
                <a:extLst>
                  <a:ext uri="{91240B29-F687-4F45-9708-019B960494DF}">
                    <a14:hiddenLine xmlns:a14="http://schemas.microsoft.com/office/drawing/2010/main" w="9525">
                      <a:solidFill>
                        <a:srgbClr val="000000"/>
                      </a:solidFill>
                      <a:round/>
                    </a14:hiddenLine>
                  </a:ext>
                </a:extLst>
              </p:spPr>
              <p:txBody>
                <a:bodyPr vert="horz" wrap="square" lIns="91392" tIns="45696" rIns="91392" bIns="45696" numCol="1" anchor="t" anchorCtr="0" compatLnSpc="1">
                  <a:noAutofit/>
                </a:bodyPr>
                <a:lstStyle/>
                <a:p>
                  <a:endParaRPr lang="zh-CN" altLang="en-US">
                    <a:cs typeface="+mn-ea"/>
                    <a:sym typeface="+mn-lt"/>
                  </a:endParaRPr>
                </a:p>
              </p:txBody>
            </p:sp>
          </p:grpSp>
          <p:sp>
            <p:nvSpPr>
              <p:cNvPr id="20" name="矩形 19"/>
              <p:cNvSpPr/>
              <p:nvPr/>
            </p:nvSpPr>
            <p:spPr>
              <a:xfrm>
                <a:off x="-63454" y="428612"/>
                <a:ext cx="409529" cy="368371"/>
              </a:xfrm>
              <a:prstGeom prst="rect">
                <a:avLst/>
              </a:prstGeom>
              <a:solidFill>
                <a:srgbClr val="5484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7" name="矩形 16"/>
            <p:cNvSpPr/>
            <p:nvPr/>
          </p:nvSpPr>
          <p:spPr>
            <a:xfrm>
              <a:off x="104775" y="419087"/>
              <a:ext cx="50800" cy="368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200025" y="419087"/>
              <a:ext cx="50800" cy="368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9701" name="组合 1"/>
          <p:cNvGrpSpPr/>
          <p:nvPr/>
        </p:nvGrpSpPr>
        <p:grpSpPr>
          <a:xfrm>
            <a:off x="8932338" y="121739"/>
            <a:ext cx="2981042" cy="618168"/>
            <a:chOff x="263" y="-120"/>
            <a:chExt cx="9475" cy="2198"/>
          </a:xfrm>
        </p:grpSpPr>
        <p:pic>
          <p:nvPicPr>
            <p:cNvPr id="29702" name="图片 5"/>
            <p:cNvPicPr>
              <a:picLocks noChangeAspect="1"/>
            </p:cNvPicPr>
            <p:nvPr/>
          </p:nvPicPr>
          <p:blipFill>
            <a:blip r:embed="rId5" cstate="print"/>
            <a:stretch>
              <a:fillRect/>
            </a:stretch>
          </p:blipFill>
          <p:spPr>
            <a:xfrm>
              <a:off x="2190" y="-120"/>
              <a:ext cx="7549" cy="2199"/>
            </a:xfrm>
            <a:prstGeom prst="rect">
              <a:avLst/>
            </a:prstGeom>
            <a:noFill/>
            <a:ln w="9525">
              <a:noFill/>
            </a:ln>
          </p:spPr>
        </p:pic>
        <p:pic>
          <p:nvPicPr>
            <p:cNvPr id="29703" name="图片 6" descr="u=1446500768,2742535849&amp;fm=21&amp;gp=0"/>
            <p:cNvPicPr>
              <a:picLocks noChangeAspect="1"/>
            </p:cNvPicPr>
            <p:nvPr/>
          </p:nvPicPr>
          <p:blipFill>
            <a:blip r:embed="rId6" cstate="print">
              <a:clrChange>
                <a:clrFrom>
                  <a:srgbClr val="FFFFFF"/>
                </a:clrFrom>
                <a:clrTo>
                  <a:srgbClr val="FFFFFF">
                    <a:alpha val="0"/>
                  </a:srgbClr>
                </a:clrTo>
              </a:clrChange>
            </a:blip>
            <a:stretch>
              <a:fillRect/>
            </a:stretch>
          </p:blipFill>
          <p:spPr>
            <a:xfrm>
              <a:off x="263" y="212"/>
              <a:ext cx="1758" cy="1439"/>
            </a:xfrm>
            <a:prstGeom prst="rect">
              <a:avLst/>
            </a:prstGeom>
            <a:noFill/>
            <a:ln w="9525">
              <a:noFill/>
            </a:ln>
          </p:spPr>
        </p:pic>
      </p:grpSp>
      <p:sp>
        <p:nvSpPr>
          <p:cNvPr id="2" name="文本框 1"/>
          <p:cNvSpPr txBox="1"/>
          <p:nvPr>
            <p:custDataLst>
              <p:tags r:id="rId1"/>
            </p:custDataLst>
          </p:nvPr>
        </p:nvSpPr>
        <p:spPr>
          <a:xfrm>
            <a:off x="1168400" y="1069975"/>
            <a:ext cx="3747135" cy="398780"/>
          </a:xfrm>
          <a:prstGeom prst="rect">
            <a:avLst/>
          </a:prstGeom>
          <a:noFill/>
        </p:spPr>
        <p:txBody>
          <a:bodyPr wrap="square" rtlCol="0">
            <a:spAutoFit/>
          </a:bodyPr>
          <a:lstStyle/>
          <a:p>
            <a:pPr marL="457200" indent="-457200">
              <a:buFont typeface="Wingdings" panose="05000000000000000000" charset="0"/>
              <a:buChar char="u"/>
            </a:pPr>
            <a:r>
              <a:rPr lang="zh-CN" altLang="en-US" sz="2000" b="1" dirty="0">
                <a:latin typeface="微软雅黑" panose="020B0503020204020204" charset="-122"/>
                <a:ea typeface="微软雅黑" panose="020B0503020204020204" charset="-122"/>
                <a:sym typeface="+mn-ea"/>
              </a:rPr>
              <a:t>人员管理与培训</a:t>
            </a:r>
          </a:p>
        </p:txBody>
      </p:sp>
      <p:sp>
        <p:nvSpPr>
          <p:cNvPr id="9" name="object 9"/>
          <p:cNvSpPr txBox="1"/>
          <p:nvPr/>
        </p:nvSpPr>
        <p:spPr>
          <a:xfrm>
            <a:off x="1219301" y="1612900"/>
            <a:ext cx="10150475" cy="3552190"/>
          </a:xfrm>
          <a:prstGeom prst="rect">
            <a:avLst/>
          </a:prstGeom>
        </p:spPr>
        <p:txBody>
          <a:bodyPr vert="horz" wrap="square" lIns="0" tIns="12700" rIns="0" bIns="0" rtlCol="0">
            <a:spAutoFit/>
          </a:bodyPr>
          <a:lstStyle/>
          <a:p>
            <a:pPr marL="365760" marR="0" lvl="0" indent="-255905" algn="l" defTabSz="914400" rtl="0" eaLnBrk="1" fontAlgn="auto" latinLnBrk="0" hangingPunct="1">
              <a:lnSpc>
                <a:spcPct val="100000"/>
              </a:lnSpc>
              <a:spcBef>
                <a:spcPts val="400"/>
              </a:spcBef>
              <a:spcAft>
                <a:spcPts val="0"/>
              </a:spcAft>
              <a:buClr>
                <a:schemeClr val="accent1"/>
              </a:buClr>
              <a:buSzPct val="68000"/>
              <a:buFont typeface="Wingdings 2" panose="05020102010507070707"/>
              <a:buNone/>
              <a:defRPr/>
            </a:pPr>
            <a:r>
              <a:rPr lang="en-US" altLang="zh-CN" sz="2000" b="1" noProof="0" dirty="0" smtClean="0">
                <a:ln>
                  <a:noFill/>
                </a:ln>
                <a:solidFill>
                  <a:srgbClr val="C00000"/>
                </a:solidFill>
                <a:effectLst/>
                <a:uLnTx/>
                <a:uFillTx/>
                <a:latin typeface="微软雅黑" panose="020B0503020204020204" charset="-122"/>
                <a:ea typeface="微软雅黑" panose="020B0503020204020204" charset="-122"/>
                <a:cs typeface="微软雅黑" panose="020B0503020204020204" charset="-122"/>
                <a:sym typeface="+mn-ea"/>
              </a:rPr>
              <a:t>1.2.2 </a:t>
            </a:r>
            <a:r>
              <a:rPr lang="zh-CN" altLang="en-US" sz="2000" b="1" noProof="0" dirty="0" smtClean="0">
                <a:ln>
                  <a:noFill/>
                </a:ln>
                <a:solidFill>
                  <a:srgbClr val="C00000"/>
                </a:solidFill>
                <a:effectLst/>
                <a:uLnTx/>
                <a:uFillTx/>
                <a:latin typeface="微软雅黑" panose="020B0503020204020204" charset="-122"/>
                <a:ea typeface="微软雅黑" panose="020B0503020204020204" charset="-122"/>
                <a:cs typeface="微软雅黑" panose="020B0503020204020204" charset="-122"/>
                <a:sym typeface="+mn-ea"/>
              </a:rPr>
              <a:t>个人责任 </a:t>
            </a:r>
            <a:endParaRPr kumimoji="0" lang="zh-CN" altLang="en-US" sz="2000" b="1" i="0" u="none" strike="noStrike" kern="1200" cap="none" spc="0" normalizeH="0" baseline="0" noProof="0" dirty="0" smtClean="0">
              <a:ln>
                <a:noFill/>
              </a:ln>
              <a:solidFill>
                <a:srgbClr val="C00000"/>
              </a:solidFill>
              <a:effectLst/>
              <a:uLnTx/>
              <a:uFillTx/>
              <a:latin typeface="微软雅黑" panose="020B0503020204020204" charset="-122"/>
              <a:ea typeface="微软雅黑" panose="020B0503020204020204" charset="-122"/>
              <a:cs typeface="微软雅黑" panose="020B0503020204020204" charset="-122"/>
            </a:endParaRPr>
          </a:p>
          <a:p>
            <a:pPr marL="365760" marR="0" lvl="0" indent="-255905" algn="l" defTabSz="914400" rtl="0" eaLnBrk="1" fontAlgn="auto" latinLnBrk="0" hangingPunct="1">
              <a:lnSpc>
                <a:spcPct val="100000"/>
              </a:lnSpc>
              <a:spcBef>
                <a:spcPts val="400"/>
              </a:spcBef>
              <a:spcAft>
                <a:spcPts val="0"/>
              </a:spcAft>
              <a:buClr>
                <a:schemeClr val="accent1"/>
              </a:buClr>
              <a:buSzPct val="68000"/>
              <a:buFont typeface="Wingdings 2" panose="05020102010507070707"/>
              <a:buNone/>
              <a:defRPr/>
            </a:pPr>
            <a:r>
              <a:rPr lang="en-US" altLang="zh-CN" sz="2000" noProof="0" dirty="0" smtClean="0">
                <a:ln>
                  <a:noFill/>
                </a:ln>
                <a:effectLst/>
                <a:uLnTx/>
                <a:uFillTx/>
                <a:latin typeface="微软雅黑" panose="020B0503020204020204" charset="-122"/>
                <a:ea typeface="微软雅黑" panose="020B0503020204020204" charset="-122"/>
                <a:cs typeface="微软雅黑" panose="020B0503020204020204" charset="-122"/>
                <a:sym typeface="+mn-ea"/>
              </a:rPr>
              <a:t>1.2.2.1 </a:t>
            </a:r>
            <a:r>
              <a:rPr lang="zh-CN" altLang="en-US" sz="2000" noProof="0" dirty="0" smtClean="0">
                <a:ln>
                  <a:noFill/>
                </a:ln>
                <a:effectLst/>
                <a:uLnTx/>
                <a:uFillTx/>
                <a:latin typeface="微软雅黑" panose="020B0503020204020204" charset="-122"/>
                <a:ea typeface="微软雅黑" panose="020B0503020204020204" charset="-122"/>
                <a:cs typeface="微软雅黑" panose="020B0503020204020204" charset="-122"/>
                <a:sym typeface="+mn-ea"/>
              </a:rPr>
              <a:t>应充分认识和理解所从事工作的风险。 </a:t>
            </a:r>
            <a:endParaRPr kumimoji="0" lang="zh-CN" altLang="en-US" sz="2000" b="0" i="0" u="none" strike="noStrike" kern="1200" cap="none" spc="0" normalizeH="0" baseline="0" noProof="0" dirty="0" smtClean="0">
              <a:ln>
                <a:noFill/>
              </a:ln>
              <a:solidFill>
                <a:schemeClr val="tx1"/>
              </a:solidFill>
              <a:effectLst/>
              <a:uLnTx/>
              <a:uFillTx/>
              <a:latin typeface="微软雅黑" panose="020B0503020204020204" charset="-122"/>
              <a:ea typeface="微软雅黑" panose="020B0503020204020204" charset="-122"/>
              <a:cs typeface="微软雅黑" panose="020B0503020204020204" charset="-122"/>
            </a:endParaRPr>
          </a:p>
          <a:p>
            <a:pPr marL="365760" marR="0" lvl="0" indent="-255905" algn="l" defTabSz="914400" rtl="0" eaLnBrk="1" fontAlgn="auto" latinLnBrk="0" hangingPunct="1">
              <a:lnSpc>
                <a:spcPct val="100000"/>
              </a:lnSpc>
              <a:spcBef>
                <a:spcPts val="400"/>
              </a:spcBef>
              <a:spcAft>
                <a:spcPts val="0"/>
              </a:spcAft>
              <a:buClr>
                <a:schemeClr val="accent1"/>
              </a:buClr>
              <a:buSzPct val="68000"/>
              <a:buFont typeface="Wingdings 2" panose="05020102010507070707"/>
              <a:buNone/>
              <a:defRPr/>
            </a:pPr>
            <a:r>
              <a:rPr lang="en-US" altLang="zh-CN" sz="2000" noProof="0" dirty="0" smtClean="0">
                <a:ln>
                  <a:noFill/>
                </a:ln>
                <a:effectLst/>
                <a:uLnTx/>
                <a:uFillTx/>
                <a:latin typeface="微软雅黑" panose="020B0503020204020204" charset="-122"/>
                <a:ea typeface="微软雅黑" panose="020B0503020204020204" charset="-122"/>
                <a:cs typeface="微软雅黑" panose="020B0503020204020204" charset="-122"/>
                <a:sym typeface="+mn-ea"/>
              </a:rPr>
              <a:t>1.2.2.2 </a:t>
            </a:r>
            <a:r>
              <a:rPr lang="zh-CN" altLang="en-US" sz="2000" noProof="0" dirty="0" smtClean="0">
                <a:ln>
                  <a:noFill/>
                </a:ln>
                <a:effectLst/>
                <a:uLnTx/>
                <a:uFillTx/>
                <a:latin typeface="微软雅黑" panose="020B0503020204020204" charset="-122"/>
                <a:ea typeface="微软雅黑" panose="020B0503020204020204" charset="-122"/>
                <a:cs typeface="微软雅黑" panose="020B0503020204020204" charset="-122"/>
                <a:sym typeface="+mn-ea"/>
              </a:rPr>
              <a:t>应自觉遵守临床实验室生物安全管理的规定和要求。 </a:t>
            </a:r>
            <a:endParaRPr kumimoji="0" lang="zh-CN" altLang="en-US" sz="2000" b="0" i="0" u="none" strike="noStrike" kern="1200" cap="none" spc="0" normalizeH="0" baseline="0" noProof="0" dirty="0" smtClean="0">
              <a:ln>
                <a:noFill/>
              </a:ln>
              <a:solidFill>
                <a:schemeClr val="tx1"/>
              </a:solidFill>
              <a:effectLst/>
              <a:uLnTx/>
              <a:uFillTx/>
              <a:latin typeface="微软雅黑" panose="020B0503020204020204" charset="-122"/>
              <a:ea typeface="微软雅黑" panose="020B0503020204020204" charset="-122"/>
              <a:cs typeface="微软雅黑" panose="020B0503020204020204" charset="-122"/>
            </a:endParaRPr>
          </a:p>
          <a:p>
            <a:pPr marL="365760" marR="0" lvl="0" indent="-255905" algn="l" defTabSz="914400" rtl="0" eaLnBrk="1" fontAlgn="auto" latinLnBrk="0" hangingPunct="1">
              <a:lnSpc>
                <a:spcPct val="100000"/>
              </a:lnSpc>
              <a:spcBef>
                <a:spcPts val="400"/>
              </a:spcBef>
              <a:spcAft>
                <a:spcPts val="0"/>
              </a:spcAft>
              <a:buClr>
                <a:schemeClr val="accent1"/>
              </a:buClr>
              <a:buSzPct val="68000"/>
              <a:buFont typeface="Wingdings 2" panose="05020102010507070707"/>
              <a:buNone/>
              <a:defRPr/>
            </a:pPr>
            <a:r>
              <a:rPr lang="en-US" altLang="zh-CN" sz="2000" noProof="0" dirty="0" smtClean="0">
                <a:ln>
                  <a:noFill/>
                </a:ln>
                <a:effectLst/>
                <a:uLnTx/>
                <a:uFillTx/>
                <a:latin typeface="微软雅黑" panose="020B0503020204020204" charset="-122"/>
                <a:ea typeface="微软雅黑" panose="020B0503020204020204" charset="-122"/>
                <a:cs typeface="微软雅黑" panose="020B0503020204020204" charset="-122"/>
                <a:sym typeface="+mn-ea"/>
              </a:rPr>
              <a:t>1.2.2.3 </a:t>
            </a:r>
            <a:r>
              <a:rPr lang="zh-CN" altLang="en-US" sz="2000" noProof="0" dirty="0" smtClean="0">
                <a:ln>
                  <a:noFill/>
                </a:ln>
                <a:effectLst/>
                <a:uLnTx/>
                <a:uFillTx/>
                <a:latin typeface="微软雅黑" panose="020B0503020204020204" charset="-122"/>
                <a:ea typeface="微软雅黑" panose="020B0503020204020204" charset="-122"/>
                <a:cs typeface="微软雅黑" panose="020B0503020204020204" charset="-122"/>
                <a:sym typeface="+mn-ea"/>
              </a:rPr>
              <a:t>在身体状态许可的情况下，应接受临床实验室的免疫计划和其他的健康管理规定。 </a:t>
            </a:r>
            <a:endParaRPr kumimoji="0" lang="zh-CN" altLang="en-US" sz="2000" b="0" i="0" u="none" strike="noStrike" kern="1200" cap="none" spc="0" normalizeH="0" baseline="0" noProof="0" dirty="0" smtClean="0">
              <a:ln>
                <a:noFill/>
              </a:ln>
              <a:solidFill>
                <a:schemeClr val="tx1"/>
              </a:solidFill>
              <a:effectLst/>
              <a:uLnTx/>
              <a:uFillTx/>
              <a:latin typeface="微软雅黑" panose="020B0503020204020204" charset="-122"/>
              <a:ea typeface="微软雅黑" panose="020B0503020204020204" charset="-122"/>
              <a:cs typeface="微软雅黑" panose="020B0503020204020204" charset="-122"/>
            </a:endParaRPr>
          </a:p>
          <a:p>
            <a:pPr marL="365760" marR="0" lvl="0" indent="-255905" algn="l" defTabSz="914400" rtl="0" eaLnBrk="1" fontAlgn="auto" latinLnBrk="0" hangingPunct="1">
              <a:lnSpc>
                <a:spcPct val="100000"/>
              </a:lnSpc>
              <a:spcBef>
                <a:spcPts val="400"/>
              </a:spcBef>
              <a:spcAft>
                <a:spcPts val="0"/>
              </a:spcAft>
              <a:buClr>
                <a:schemeClr val="accent1"/>
              </a:buClr>
              <a:buSzPct val="68000"/>
              <a:buFont typeface="Wingdings 2" panose="05020102010507070707"/>
              <a:buNone/>
              <a:defRPr/>
            </a:pPr>
            <a:r>
              <a:rPr lang="en-US" altLang="zh-CN" sz="2000" noProof="0" dirty="0" smtClean="0">
                <a:ln>
                  <a:noFill/>
                </a:ln>
                <a:effectLst/>
                <a:uLnTx/>
                <a:uFillTx/>
                <a:latin typeface="微软雅黑" panose="020B0503020204020204" charset="-122"/>
                <a:ea typeface="微软雅黑" panose="020B0503020204020204" charset="-122"/>
                <a:cs typeface="微软雅黑" panose="020B0503020204020204" charset="-122"/>
                <a:sym typeface="+mn-ea"/>
              </a:rPr>
              <a:t>1.2.2.4 </a:t>
            </a:r>
            <a:r>
              <a:rPr lang="zh-CN" altLang="en-US" sz="2000" noProof="0" dirty="0" smtClean="0">
                <a:ln>
                  <a:noFill/>
                </a:ln>
                <a:effectLst/>
                <a:uLnTx/>
                <a:uFillTx/>
                <a:latin typeface="微软雅黑" panose="020B0503020204020204" charset="-122"/>
                <a:ea typeface="微软雅黑" panose="020B0503020204020204" charset="-122"/>
                <a:cs typeface="微软雅黑" panose="020B0503020204020204" charset="-122"/>
                <a:sym typeface="+mn-ea"/>
              </a:rPr>
              <a:t>应按规定正确使用设施、设备和个体防护装备。 </a:t>
            </a:r>
            <a:endParaRPr kumimoji="0" lang="zh-CN" altLang="en-US" sz="2000" b="0" i="0" u="none" strike="noStrike" kern="1200" cap="none" spc="0" normalizeH="0" baseline="0" noProof="0" dirty="0" smtClean="0">
              <a:ln>
                <a:noFill/>
              </a:ln>
              <a:solidFill>
                <a:schemeClr val="tx1"/>
              </a:solidFill>
              <a:effectLst/>
              <a:uLnTx/>
              <a:uFillTx/>
              <a:latin typeface="微软雅黑" panose="020B0503020204020204" charset="-122"/>
              <a:ea typeface="微软雅黑" panose="020B0503020204020204" charset="-122"/>
              <a:cs typeface="微软雅黑" panose="020B0503020204020204" charset="-122"/>
            </a:endParaRPr>
          </a:p>
          <a:p>
            <a:pPr marL="365760" marR="0" lvl="0" indent="-255905" algn="l" defTabSz="914400" rtl="0" eaLnBrk="1" fontAlgn="auto" latinLnBrk="0" hangingPunct="1">
              <a:lnSpc>
                <a:spcPct val="100000"/>
              </a:lnSpc>
              <a:spcBef>
                <a:spcPts val="400"/>
              </a:spcBef>
              <a:spcAft>
                <a:spcPts val="0"/>
              </a:spcAft>
              <a:buClr>
                <a:schemeClr val="accent1"/>
              </a:buClr>
              <a:buSzPct val="68000"/>
              <a:buFont typeface="Wingdings 2" panose="05020102010507070707"/>
              <a:buNone/>
              <a:defRPr/>
            </a:pPr>
            <a:r>
              <a:rPr lang="en-US" altLang="zh-CN" sz="2000" noProof="0" dirty="0" smtClean="0">
                <a:ln>
                  <a:noFill/>
                </a:ln>
                <a:effectLst/>
                <a:uLnTx/>
                <a:uFillTx/>
                <a:latin typeface="微软雅黑" panose="020B0503020204020204" charset="-122"/>
                <a:ea typeface="微软雅黑" panose="020B0503020204020204" charset="-122"/>
                <a:cs typeface="微软雅黑" panose="020B0503020204020204" charset="-122"/>
                <a:sym typeface="+mn-ea"/>
              </a:rPr>
              <a:t>1.2.2.5 </a:t>
            </a:r>
            <a:r>
              <a:rPr lang="zh-CN" altLang="en-US" sz="2000" noProof="0" dirty="0" smtClean="0">
                <a:ln>
                  <a:noFill/>
                </a:ln>
                <a:effectLst/>
                <a:uLnTx/>
                <a:uFillTx/>
                <a:latin typeface="微软雅黑" panose="020B0503020204020204" charset="-122"/>
                <a:ea typeface="微软雅黑" panose="020B0503020204020204" charset="-122"/>
                <a:cs typeface="微软雅黑" panose="020B0503020204020204" charset="-122"/>
                <a:sym typeface="+mn-ea"/>
              </a:rPr>
              <a:t>应主动报告可能不适于从事特定工作的个人身体状态。 </a:t>
            </a:r>
            <a:endParaRPr kumimoji="0" lang="zh-CN" altLang="en-US" sz="2000" b="0" i="0" u="none" strike="noStrike" kern="1200" cap="none" spc="0" normalizeH="0" baseline="0" noProof="0" dirty="0" smtClean="0">
              <a:ln>
                <a:noFill/>
              </a:ln>
              <a:solidFill>
                <a:schemeClr val="tx1"/>
              </a:solidFill>
              <a:effectLst/>
              <a:uLnTx/>
              <a:uFillTx/>
              <a:latin typeface="微软雅黑" panose="020B0503020204020204" charset="-122"/>
              <a:ea typeface="微软雅黑" panose="020B0503020204020204" charset="-122"/>
              <a:cs typeface="微软雅黑" panose="020B0503020204020204" charset="-122"/>
            </a:endParaRPr>
          </a:p>
          <a:p>
            <a:pPr marL="365760" marR="0" lvl="0" indent="-255905" algn="l" defTabSz="914400" rtl="0" eaLnBrk="1" fontAlgn="auto" latinLnBrk="0" hangingPunct="1">
              <a:lnSpc>
                <a:spcPct val="100000"/>
              </a:lnSpc>
              <a:spcBef>
                <a:spcPts val="400"/>
              </a:spcBef>
              <a:spcAft>
                <a:spcPts val="0"/>
              </a:spcAft>
              <a:buClr>
                <a:schemeClr val="accent1"/>
              </a:buClr>
              <a:buSzPct val="68000"/>
              <a:buFont typeface="Wingdings 2" panose="05020102010507070707"/>
              <a:buNone/>
              <a:defRPr/>
            </a:pPr>
            <a:r>
              <a:rPr lang="en-US" altLang="zh-CN" sz="2000" noProof="0" dirty="0" smtClean="0">
                <a:ln>
                  <a:noFill/>
                </a:ln>
                <a:effectLst/>
                <a:uLnTx/>
                <a:uFillTx/>
                <a:latin typeface="微软雅黑" panose="020B0503020204020204" charset="-122"/>
                <a:ea typeface="微软雅黑" panose="020B0503020204020204" charset="-122"/>
                <a:cs typeface="微软雅黑" panose="020B0503020204020204" charset="-122"/>
                <a:sym typeface="+mn-ea"/>
              </a:rPr>
              <a:t>1.2.2.6 </a:t>
            </a:r>
            <a:r>
              <a:rPr lang="zh-CN" altLang="en-US" sz="2000" noProof="0" dirty="0" smtClean="0">
                <a:ln>
                  <a:noFill/>
                </a:ln>
                <a:effectLst/>
                <a:uLnTx/>
                <a:uFillTx/>
                <a:latin typeface="微软雅黑" panose="020B0503020204020204" charset="-122"/>
                <a:ea typeface="微软雅黑" panose="020B0503020204020204" charset="-122"/>
                <a:cs typeface="微软雅黑" panose="020B0503020204020204" charset="-122"/>
                <a:sym typeface="+mn-ea"/>
              </a:rPr>
              <a:t>不应因人事、经济等任何压力而违反管理规定。 </a:t>
            </a:r>
            <a:endParaRPr kumimoji="0" lang="zh-CN" altLang="en-US" sz="2000" b="0" i="0" u="none" strike="noStrike" kern="1200" cap="none" spc="0" normalizeH="0" baseline="0" noProof="0" dirty="0" smtClean="0">
              <a:ln>
                <a:noFill/>
              </a:ln>
              <a:solidFill>
                <a:schemeClr val="tx1"/>
              </a:solidFill>
              <a:effectLst/>
              <a:uLnTx/>
              <a:uFillTx/>
              <a:latin typeface="微软雅黑" panose="020B0503020204020204" charset="-122"/>
              <a:ea typeface="微软雅黑" panose="020B0503020204020204" charset="-122"/>
              <a:cs typeface="微软雅黑" panose="020B0503020204020204" charset="-122"/>
            </a:endParaRPr>
          </a:p>
          <a:p>
            <a:pPr marL="365760" marR="0" lvl="0" indent="-255905" algn="l" defTabSz="914400" rtl="0" eaLnBrk="1" fontAlgn="auto" latinLnBrk="0" hangingPunct="1">
              <a:lnSpc>
                <a:spcPct val="100000"/>
              </a:lnSpc>
              <a:spcBef>
                <a:spcPts val="400"/>
              </a:spcBef>
              <a:spcAft>
                <a:spcPts val="0"/>
              </a:spcAft>
              <a:buClr>
                <a:schemeClr val="accent1"/>
              </a:buClr>
              <a:buSzPct val="68000"/>
              <a:buFont typeface="Wingdings 2" panose="05020102010507070707"/>
              <a:buNone/>
              <a:defRPr/>
            </a:pPr>
            <a:r>
              <a:rPr lang="en-US" altLang="zh-CN" sz="2000" noProof="0" dirty="0" smtClean="0">
                <a:ln>
                  <a:noFill/>
                </a:ln>
                <a:effectLst/>
                <a:uLnTx/>
                <a:uFillTx/>
                <a:latin typeface="微软雅黑" panose="020B0503020204020204" charset="-122"/>
                <a:ea typeface="微软雅黑" panose="020B0503020204020204" charset="-122"/>
                <a:cs typeface="微软雅黑" panose="020B0503020204020204" charset="-122"/>
                <a:sym typeface="+mn-ea"/>
              </a:rPr>
              <a:t>1.2.2.7 </a:t>
            </a:r>
            <a:r>
              <a:rPr lang="zh-CN" altLang="en-US" sz="2000" b="1" noProof="0" dirty="0" smtClean="0">
                <a:ln>
                  <a:noFill/>
                </a:ln>
                <a:solidFill>
                  <a:srgbClr val="FF0000"/>
                </a:solidFill>
                <a:effectLst/>
                <a:uLnTx/>
                <a:uFillTx/>
                <a:latin typeface="微软雅黑" panose="020B0503020204020204" charset="-122"/>
                <a:ea typeface="微软雅黑" panose="020B0503020204020204" charset="-122"/>
                <a:cs typeface="微软雅黑" panose="020B0503020204020204" charset="-122"/>
                <a:sym typeface="+mn-ea"/>
              </a:rPr>
              <a:t>有责任和义务避免因个人原因造成生物安全事件或事故。 </a:t>
            </a:r>
            <a:endParaRPr kumimoji="0" lang="zh-CN" altLang="en-US" sz="2000" b="1" i="0" u="none" strike="noStrike" kern="1200" cap="none" spc="0" normalizeH="0" baseline="0" noProof="0" dirty="0" smtClean="0">
              <a:ln>
                <a:noFill/>
              </a:ln>
              <a:solidFill>
                <a:srgbClr val="FF0000"/>
              </a:solidFill>
              <a:effectLst/>
              <a:uLnTx/>
              <a:uFillTx/>
              <a:latin typeface="微软雅黑" panose="020B0503020204020204" charset="-122"/>
              <a:ea typeface="微软雅黑" panose="020B0503020204020204" charset="-122"/>
              <a:cs typeface="微软雅黑" panose="020B0503020204020204" charset="-122"/>
            </a:endParaRPr>
          </a:p>
          <a:p>
            <a:pPr marL="365760" marR="0" lvl="0" indent="-255905" algn="l" defTabSz="914400" rtl="0" eaLnBrk="1" fontAlgn="auto" latinLnBrk="0" hangingPunct="1">
              <a:lnSpc>
                <a:spcPct val="100000"/>
              </a:lnSpc>
              <a:spcBef>
                <a:spcPts val="400"/>
              </a:spcBef>
              <a:spcAft>
                <a:spcPts val="0"/>
              </a:spcAft>
              <a:buClr>
                <a:schemeClr val="accent1"/>
              </a:buClr>
              <a:buSzPct val="68000"/>
              <a:buFont typeface="Wingdings 2" panose="05020102010507070707"/>
              <a:buNone/>
              <a:defRPr/>
            </a:pPr>
            <a:r>
              <a:rPr lang="en-US" altLang="zh-CN" sz="2000" noProof="0" dirty="0" smtClean="0">
                <a:ln>
                  <a:noFill/>
                </a:ln>
                <a:effectLst/>
                <a:uLnTx/>
                <a:uFillTx/>
                <a:latin typeface="微软雅黑" panose="020B0503020204020204" charset="-122"/>
                <a:ea typeface="微软雅黑" panose="020B0503020204020204" charset="-122"/>
                <a:cs typeface="微软雅黑" panose="020B0503020204020204" charset="-122"/>
                <a:sym typeface="+mn-ea"/>
              </a:rPr>
              <a:t>1.2.2.8 </a:t>
            </a:r>
            <a:r>
              <a:rPr lang="zh-CN" altLang="en-US" sz="2000" noProof="0" dirty="0" smtClean="0">
                <a:ln>
                  <a:noFill/>
                </a:ln>
                <a:effectLst/>
                <a:uLnTx/>
                <a:uFillTx/>
                <a:latin typeface="微软雅黑" panose="020B0503020204020204" charset="-122"/>
                <a:ea typeface="微软雅黑" panose="020B0503020204020204" charset="-122"/>
                <a:cs typeface="微软雅黑" panose="020B0503020204020204" charset="-122"/>
                <a:sym typeface="+mn-ea"/>
              </a:rPr>
              <a:t>如果怀疑个人受到感染，应立即报告。 </a:t>
            </a:r>
            <a:endParaRPr kumimoji="0" lang="zh-CN" altLang="en-US" sz="2000" b="0" i="0" u="none" strike="noStrike" kern="1200" cap="none" spc="0" normalizeH="0" baseline="0" noProof="0" dirty="0" smtClean="0">
              <a:ln>
                <a:noFill/>
              </a:ln>
              <a:solidFill>
                <a:schemeClr val="tx1"/>
              </a:solidFill>
              <a:effectLst/>
              <a:uLnTx/>
              <a:uFillTx/>
              <a:latin typeface="微软雅黑" panose="020B0503020204020204" charset="-122"/>
              <a:ea typeface="微软雅黑" panose="020B0503020204020204" charset="-122"/>
              <a:cs typeface="微软雅黑" panose="020B0503020204020204" charset="-122"/>
            </a:endParaRPr>
          </a:p>
          <a:p>
            <a:pPr marL="365760" marR="0" lvl="0" indent="-255905" algn="l" defTabSz="914400" rtl="0" eaLnBrk="1" fontAlgn="auto" latinLnBrk="0" hangingPunct="1">
              <a:lnSpc>
                <a:spcPct val="100000"/>
              </a:lnSpc>
              <a:spcBef>
                <a:spcPts val="400"/>
              </a:spcBef>
              <a:spcAft>
                <a:spcPts val="0"/>
              </a:spcAft>
              <a:buClr>
                <a:schemeClr val="accent1"/>
              </a:buClr>
              <a:buSzPct val="68000"/>
              <a:buFont typeface="Wingdings 2" panose="05020102010507070707"/>
              <a:buNone/>
              <a:defRPr/>
            </a:pPr>
            <a:r>
              <a:rPr lang="en-US" altLang="zh-CN" sz="2000" noProof="0" dirty="0" smtClean="0">
                <a:ln>
                  <a:noFill/>
                </a:ln>
                <a:effectLst/>
                <a:uLnTx/>
                <a:uFillTx/>
                <a:latin typeface="微软雅黑" panose="020B0503020204020204" charset="-122"/>
                <a:ea typeface="微软雅黑" panose="020B0503020204020204" charset="-122"/>
                <a:cs typeface="微软雅黑" panose="020B0503020204020204" charset="-122"/>
                <a:sym typeface="+mn-ea"/>
              </a:rPr>
              <a:t>1.2.2.9 </a:t>
            </a:r>
            <a:r>
              <a:rPr lang="zh-CN" altLang="en-US" sz="2000" b="1" noProof="0" dirty="0" smtClean="0">
                <a:ln>
                  <a:noFill/>
                </a:ln>
                <a:solidFill>
                  <a:srgbClr val="FF0000"/>
                </a:solidFill>
                <a:effectLst/>
                <a:uLnTx/>
                <a:uFillTx/>
                <a:latin typeface="微软雅黑" panose="020B0503020204020204" charset="-122"/>
                <a:ea typeface="微软雅黑" panose="020B0503020204020204" charset="-122"/>
                <a:cs typeface="微软雅黑" panose="020B0503020204020204" charset="-122"/>
                <a:sym typeface="+mn-ea"/>
              </a:rPr>
              <a:t>应主动识别任何危险和不符合规定的工作，并立即报告。</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p:cNvSpPr txBox="1"/>
          <p:nvPr/>
        </p:nvSpPr>
        <p:spPr>
          <a:xfrm>
            <a:off x="990390" y="331504"/>
            <a:ext cx="3535680" cy="460375"/>
          </a:xfrm>
          <a:prstGeom prst="rect">
            <a:avLst/>
          </a:prstGeom>
          <a:noFill/>
        </p:spPr>
        <p:txBody>
          <a:bodyPr wrap="none" rtlCol="0">
            <a:spAutoFit/>
          </a:bodyPr>
          <a:lstStyle/>
          <a:p>
            <a:pPr>
              <a:lnSpc>
                <a:spcPct val="100000"/>
              </a:lnSpc>
              <a:spcBef>
                <a:spcPts val="100"/>
              </a:spcBef>
            </a:pPr>
            <a:r>
              <a:rPr lang="zh-CN" sz="2400" b="1" dirty="0">
                <a:latin typeface="微软雅黑" panose="020B0503020204020204" charset="-122"/>
                <a:ea typeface="微软雅黑" panose="020B0503020204020204" charset="-122"/>
                <a:cs typeface="宋体" panose="02010600030101010101" pitchFamily="2" charset="-122"/>
                <a:sym typeface="+mn-ea"/>
              </a:rPr>
              <a:t>四、实验室生物安全技术</a:t>
            </a:r>
          </a:p>
        </p:txBody>
      </p:sp>
      <p:grpSp>
        <p:nvGrpSpPr>
          <p:cNvPr id="15" name="组合 14"/>
          <p:cNvGrpSpPr/>
          <p:nvPr/>
        </p:nvGrpSpPr>
        <p:grpSpPr>
          <a:xfrm>
            <a:off x="3173" y="334988"/>
            <a:ext cx="1012721" cy="587625"/>
            <a:chOff x="0" y="419087"/>
            <a:chExt cx="816284" cy="473644"/>
          </a:xfrm>
        </p:grpSpPr>
        <p:grpSp>
          <p:nvGrpSpPr>
            <p:cNvPr id="16" name="组合 15"/>
            <p:cNvGrpSpPr/>
            <p:nvPr/>
          </p:nvGrpSpPr>
          <p:grpSpPr>
            <a:xfrm>
              <a:off x="0" y="419087"/>
              <a:ext cx="816284" cy="473644"/>
              <a:chOff x="-63454" y="428612"/>
              <a:chExt cx="816284" cy="473644"/>
            </a:xfrm>
          </p:grpSpPr>
          <p:grpSp>
            <p:nvGrpSpPr>
              <p:cNvPr id="19" name="组合 18"/>
              <p:cNvGrpSpPr/>
              <p:nvPr/>
            </p:nvGrpSpPr>
            <p:grpSpPr>
              <a:xfrm>
                <a:off x="114300" y="428612"/>
                <a:ext cx="638530" cy="473644"/>
                <a:chOff x="1" y="1932152"/>
                <a:chExt cx="3100612" cy="3240569"/>
              </a:xfrm>
            </p:grpSpPr>
            <p:pic>
              <p:nvPicPr>
                <p:cNvPr id="21" name="图片 15"/>
                <p:cNvPicPr>
                  <a:picLocks noChangeAspect="1"/>
                </p:cNvPicPr>
                <p:nvPr>
                  <p:custDataLst>
                    <p:tags r:id="rId2"/>
                  </p:custDataLst>
                </p:nvPr>
              </p:nvPicPr>
              <p:blipFill>
                <a:blip r:embed="rId4" cstate="print">
                  <a:extLst>
                    <a:ext uri="{28A0092B-C50C-407E-A947-70E740481C1C}">
                      <a14:useLocalDpi xmlns:a14="http://schemas.microsoft.com/office/drawing/2010/main" val="0"/>
                    </a:ext>
                  </a:extLst>
                </a:blip>
                <a:stretch>
                  <a:fillRect/>
                </a:stretch>
              </p:blipFill>
              <p:spPr>
                <a:xfrm rot="2419665" flipH="1">
                  <a:off x="2273733" y="2150323"/>
                  <a:ext cx="826880" cy="3022398"/>
                </a:xfrm>
                <a:prstGeom prst="rect">
                  <a:avLst/>
                </a:prstGeom>
              </p:spPr>
            </p:pic>
            <p:sp>
              <p:nvSpPr>
                <p:cNvPr id="22" name="任意多边形 21"/>
                <p:cNvSpPr/>
                <p:nvPr/>
              </p:nvSpPr>
              <p:spPr bwMode="auto">
                <a:xfrm flipH="1">
                  <a:off x="1" y="1932152"/>
                  <a:ext cx="3070379" cy="2520315"/>
                </a:xfrm>
                <a:custGeom>
                  <a:avLst/>
                  <a:gdLst>
                    <a:gd name="connsiteX0" fmla="*/ 3070379 w 3070379"/>
                    <a:gd name="connsiteY0" fmla="*/ 0 h 2520315"/>
                    <a:gd name="connsiteX1" fmla="*/ 2804837 w 3070379"/>
                    <a:gd name="connsiteY1" fmla="*/ 0 h 2520315"/>
                    <a:gd name="connsiteX2" fmla="*/ 158684 w 3070379"/>
                    <a:gd name="connsiteY2" fmla="*/ 0 h 2520315"/>
                    <a:gd name="connsiteX3" fmla="*/ 22594 w 3070379"/>
                    <a:gd name="connsiteY3" fmla="*/ 237873 h 2520315"/>
                    <a:gd name="connsiteX4" fmla="*/ 1292763 w 3070379"/>
                    <a:gd name="connsiteY4" fmla="*/ 2441024 h 2520315"/>
                    <a:gd name="connsiteX5" fmla="*/ 1434523 w 3070379"/>
                    <a:gd name="connsiteY5" fmla="*/ 2520315 h 2520315"/>
                    <a:gd name="connsiteX6" fmla="*/ 3030119 w 3070379"/>
                    <a:gd name="connsiteY6" fmla="*/ 2520315 h 2520315"/>
                    <a:gd name="connsiteX7" fmla="*/ 3070379 w 3070379"/>
                    <a:gd name="connsiteY7" fmla="*/ 2520315 h 2520315"/>
                    <a:gd name="connsiteX8" fmla="*/ 3070379 w 3070379"/>
                    <a:gd name="connsiteY8" fmla="*/ 0 h 2520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70379" h="2520315">
                      <a:moveTo>
                        <a:pt x="3070379" y="0"/>
                      </a:moveTo>
                      <a:lnTo>
                        <a:pt x="2804837" y="0"/>
                      </a:lnTo>
                      <a:cubicBezTo>
                        <a:pt x="2129523" y="0"/>
                        <a:pt x="1265120" y="0"/>
                        <a:pt x="158684" y="0"/>
                      </a:cubicBezTo>
                      <a:cubicBezTo>
                        <a:pt x="33935" y="0"/>
                        <a:pt x="-39780" y="130264"/>
                        <a:pt x="22594" y="237873"/>
                      </a:cubicBezTo>
                      <a:cubicBezTo>
                        <a:pt x="22594" y="237873"/>
                        <a:pt x="22594" y="237873"/>
                        <a:pt x="1292763" y="2441024"/>
                      </a:cubicBezTo>
                      <a:cubicBezTo>
                        <a:pt x="1321115" y="2491997"/>
                        <a:pt x="1377819" y="2520315"/>
                        <a:pt x="1434523" y="2520315"/>
                      </a:cubicBezTo>
                      <a:cubicBezTo>
                        <a:pt x="1434523" y="2520315"/>
                        <a:pt x="1434523" y="2520315"/>
                        <a:pt x="3030119" y="2520315"/>
                      </a:cubicBezTo>
                      <a:lnTo>
                        <a:pt x="3070379" y="2520315"/>
                      </a:lnTo>
                      <a:lnTo>
                        <a:pt x="3070379" y="0"/>
                      </a:lnTo>
                      <a:close/>
                    </a:path>
                  </a:pathLst>
                </a:custGeom>
                <a:solidFill>
                  <a:srgbClr val="5484BD"/>
                </a:solidFill>
                <a:ln>
                  <a:noFill/>
                </a:ln>
                <a:extLst>
                  <a:ext uri="{91240B29-F687-4F45-9708-019B960494DF}">
                    <a14:hiddenLine xmlns:a14="http://schemas.microsoft.com/office/drawing/2010/main" w="9525">
                      <a:solidFill>
                        <a:srgbClr val="000000"/>
                      </a:solidFill>
                      <a:round/>
                    </a14:hiddenLine>
                  </a:ext>
                </a:extLst>
              </p:spPr>
              <p:txBody>
                <a:bodyPr vert="horz" wrap="square" lIns="91392" tIns="45696" rIns="91392" bIns="45696" numCol="1" anchor="t" anchorCtr="0" compatLnSpc="1">
                  <a:noAutofit/>
                </a:bodyPr>
                <a:lstStyle/>
                <a:p>
                  <a:endParaRPr lang="zh-CN" altLang="en-US">
                    <a:cs typeface="+mn-ea"/>
                    <a:sym typeface="+mn-lt"/>
                  </a:endParaRPr>
                </a:p>
              </p:txBody>
            </p:sp>
          </p:grpSp>
          <p:sp>
            <p:nvSpPr>
              <p:cNvPr id="20" name="矩形 19"/>
              <p:cNvSpPr/>
              <p:nvPr/>
            </p:nvSpPr>
            <p:spPr>
              <a:xfrm>
                <a:off x="-63454" y="428612"/>
                <a:ext cx="409529" cy="368371"/>
              </a:xfrm>
              <a:prstGeom prst="rect">
                <a:avLst/>
              </a:prstGeom>
              <a:solidFill>
                <a:srgbClr val="5484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7" name="矩形 16"/>
            <p:cNvSpPr/>
            <p:nvPr/>
          </p:nvSpPr>
          <p:spPr>
            <a:xfrm>
              <a:off x="104775" y="419087"/>
              <a:ext cx="50800" cy="368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200025" y="419087"/>
              <a:ext cx="50800" cy="368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9701" name="组合 1"/>
          <p:cNvGrpSpPr/>
          <p:nvPr/>
        </p:nvGrpSpPr>
        <p:grpSpPr>
          <a:xfrm>
            <a:off x="8932338" y="121739"/>
            <a:ext cx="2981042" cy="618168"/>
            <a:chOff x="263" y="-120"/>
            <a:chExt cx="9475" cy="2198"/>
          </a:xfrm>
        </p:grpSpPr>
        <p:pic>
          <p:nvPicPr>
            <p:cNvPr id="29702" name="图片 5"/>
            <p:cNvPicPr>
              <a:picLocks noChangeAspect="1"/>
            </p:cNvPicPr>
            <p:nvPr/>
          </p:nvPicPr>
          <p:blipFill>
            <a:blip r:embed="rId5" cstate="print"/>
            <a:stretch>
              <a:fillRect/>
            </a:stretch>
          </p:blipFill>
          <p:spPr>
            <a:xfrm>
              <a:off x="2190" y="-120"/>
              <a:ext cx="7549" cy="2199"/>
            </a:xfrm>
            <a:prstGeom prst="rect">
              <a:avLst/>
            </a:prstGeom>
            <a:noFill/>
            <a:ln w="9525">
              <a:noFill/>
            </a:ln>
          </p:spPr>
        </p:pic>
        <p:pic>
          <p:nvPicPr>
            <p:cNvPr id="29703" name="图片 6" descr="u=1446500768,2742535849&amp;fm=21&amp;gp=0"/>
            <p:cNvPicPr>
              <a:picLocks noChangeAspect="1"/>
            </p:cNvPicPr>
            <p:nvPr/>
          </p:nvPicPr>
          <p:blipFill>
            <a:blip r:embed="rId6" cstate="print">
              <a:clrChange>
                <a:clrFrom>
                  <a:srgbClr val="FFFFFF"/>
                </a:clrFrom>
                <a:clrTo>
                  <a:srgbClr val="FFFFFF">
                    <a:alpha val="0"/>
                  </a:srgbClr>
                </a:clrTo>
              </a:clrChange>
            </a:blip>
            <a:stretch>
              <a:fillRect/>
            </a:stretch>
          </p:blipFill>
          <p:spPr>
            <a:xfrm>
              <a:off x="263" y="212"/>
              <a:ext cx="1758" cy="1439"/>
            </a:xfrm>
            <a:prstGeom prst="rect">
              <a:avLst/>
            </a:prstGeom>
            <a:noFill/>
            <a:ln w="9525">
              <a:noFill/>
            </a:ln>
          </p:spPr>
        </p:pic>
      </p:grpSp>
      <p:sp>
        <p:nvSpPr>
          <p:cNvPr id="2" name="文本框 1"/>
          <p:cNvSpPr txBox="1"/>
          <p:nvPr>
            <p:custDataLst>
              <p:tags r:id="rId1"/>
            </p:custDataLst>
          </p:nvPr>
        </p:nvSpPr>
        <p:spPr>
          <a:xfrm>
            <a:off x="1168400" y="1069975"/>
            <a:ext cx="3747135" cy="398780"/>
          </a:xfrm>
          <a:prstGeom prst="rect">
            <a:avLst/>
          </a:prstGeom>
          <a:noFill/>
        </p:spPr>
        <p:txBody>
          <a:bodyPr wrap="square" rtlCol="0">
            <a:spAutoFit/>
          </a:bodyPr>
          <a:lstStyle/>
          <a:p>
            <a:pPr marL="457200" indent="-457200">
              <a:buFont typeface="Wingdings" panose="05000000000000000000" charset="0"/>
              <a:buChar char="u"/>
            </a:pPr>
            <a:r>
              <a:rPr lang="zh-CN" altLang="en-US" sz="2000" b="1" dirty="0">
                <a:latin typeface="微软雅黑" panose="020B0503020204020204" charset="-122"/>
                <a:ea typeface="微软雅黑" panose="020B0503020204020204" charset="-122"/>
                <a:sym typeface="+mn-ea"/>
              </a:rPr>
              <a:t>人员管理与培训</a:t>
            </a:r>
          </a:p>
        </p:txBody>
      </p:sp>
      <p:sp>
        <p:nvSpPr>
          <p:cNvPr id="9" name="object 9"/>
          <p:cNvSpPr txBox="1"/>
          <p:nvPr/>
        </p:nvSpPr>
        <p:spPr>
          <a:xfrm>
            <a:off x="1219301" y="1612900"/>
            <a:ext cx="10150475" cy="4321175"/>
          </a:xfrm>
          <a:prstGeom prst="rect">
            <a:avLst/>
          </a:prstGeom>
        </p:spPr>
        <p:txBody>
          <a:bodyPr vert="horz" wrap="square" lIns="0" tIns="12700" rIns="0" bIns="0" rtlCol="0">
            <a:spAutoFit/>
          </a:bodyPr>
          <a:lstStyle/>
          <a:p>
            <a:pPr fontAlgn="auto">
              <a:lnSpc>
                <a:spcPts val="2800"/>
              </a:lnSpc>
              <a:buFont typeface="Wingdings" panose="05000000000000000000" pitchFamily="2" charset="2"/>
              <a:buNone/>
            </a:pPr>
            <a:r>
              <a:rPr lang="en-US" altLang="zh-CN" sz="2000" b="1" dirty="0">
                <a:solidFill>
                  <a:srgbClr val="C00000"/>
                </a:solidFill>
                <a:latin typeface="微软雅黑" panose="020B0503020204020204" charset="-122"/>
                <a:ea typeface="微软雅黑" panose="020B0503020204020204" charset="-122"/>
                <a:cs typeface="微软雅黑" panose="020B0503020204020204" charset="-122"/>
                <a:sym typeface="+mn-ea"/>
              </a:rPr>
              <a:t>3.2.1 </a:t>
            </a:r>
            <a:r>
              <a:rPr lang="zh-CN" altLang="en-US" sz="2000" b="1" dirty="0">
                <a:solidFill>
                  <a:srgbClr val="C00000"/>
                </a:solidFill>
                <a:latin typeface="微软雅黑" panose="020B0503020204020204" charset="-122"/>
                <a:ea typeface="微软雅黑" panose="020B0503020204020204" charset="-122"/>
                <a:cs typeface="微软雅黑" panose="020B0503020204020204" charset="-122"/>
                <a:sym typeface="+mn-ea"/>
              </a:rPr>
              <a:t>人员的培训 </a:t>
            </a:r>
            <a:endParaRPr lang="zh-CN" altLang="en-US" sz="2000" b="1" dirty="0">
              <a:solidFill>
                <a:srgbClr val="C00000"/>
              </a:solidFill>
              <a:latin typeface="微软雅黑" panose="020B0503020204020204" charset="-122"/>
              <a:ea typeface="微软雅黑" panose="020B0503020204020204" charset="-122"/>
              <a:cs typeface="微软雅黑" panose="020B0503020204020204" charset="-122"/>
            </a:endParaRPr>
          </a:p>
          <a:p>
            <a:pPr fontAlgn="auto">
              <a:lnSpc>
                <a:spcPts val="2800"/>
              </a:lnSpc>
              <a:buFont typeface="Wingdings" panose="05000000000000000000" pitchFamily="2" charset="2"/>
              <a:buNone/>
            </a:pPr>
            <a:r>
              <a:rPr lang="en-US" altLang="zh-CN" sz="2000" dirty="0">
                <a:latin typeface="微软雅黑" panose="020B0503020204020204" charset="-122"/>
                <a:ea typeface="微软雅黑" panose="020B0503020204020204" charset="-122"/>
                <a:cs typeface="微软雅黑" panose="020B0503020204020204" charset="-122"/>
                <a:sym typeface="+mn-ea"/>
              </a:rPr>
              <a:t>3.2.1.1</a:t>
            </a:r>
            <a:r>
              <a:rPr lang="zh-CN" altLang="en-US" sz="2000" b="1" dirty="0">
                <a:solidFill>
                  <a:srgbClr val="FF0000"/>
                </a:solidFill>
                <a:latin typeface="微软雅黑" panose="020B0503020204020204" charset="-122"/>
                <a:ea typeface="微软雅黑" panose="020B0503020204020204" charset="-122"/>
                <a:cs typeface="微软雅黑" panose="020B0503020204020204" charset="-122"/>
                <a:sym typeface="+mn-ea"/>
              </a:rPr>
              <a:t>实验室工作人员应至少每年一次接受生物安全</a:t>
            </a:r>
            <a:r>
              <a:rPr lang="zh-CN" altLang="en-US" sz="2000" dirty="0">
                <a:latin typeface="微软雅黑" panose="020B0503020204020204" charset="-122"/>
                <a:ea typeface="微软雅黑" panose="020B0503020204020204" charset="-122"/>
                <a:cs typeface="微软雅黑" panose="020B0503020204020204" charset="-122"/>
                <a:sym typeface="+mn-ea"/>
              </a:rPr>
              <a:t>、职业暴露及意外事件处置、危化品管理、消防、水电安全等实验室安全相关培训，以提高工作人员的生物安全知识、防护水平和能力。具体参见</a:t>
            </a:r>
            <a:r>
              <a:rPr lang="en-US" altLang="zh-CN" sz="2000" dirty="0">
                <a:latin typeface="微软雅黑" panose="020B0503020204020204" charset="-122"/>
                <a:ea typeface="微软雅黑" panose="020B0503020204020204" charset="-122"/>
                <a:cs typeface="微软雅黑" panose="020B0503020204020204" charset="-122"/>
                <a:sym typeface="+mn-ea"/>
              </a:rPr>
              <a:t>《</a:t>
            </a:r>
            <a:r>
              <a:rPr lang="zh-CN" altLang="en-US" sz="2000" dirty="0">
                <a:latin typeface="微软雅黑" panose="020B0503020204020204" charset="-122"/>
                <a:ea typeface="微软雅黑" panose="020B0503020204020204" charset="-122"/>
                <a:cs typeface="微软雅黑" panose="020B0503020204020204" charset="-122"/>
                <a:sym typeface="+mn-ea"/>
              </a:rPr>
              <a:t>人力资源管理程序</a:t>
            </a:r>
            <a:r>
              <a:rPr lang="en-US" altLang="zh-CN" sz="2000" dirty="0">
                <a:latin typeface="微软雅黑" panose="020B0503020204020204" charset="-122"/>
                <a:ea typeface="微软雅黑" panose="020B0503020204020204" charset="-122"/>
                <a:cs typeface="微软雅黑" panose="020B0503020204020204" charset="-122"/>
                <a:sym typeface="+mn-ea"/>
              </a:rPr>
              <a:t>》ZDFYJYK/PF-18-2016</a:t>
            </a:r>
            <a:r>
              <a:rPr lang="zh-CN" altLang="en-US" sz="2000" dirty="0">
                <a:latin typeface="微软雅黑" panose="020B0503020204020204" charset="-122"/>
                <a:ea typeface="微软雅黑" panose="020B0503020204020204" charset="-122"/>
                <a:cs typeface="微软雅黑" panose="020B0503020204020204" charset="-122"/>
                <a:sym typeface="+mn-ea"/>
              </a:rPr>
              <a:t>。 </a:t>
            </a:r>
            <a:endParaRPr lang="zh-CN" altLang="en-US" sz="2000" dirty="0">
              <a:latin typeface="微软雅黑" panose="020B0503020204020204" charset="-122"/>
              <a:ea typeface="微软雅黑" panose="020B0503020204020204" charset="-122"/>
              <a:cs typeface="微软雅黑" panose="020B0503020204020204" charset="-122"/>
            </a:endParaRPr>
          </a:p>
          <a:p>
            <a:pPr fontAlgn="auto">
              <a:lnSpc>
                <a:spcPts val="2800"/>
              </a:lnSpc>
              <a:buFont typeface="Wingdings" panose="05000000000000000000" pitchFamily="2" charset="2"/>
              <a:buNone/>
            </a:pPr>
            <a:r>
              <a:rPr lang="en-US" altLang="zh-CN" sz="2000" dirty="0">
                <a:latin typeface="微软雅黑" panose="020B0503020204020204" charset="-122"/>
                <a:ea typeface="微软雅黑" panose="020B0503020204020204" charset="-122"/>
                <a:cs typeface="微软雅黑" panose="020B0503020204020204" charset="-122"/>
                <a:sym typeface="+mn-ea"/>
              </a:rPr>
              <a:t>3.2.1.2</a:t>
            </a:r>
            <a:r>
              <a:rPr lang="zh-CN" altLang="en-US" sz="2000" dirty="0">
                <a:latin typeface="微软雅黑" panose="020B0503020204020204" charset="-122"/>
                <a:ea typeface="微软雅黑" panose="020B0503020204020204" charset="-122"/>
                <a:cs typeface="微软雅黑" panose="020B0503020204020204" charset="-122"/>
                <a:sym typeface="+mn-ea"/>
              </a:rPr>
              <a:t>新职工及离岗</a:t>
            </a:r>
            <a:r>
              <a:rPr lang="en-US" altLang="zh-CN" sz="2000" dirty="0">
                <a:latin typeface="微软雅黑" panose="020B0503020204020204" charset="-122"/>
                <a:ea typeface="微软雅黑" panose="020B0503020204020204" charset="-122"/>
                <a:cs typeface="微软雅黑" panose="020B0503020204020204" charset="-122"/>
                <a:sym typeface="+mn-ea"/>
              </a:rPr>
              <a:t>6</a:t>
            </a:r>
            <a:r>
              <a:rPr lang="zh-CN" altLang="en-US" sz="2000" dirty="0">
                <a:latin typeface="微软雅黑" panose="020B0503020204020204" charset="-122"/>
                <a:ea typeface="微软雅黑" panose="020B0503020204020204" charset="-122"/>
                <a:cs typeface="微软雅黑" panose="020B0503020204020204" charset="-122"/>
                <a:sym typeface="+mn-ea"/>
              </a:rPr>
              <a:t>个月以上员工需做岗前培训，</a:t>
            </a:r>
            <a:r>
              <a:rPr lang="zh-CN" altLang="en-US" sz="2000" b="1" dirty="0">
                <a:solidFill>
                  <a:srgbClr val="FF0000"/>
                </a:solidFill>
                <a:latin typeface="微软雅黑" panose="020B0503020204020204" charset="-122"/>
                <a:ea typeface="微软雅黑" panose="020B0503020204020204" charset="-122"/>
                <a:cs typeface="微软雅黑" panose="020B0503020204020204" charset="-122"/>
                <a:sym typeface="+mn-ea"/>
              </a:rPr>
              <a:t>并填写</a:t>
            </a:r>
            <a:r>
              <a:rPr lang="en-US" altLang="zh-CN" sz="2000" b="1" dirty="0">
                <a:solidFill>
                  <a:srgbClr val="FF0000"/>
                </a:solidFill>
                <a:latin typeface="微软雅黑" panose="020B0503020204020204" charset="-122"/>
                <a:ea typeface="微软雅黑" panose="020B0503020204020204" charset="-122"/>
                <a:cs typeface="微软雅黑" panose="020B0503020204020204" charset="-122"/>
                <a:sym typeface="+mn-ea"/>
              </a:rPr>
              <a:t>《</a:t>
            </a:r>
            <a:r>
              <a:rPr lang="zh-CN" altLang="en-US" sz="2000" b="1" dirty="0">
                <a:solidFill>
                  <a:srgbClr val="FF0000"/>
                </a:solidFill>
                <a:latin typeface="微软雅黑" panose="020B0503020204020204" charset="-122"/>
                <a:ea typeface="微软雅黑" panose="020B0503020204020204" charset="-122"/>
                <a:cs typeface="微软雅黑" panose="020B0503020204020204" charset="-122"/>
                <a:sym typeface="+mn-ea"/>
              </a:rPr>
              <a:t>岗前培训记录表</a:t>
            </a:r>
            <a:r>
              <a:rPr lang="en-US" altLang="zh-CN" sz="2000" b="1" dirty="0">
                <a:solidFill>
                  <a:srgbClr val="FF0000"/>
                </a:solidFill>
                <a:latin typeface="微软雅黑" panose="020B0503020204020204" charset="-122"/>
                <a:ea typeface="微软雅黑" panose="020B0503020204020204" charset="-122"/>
                <a:cs typeface="微软雅黑" panose="020B0503020204020204" charset="-122"/>
                <a:sym typeface="+mn-ea"/>
              </a:rPr>
              <a:t>》</a:t>
            </a:r>
            <a:r>
              <a:rPr lang="en-US" altLang="zh-CN" sz="2000" dirty="0">
                <a:latin typeface="微软雅黑" panose="020B0503020204020204" charset="-122"/>
                <a:ea typeface="微软雅黑" panose="020B0503020204020204" charset="-122"/>
                <a:cs typeface="微软雅黑" panose="020B0503020204020204" charset="-122"/>
                <a:sym typeface="+mn-ea"/>
              </a:rPr>
              <a:t>ZDFBJYK/QR-PF-1408-2014</a:t>
            </a:r>
            <a:r>
              <a:rPr lang="zh-CN" altLang="en-US" sz="2000" dirty="0">
                <a:latin typeface="微软雅黑" panose="020B0503020204020204" charset="-122"/>
                <a:ea typeface="微软雅黑" panose="020B0503020204020204" charset="-122"/>
                <a:cs typeface="微软雅黑" panose="020B0503020204020204" charset="-122"/>
                <a:sym typeface="+mn-ea"/>
              </a:rPr>
              <a:t>。 </a:t>
            </a:r>
            <a:endParaRPr lang="zh-CN" altLang="en-US" sz="2000" dirty="0">
              <a:latin typeface="微软雅黑" panose="020B0503020204020204" charset="-122"/>
              <a:ea typeface="微软雅黑" panose="020B0503020204020204" charset="-122"/>
              <a:cs typeface="微软雅黑" panose="020B0503020204020204" charset="-122"/>
            </a:endParaRPr>
          </a:p>
          <a:p>
            <a:pPr fontAlgn="auto">
              <a:lnSpc>
                <a:spcPts val="2800"/>
              </a:lnSpc>
              <a:buFont typeface="Wingdings" panose="05000000000000000000" pitchFamily="2" charset="2"/>
              <a:buNone/>
            </a:pPr>
            <a:r>
              <a:rPr lang="en-US" altLang="zh-CN" sz="2000" dirty="0">
                <a:latin typeface="微软雅黑" panose="020B0503020204020204" charset="-122"/>
                <a:ea typeface="微软雅黑" panose="020B0503020204020204" charset="-122"/>
                <a:cs typeface="微软雅黑" panose="020B0503020204020204" charset="-122"/>
                <a:sym typeface="+mn-ea"/>
              </a:rPr>
              <a:t>3.2.1.3</a:t>
            </a:r>
            <a:r>
              <a:rPr lang="zh-CN" altLang="en-US" sz="2000" dirty="0">
                <a:latin typeface="微软雅黑" panose="020B0503020204020204" charset="-122"/>
                <a:ea typeface="微软雅黑" panose="020B0503020204020204" charset="-122"/>
                <a:cs typeface="微软雅黑" panose="020B0503020204020204" charset="-122"/>
                <a:sym typeface="+mn-ea"/>
              </a:rPr>
              <a:t>对短期进入二级生物安全实验室人员如实习生、进修人员等进行始业前生物安全教育，以使其掌握实验室个人安全防护知识和生物安全仪器设备使用方法，实验室突发事故应对处置方法。 </a:t>
            </a:r>
            <a:endParaRPr lang="zh-CN" altLang="en-US" sz="2000" dirty="0">
              <a:latin typeface="微软雅黑" panose="020B0503020204020204" charset="-122"/>
              <a:ea typeface="微软雅黑" panose="020B0503020204020204" charset="-122"/>
              <a:cs typeface="微软雅黑" panose="020B0503020204020204" charset="-122"/>
            </a:endParaRPr>
          </a:p>
          <a:p>
            <a:pPr fontAlgn="auto">
              <a:lnSpc>
                <a:spcPts val="2800"/>
              </a:lnSpc>
              <a:buFont typeface="Wingdings" panose="05000000000000000000" pitchFamily="2" charset="2"/>
              <a:buNone/>
            </a:pPr>
            <a:r>
              <a:rPr lang="en-US" altLang="zh-CN" sz="2000" dirty="0">
                <a:latin typeface="微软雅黑" panose="020B0503020204020204" charset="-122"/>
                <a:ea typeface="微软雅黑" panose="020B0503020204020204" charset="-122"/>
                <a:cs typeface="微软雅黑" panose="020B0503020204020204" charset="-122"/>
                <a:sym typeface="+mn-ea"/>
              </a:rPr>
              <a:t>3.2.2 </a:t>
            </a:r>
            <a:r>
              <a:rPr lang="zh-CN" altLang="en-US" sz="2000" dirty="0">
                <a:latin typeface="微软雅黑" panose="020B0503020204020204" charset="-122"/>
                <a:ea typeface="微软雅黑" panose="020B0503020204020204" charset="-122"/>
                <a:cs typeface="微软雅黑" panose="020B0503020204020204" charset="-122"/>
                <a:sym typeface="+mn-ea"/>
              </a:rPr>
              <a:t>人员培训效果的评估与考核 </a:t>
            </a:r>
            <a:endParaRPr lang="zh-CN" altLang="en-US" sz="2000" dirty="0">
              <a:latin typeface="微软雅黑" panose="020B0503020204020204" charset="-122"/>
              <a:ea typeface="微软雅黑" panose="020B0503020204020204" charset="-122"/>
              <a:cs typeface="微软雅黑" panose="020B0503020204020204" charset="-122"/>
            </a:endParaRPr>
          </a:p>
          <a:p>
            <a:pPr fontAlgn="auto">
              <a:lnSpc>
                <a:spcPts val="2800"/>
              </a:lnSpc>
              <a:buFont typeface="Wingdings 2" panose="05020102010507070707" pitchFamily="18" charset="2"/>
              <a:buNone/>
            </a:pPr>
            <a:r>
              <a:rPr lang="zh-CN" altLang="en-US" sz="2000" dirty="0">
                <a:latin typeface="微软雅黑" panose="020B0503020204020204" charset="-122"/>
                <a:ea typeface="微软雅黑" panose="020B0503020204020204" charset="-122"/>
                <a:cs typeface="微软雅黑" panose="020B0503020204020204" charset="-122"/>
                <a:sym typeface="+mn-ea"/>
              </a:rPr>
              <a:t>   实验室工作人员应至少</a:t>
            </a:r>
            <a:r>
              <a:rPr lang="zh-CN" altLang="en-US" sz="2000" b="1" dirty="0">
                <a:solidFill>
                  <a:srgbClr val="FF0000"/>
                </a:solidFill>
                <a:latin typeface="微软雅黑" panose="020B0503020204020204" charset="-122"/>
                <a:ea typeface="微软雅黑" panose="020B0503020204020204" charset="-122"/>
                <a:cs typeface="微软雅黑" panose="020B0503020204020204" charset="-122"/>
                <a:sym typeface="+mn-ea"/>
              </a:rPr>
              <a:t>每年一次</a:t>
            </a:r>
            <a:r>
              <a:rPr lang="zh-CN" altLang="en-US" sz="2000" dirty="0">
                <a:latin typeface="微软雅黑" panose="020B0503020204020204" charset="-122"/>
                <a:ea typeface="微软雅黑" panose="020B0503020204020204" charset="-122"/>
                <a:cs typeface="微软雅黑" panose="020B0503020204020204" charset="-122"/>
                <a:sym typeface="+mn-ea"/>
              </a:rPr>
              <a:t>接受实验室安全相关的</a:t>
            </a:r>
            <a:r>
              <a:rPr lang="zh-CN" altLang="en-US" sz="2000" b="1" dirty="0">
                <a:solidFill>
                  <a:srgbClr val="FF0000"/>
                </a:solidFill>
                <a:latin typeface="微软雅黑" panose="020B0503020204020204" charset="-122"/>
                <a:ea typeface="微软雅黑" panose="020B0503020204020204" charset="-122"/>
                <a:cs typeface="微软雅黑" panose="020B0503020204020204" charset="-122"/>
                <a:sym typeface="+mn-ea"/>
              </a:rPr>
              <a:t>评估与考核</a:t>
            </a:r>
            <a:r>
              <a:rPr lang="zh-CN" altLang="en-US" sz="2000" dirty="0">
                <a:latin typeface="微软雅黑" panose="020B0503020204020204" charset="-122"/>
                <a:ea typeface="微软雅黑" panose="020B0503020204020204" charset="-122"/>
                <a:cs typeface="微软雅黑" panose="020B0503020204020204" charset="-122"/>
                <a:sym typeface="+mn-ea"/>
              </a:rPr>
              <a:t>，形式可为现场查看、提问及笔试等。评估与考核中发现的问题应及时反馈与整改。</a:t>
            </a:r>
            <a:endParaRPr sz="2000" dirty="0">
              <a:latin typeface="微软雅黑" panose="020B0503020204020204" charset="-122"/>
              <a:ea typeface="微软雅黑" panose="020B0503020204020204" charset="-122"/>
              <a:cs typeface="微软雅黑" panose="020B0503020204020204" charset="-122"/>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p:cNvSpPr txBox="1"/>
          <p:nvPr/>
        </p:nvSpPr>
        <p:spPr>
          <a:xfrm>
            <a:off x="990390" y="331504"/>
            <a:ext cx="3535680" cy="460375"/>
          </a:xfrm>
          <a:prstGeom prst="rect">
            <a:avLst/>
          </a:prstGeom>
          <a:noFill/>
        </p:spPr>
        <p:txBody>
          <a:bodyPr wrap="none" rtlCol="0">
            <a:spAutoFit/>
          </a:bodyPr>
          <a:lstStyle/>
          <a:p>
            <a:pPr>
              <a:lnSpc>
                <a:spcPct val="100000"/>
              </a:lnSpc>
              <a:spcBef>
                <a:spcPts val="100"/>
              </a:spcBef>
            </a:pPr>
            <a:r>
              <a:rPr lang="zh-CN" sz="2400" b="1" dirty="0">
                <a:latin typeface="微软雅黑" panose="020B0503020204020204" charset="-122"/>
                <a:ea typeface="微软雅黑" panose="020B0503020204020204" charset="-122"/>
                <a:cs typeface="宋体" panose="02010600030101010101" pitchFamily="2" charset="-122"/>
                <a:sym typeface="+mn-ea"/>
              </a:rPr>
              <a:t>四、实验室生物安全技术</a:t>
            </a:r>
          </a:p>
        </p:txBody>
      </p:sp>
      <p:grpSp>
        <p:nvGrpSpPr>
          <p:cNvPr id="15" name="组合 14"/>
          <p:cNvGrpSpPr/>
          <p:nvPr/>
        </p:nvGrpSpPr>
        <p:grpSpPr>
          <a:xfrm>
            <a:off x="3173" y="334988"/>
            <a:ext cx="1012721" cy="587625"/>
            <a:chOff x="0" y="419087"/>
            <a:chExt cx="816284" cy="473644"/>
          </a:xfrm>
        </p:grpSpPr>
        <p:grpSp>
          <p:nvGrpSpPr>
            <p:cNvPr id="16" name="组合 15"/>
            <p:cNvGrpSpPr/>
            <p:nvPr/>
          </p:nvGrpSpPr>
          <p:grpSpPr>
            <a:xfrm>
              <a:off x="0" y="419087"/>
              <a:ext cx="816284" cy="473644"/>
              <a:chOff x="-63454" y="428612"/>
              <a:chExt cx="816284" cy="473644"/>
            </a:xfrm>
          </p:grpSpPr>
          <p:grpSp>
            <p:nvGrpSpPr>
              <p:cNvPr id="19" name="组合 18"/>
              <p:cNvGrpSpPr/>
              <p:nvPr/>
            </p:nvGrpSpPr>
            <p:grpSpPr>
              <a:xfrm>
                <a:off x="114300" y="428612"/>
                <a:ext cx="638530" cy="473644"/>
                <a:chOff x="1" y="1932152"/>
                <a:chExt cx="3100612" cy="3240569"/>
              </a:xfrm>
            </p:grpSpPr>
            <p:pic>
              <p:nvPicPr>
                <p:cNvPr id="21" name="图片 15"/>
                <p:cNvPicPr>
                  <a:picLocks noChangeAspect="1"/>
                </p:cNvPicPr>
                <p:nvPr>
                  <p:custDataLst>
                    <p:tags r:id="rId2"/>
                  </p:custDataLst>
                </p:nvPr>
              </p:nvPicPr>
              <p:blipFill>
                <a:blip r:embed="rId4" cstate="print">
                  <a:extLst>
                    <a:ext uri="{28A0092B-C50C-407E-A947-70E740481C1C}">
                      <a14:useLocalDpi xmlns:a14="http://schemas.microsoft.com/office/drawing/2010/main" val="0"/>
                    </a:ext>
                  </a:extLst>
                </a:blip>
                <a:stretch>
                  <a:fillRect/>
                </a:stretch>
              </p:blipFill>
              <p:spPr>
                <a:xfrm rot="2419665" flipH="1">
                  <a:off x="2273733" y="2150323"/>
                  <a:ext cx="826880" cy="3022398"/>
                </a:xfrm>
                <a:prstGeom prst="rect">
                  <a:avLst/>
                </a:prstGeom>
              </p:spPr>
            </p:pic>
            <p:sp>
              <p:nvSpPr>
                <p:cNvPr id="22" name="任意多边形 21"/>
                <p:cNvSpPr/>
                <p:nvPr/>
              </p:nvSpPr>
              <p:spPr bwMode="auto">
                <a:xfrm flipH="1">
                  <a:off x="1" y="1932152"/>
                  <a:ext cx="3070379" cy="2520315"/>
                </a:xfrm>
                <a:custGeom>
                  <a:avLst/>
                  <a:gdLst>
                    <a:gd name="connsiteX0" fmla="*/ 3070379 w 3070379"/>
                    <a:gd name="connsiteY0" fmla="*/ 0 h 2520315"/>
                    <a:gd name="connsiteX1" fmla="*/ 2804837 w 3070379"/>
                    <a:gd name="connsiteY1" fmla="*/ 0 h 2520315"/>
                    <a:gd name="connsiteX2" fmla="*/ 158684 w 3070379"/>
                    <a:gd name="connsiteY2" fmla="*/ 0 h 2520315"/>
                    <a:gd name="connsiteX3" fmla="*/ 22594 w 3070379"/>
                    <a:gd name="connsiteY3" fmla="*/ 237873 h 2520315"/>
                    <a:gd name="connsiteX4" fmla="*/ 1292763 w 3070379"/>
                    <a:gd name="connsiteY4" fmla="*/ 2441024 h 2520315"/>
                    <a:gd name="connsiteX5" fmla="*/ 1434523 w 3070379"/>
                    <a:gd name="connsiteY5" fmla="*/ 2520315 h 2520315"/>
                    <a:gd name="connsiteX6" fmla="*/ 3030119 w 3070379"/>
                    <a:gd name="connsiteY6" fmla="*/ 2520315 h 2520315"/>
                    <a:gd name="connsiteX7" fmla="*/ 3070379 w 3070379"/>
                    <a:gd name="connsiteY7" fmla="*/ 2520315 h 2520315"/>
                    <a:gd name="connsiteX8" fmla="*/ 3070379 w 3070379"/>
                    <a:gd name="connsiteY8" fmla="*/ 0 h 2520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70379" h="2520315">
                      <a:moveTo>
                        <a:pt x="3070379" y="0"/>
                      </a:moveTo>
                      <a:lnTo>
                        <a:pt x="2804837" y="0"/>
                      </a:lnTo>
                      <a:cubicBezTo>
                        <a:pt x="2129523" y="0"/>
                        <a:pt x="1265120" y="0"/>
                        <a:pt x="158684" y="0"/>
                      </a:cubicBezTo>
                      <a:cubicBezTo>
                        <a:pt x="33935" y="0"/>
                        <a:pt x="-39780" y="130264"/>
                        <a:pt x="22594" y="237873"/>
                      </a:cubicBezTo>
                      <a:cubicBezTo>
                        <a:pt x="22594" y="237873"/>
                        <a:pt x="22594" y="237873"/>
                        <a:pt x="1292763" y="2441024"/>
                      </a:cubicBezTo>
                      <a:cubicBezTo>
                        <a:pt x="1321115" y="2491997"/>
                        <a:pt x="1377819" y="2520315"/>
                        <a:pt x="1434523" y="2520315"/>
                      </a:cubicBezTo>
                      <a:cubicBezTo>
                        <a:pt x="1434523" y="2520315"/>
                        <a:pt x="1434523" y="2520315"/>
                        <a:pt x="3030119" y="2520315"/>
                      </a:cubicBezTo>
                      <a:lnTo>
                        <a:pt x="3070379" y="2520315"/>
                      </a:lnTo>
                      <a:lnTo>
                        <a:pt x="3070379" y="0"/>
                      </a:lnTo>
                      <a:close/>
                    </a:path>
                  </a:pathLst>
                </a:custGeom>
                <a:solidFill>
                  <a:srgbClr val="5484BD"/>
                </a:solidFill>
                <a:ln>
                  <a:noFill/>
                </a:ln>
                <a:extLst>
                  <a:ext uri="{91240B29-F687-4F45-9708-019B960494DF}">
                    <a14:hiddenLine xmlns:a14="http://schemas.microsoft.com/office/drawing/2010/main" w="9525">
                      <a:solidFill>
                        <a:srgbClr val="000000"/>
                      </a:solidFill>
                      <a:round/>
                    </a14:hiddenLine>
                  </a:ext>
                </a:extLst>
              </p:spPr>
              <p:txBody>
                <a:bodyPr vert="horz" wrap="square" lIns="91392" tIns="45696" rIns="91392" bIns="45696" numCol="1" anchor="t" anchorCtr="0" compatLnSpc="1">
                  <a:noAutofit/>
                </a:bodyPr>
                <a:lstStyle/>
                <a:p>
                  <a:endParaRPr lang="zh-CN" altLang="en-US">
                    <a:cs typeface="+mn-ea"/>
                    <a:sym typeface="+mn-lt"/>
                  </a:endParaRPr>
                </a:p>
              </p:txBody>
            </p:sp>
          </p:grpSp>
          <p:sp>
            <p:nvSpPr>
              <p:cNvPr id="20" name="矩形 19"/>
              <p:cNvSpPr/>
              <p:nvPr/>
            </p:nvSpPr>
            <p:spPr>
              <a:xfrm>
                <a:off x="-63454" y="428612"/>
                <a:ext cx="409529" cy="368371"/>
              </a:xfrm>
              <a:prstGeom prst="rect">
                <a:avLst/>
              </a:prstGeom>
              <a:solidFill>
                <a:srgbClr val="5484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7" name="矩形 16"/>
            <p:cNvSpPr/>
            <p:nvPr/>
          </p:nvSpPr>
          <p:spPr>
            <a:xfrm>
              <a:off x="104775" y="419087"/>
              <a:ext cx="50800" cy="368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200025" y="419087"/>
              <a:ext cx="50800" cy="368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9701" name="组合 1"/>
          <p:cNvGrpSpPr/>
          <p:nvPr/>
        </p:nvGrpSpPr>
        <p:grpSpPr>
          <a:xfrm>
            <a:off x="8932338" y="121739"/>
            <a:ext cx="2981042" cy="618168"/>
            <a:chOff x="263" y="-120"/>
            <a:chExt cx="9475" cy="2198"/>
          </a:xfrm>
        </p:grpSpPr>
        <p:pic>
          <p:nvPicPr>
            <p:cNvPr id="29702" name="图片 5"/>
            <p:cNvPicPr>
              <a:picLocks noChangeAspect="1"/>
            </p:cNvPicPr>
            <p:nvPr/>
          </p:nvPicPr>
          <p:blipFill>
            <a:blip r:embed="rId5" cstate="print"/>
            <a:stretch>
              <a:fillRect/>
            </a:stretch>
          </p:blipFill>
          <p:spPr>
            <a:xfrm>
              <a:off x="2190" y="-120"/>
              <a:ext cx="7549" cy="2199"/>
            </a:xfrm>
            <a:prstGeom prst="rect">
              <a:avLst/>
            </a:prstGeom>
            <a:noFill/>
            <a:ln w="9525">
              <a:noFill/>
            </a:ln>
          </p:spPr>
        </p:pic>
        <p:pic>
          <p:nvPicPr>
            <p:cNvPr id="29703" name="图片 6" descr="u=1446500768,2742535849&amp;fm=21&amp;gp=0"/>
            <p:cNvPicPr>
              <a:picLocks noChangeAspect="1"/>
            </p:cNvPicPr>
            <p:nvPr/>
          </p:nvPicPr>
          <p:blipFill>
            <a:blip r:embed="rId6" cstate="print">
              <a:clrChange>
                <a:clrFrom>
                  <a:srgbClr val="FFFFFF"/>
                </a:clrFrom>
                <a:clrTo>
                  <a:srgbClr val="FFFFFF">
                    <a:alpha val="0"/>
                  </a:srgbClr>
                </a:clrTo>
              </a:clrChange>
            </a:blip>
            <a:stretch>
              <a:fillRect/>
            </a:stretch>
          </p:blipFill>
          <p:spPr>
            <a:xfrm>
              <a:off x="263" y="212"/>
              <a:ext cx="1758" cy="1439"/>
            </a:xfrm>
            <a:prstGeom prst="rect">
              <a:avLst/>
            </a:prstGeom>
            <a:noFill/>
            <a:ln w="9525">
              <a:noFill/>
            </a:ln>
          </p:spPr>
        </p:pic>
      </p:grpSp>
      <p:sp>
        <p:nvSpPr>
          <p:cNvPr id="2" name="文本框 1"/>
          <p:cNvSpPr txBox="1"/>
          <p:nvPr>
            <p:custDataLst>
              <p:tags r:id="rId1"/>
            </p:custDataLst>
          </p:nvPr>
        </p:nvSpPr>
        <p:spPr>
          <a:xfrm>
            <a:off x="1168400" y="1069975"/>
            <a:ext cx="3747135" cy="398780"/>
          </a:xfrm>
          <a:prstGeom prst="rect">
            <a:avLst/>
          </a:prstGeom>
          <a:noFill/>
        </p:spPr>
        <p:txBody>
          <a:bodyPr wrap="square" rtlCol="0">
            <a:spAutoFit/>
          </a:bodyPr>
          <a:lstStyle/>
          <a:p>
            <a:pPr marL="457200" indent="-457200">
              <a:buFont typeface="Wingdings" panose="05000000000000000000" charset="0"/>
              <a:buChar char="u"/>
            </a:pPr>
            <a:r>
              <a:rPr lang="zh-CN" altLang="en-US" sz="2000" b="1" dirty="0">
                <a:latin typeface="微软雅黑" panose="020B0503020204020204" charset="-122"/>
                <a:ea typeface="微软雅黑" panose="020B0503020204020204" charset="-122"/>
                <a:sym typeface="+mn-ea"/>
              </a:rPr>
              <a:t>人员管理与培训</a:t>
            </a:r>
          </a:p>
        </p:txBody>
      </p:sp>
      <p:sp>
        <p:nvSpPr>
          <p:cNvPr id="4" name="object 10"/>
          <p:cNvSpPr txBox="1"/>
          <p:nvPr/>
        </p:nvSpPr>
        <p:spPr>
          <a:xfrm>
            <a:off x="1383665" y="1603375"/>
            <a:ext cx="9957435" cy="769620"/>
          </a:xfrm>
          <a:prstGeom prst="rect">
            <a:avLst/>
          </a:prstGeom>
        </p:spPr>
        <p:txBody>
          <a:bodyPr vert="horz" wrap="square" lIns="0" tIns="13335" rIns="0" bIns="0" rtlCol="0">
            <a:spAutoFit/>
          </a:bodyPr>
          <a:lstStyle/>
          <a:p>
            <a:pPr marL="212725" indent="-200660" fontAlgn="auto">
              <a:lnSpc>
                <a:spcPts val="2900"/>
              </a:lnSpc>
              <a:spcBef>
                <a:spcPts val="100"/>
              </a:spcBef>
              <a:buSzPct val="95000"/>
              <a:buFont typeface="Wingdings" panose="05000000000000000000"/>
              <a:buChar char=""/>
              <a:tabLst>
                <a:tab pos="213360" algn="l"/>
              </a:tabLst>
            </a:pPr>
            <a:r>
              <a:rPr lang="zh-CN" altLang="en-US" sz="2000" b="1" u="sng" dirty="0">
                <a:solidFill>
                  <a:srgbClr val="FF0000"/>
                </a:solidFill>
                <a:latin typeface="微软雅黑" panose="020B0503020204020204" charset="-122"/>
                <a:ea typeface="微软雅黑" panose="020B0503020204020204" charset="-122"/>
                <a:cs typeface="微软雅黑" panose="020B0503020204020204" charset="-122"/>
                <a:sym typeface="+mn-ea"/>
              </a:rPr>
              <a:t>生物样品溢出</a:t>
            </a:r>
            <a:r>
              <a:rPr lang="zh-CN" altLang="en-US" sz="2000" b="1" u="sng" dirty="0">
                <a:latin typeface="微软雅黑" panose="020B0503020204020204" charset="-122"/>
                <a:ea typeface="微软雅黑" panose="020B0503020204020204" charset="-122"/>
                <a:cs typeface="微软雅黑" panose="020B0503020204020204" charset="-122"/>
                <a:sym typeface="+mn-ea"/>
              </a:rPr>
              <a:t>紧急处理程序 </a:t>
            </a:r>
            <a:endParaRPr lang="zh-CN" altLang="en-US" sz="2000" b="1" u="sng" dirty="0">
              <a:latin typeface="微软雅黑" panose="020B0503020204020204" charset="-122"/>
              <a:ea typeface="微软雅黑" panose="020B0503020204020204" charset="-122"/>
              <a:cs typeface="微软雅黑" panose="020B0503020204020204" charset="-122"/>
            </a:endParaRPr>
          </a:p>
          <a:p>
            <a:pPr marL="212725" indent="-200660" fontAlgn="auto">
              <a:lnSpc>
                <a:spcPts val="2900"/>
              </a:lnSpc>
              <a:spcBef>
                <a:spcPts val="100"/>
              </a:spcBef>
              <a:buSzPct val="95000"/>
              <a:buFont typeface="Wingdings" panose="05000000000000000000"/>
              <a:buChar char=""/>
              <a:tabLst>
                <a:tab pos="213360" algn="l"/>
              </a:tabLst>
            </a:pPr>
            <a:endParaRPr sz="2000">
              <a:latin typeface="微软雅黑" panose="020B0503020204020204" charset="-122"/>
              <a:ea typeface="微软雅黑" panose="020B0503020204020204" charset="-122"/>
              <a:cs typeface="微软雅黑" panose="020B0503020204020204" charset="-122"/>
            </a:endParaRPr>
          </a:p>
        </p:txBody>
      </p:sp>
      <p:pic>
        <p:nvPicPr>
          <p:cNvPr id="3" name="图片 2"/>
          <p:cNvPicPr>
            <a:picLocks noChangeAspect="1"/>
          </p:cNvPicPr>
          <p:nvPr/>
        </p:nvPicPr>
        <p:blipFill>
          <a:blip r:embed="rId7"/>
          <a:stretch>
            <a:fillRect/>
          </a:stretch>
        </p:blipFill>
        <p:spPr>
          <a:xfrm>
            <a:off x="990600" y="2289175"/>
            <a:ext cx="4855845" cy="3181985"/>
          </a:xfrm>
          <a:prstGeom prst="rect">
            <a:avLst/>
          </a:prstGeom>
        </p:spPr>
      </p:pic>
      <p:pic>
        <p:nvPicPr>
          <p:cNvPr id="5" name="图片 4"/>
          <p:cNvPicPr>
            <a:picLocks noChangeAspect="1"/>
          </p:cNvPicPr>
          <p:nvPr/>
        </p:nvPicPr>
        <p:blipFill>
          <a:blip r:embed="rId8"/>
          <a:stretch>
            <a:fillRect/>
          </a:stretch>
        </p:blipFill>
        <p:spPr>
          <a:xfrm>
            <a:off x="6400800" y="619760"/>
            <a:ext cx="4042410" cy="5961380"/>
          </a:xfrm>
          <a:prstGeom prst="rect">
            <a:avLst/>
          </a:prstGeom>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p:cNvSpPr txBox="1"/>
          <p:nvPr/>
        </p:nvSpPr>
        <p:spPr>
          <a:xfrm>
            <a:off x="990390" y="331504"/>
            <a:ext cx="3535680" cy="460375"/>
          </a:xfrm>
          <a:prstGeom prst="rect">
            <a:avLst/>
          </a:prstGeom>
          <a:noFill/>
        </p:spPr>
        <p:txBody>
          <a:bodyPr wrap="none" rtlCol="0">
            <a:spAutoFit/>
          </a:bodyPr>
          <a:lstStyle/>
          <a:p>
            <a:pPr>
              <a:lnSpc>
                <a:spcPct val="100000"/>
              </a:lnSpc>
              <a:spcBef>
                <a:spcPts val="100"/>
              </a:spcBef>
            </a:pPr>
            <a:r>
              <a:rPr lang="zh-CN" sz="2400" b="1" dirty="0">
                <a:latin typeface="微软雅黑" panose="020B0503020204020204" charset="-122"/>
                <a:ea typeface="微软雅黑" panose="020B0503020204020204" charset="-122"/>
                <a:cs typeface="宋体" panose="02010600030101010101" pitchFamily="2" charset="-122"/>
                <a:sym typeface="+mn-ea"/>
              </a:rPr>
              <a:t>四、实验室生物安全技术</a:t>
            </a:r>
          </a:p>
        </p:txBody>
      </p:sp>
      <p:grpSp>
        <p:nvGrpSpPr>
          <p:cNvPr id="15" name="组合 14"/>
          <p:cNvGrpSpPr/>
          <p:nvPr/>
        </p:nvGrpSpPr>
        <p:grpSpPr>
          <a:xfrm>
            <a:off x="3173" y="334988"/>
            <a:ext cx="1012721" cy="587625"/>
            <a:chOff x="0" y="419087"/>
            <a:chExt cx="816284" cy="473644"/>
          </a:xfrm>
        </p:grpSpPr>
        <p:grpSp>
          <p:nvGrpSpPr>
            <p:cNvPr id="16" name="组合 15"/>
            <p:cNvGrpSpPr/>
            <p:nvPr/>
          </p:nvGrpSpPr>
          <p:grpSpPr>
            <a:xfrm>
              <a:off x="0" y="419087"/>
              <a:ext cx="816284" cy="473644"/>
              <a:chOff x="-63454" y="428612"/>
              <a:chExt cx="816284" cy="473644"/>
            </a:xfrm>
          </p:grpSpPr>
          <p:grpSp>
            <p:nvGrpSpPr>
              <p:cNvPr id="19" name="组合 18"/>
              <p:cNvGrpSpPr/>
              <p:nvPr/>
            </p:nvGrpSpPr>
            <p:grpSpPr>
              <a:xfrm>
                <a:off x="114300" y="428612"/>
                <a:ext cx="638530" cy="473644"/>
                <a:chOff x="1" y="1932152"/>
                <a:chExt cx="3100612" cy="3240569"/>
              </a:xfrm>
            </p:grpSpPr>
            <p:pic>
              <p:nvPicPr>
                <p:cNvPr id="21" name="图片 15"/>
                <p:cNvPicPr>
                  <a:picLocks noChangeAspect="1"/>
                </p:cNvPicPr>
                <p:nvPr>
                  <p:custDataLst>
                    <p:tags r:id="rId2"/>
                  </p:custDataLst>
                </p:nvPr>
              </p:nvPicPr>
              <p:blipFill>
                <a:blip r:embed="rId4" cstate="print">
                  <a:extLst>
                    <a:ext uri="{28A0092B-C50C-407E-A947-70E740481C1C}">
                      <a14:useLocalDpi xmlns:a14="http://schemas.microsoft.com/office/drawing/2010/main" val="0"/>
                    </a:ext>
                  </a:extLst>
                </a:blip>
                <a:stretch>
                  <a:fillRect/>
                </a:stretch>
              </p:blipFill>
              <p:spPr>
                <a:xfrm rot="2419665" flipH="1">
                  <a:off x="2273733" y="2150323"/>
                  <a:ext cx="826880" cy="3022398"/>
                </a:xfrm>
                <a:prstGeom prst="rect">
                  <a:avLst/>
                </a:prstGeom>
              </p:spPr>
            </p:pic>
            <p:sp>
              <p:nvSpPr>
                <p:cNvPr id="22" name="任意多边形 21"/>
                <p:cNvSpPr/>
                <p:nvPr/>
              </p:nvSpPr>
              <p:spPr bwMode="auto">
                <a:xfrm flipH="1">
                  <a:off x="1" y="1932152"/>
                  <a:ext cx="3070379" cy="2520315"/>
                </a:xfrm>
                <a:custGeom>
                  <a:avLst/>
                  <a:gdLst>
                    <a:gd name="connsiteX0" fmla="*/ 3070379 w 3070379"/>
                    <a:gd name="connsiteY0" fmla="*/ 0 h 2520315"/>
                    <a:gd name="connsiteX1" fmla="*/ 2804837 w 3070379"/>
                    <a:gd name="connsiteY1" fmla="*/ 0 h 2520315"/>
                    <a:gd name="connsiteX2" fmla="*/ 158684 w 3070379"/>
                    <a:gd name="connsiteY2" fmla="*/ 0 h 2520315"/>
                    <a:gd name="connsiteX3" fmla="*/ 22594 w 3070379"/>
                    <a:gd name="connsiteY3" fmla="*/ 237873 h 2520315"/>
                    <a:gd name="connsiteX4" fmla="*/ 1292763 w 3070379"/>
                    <a:gd name="connsiteY4" fmla="*/ 2441024 h 2520315"/>
                    <a:gd name="connsiteX5" fmla="*/ 1434523 w 3070379"/>
                    <a:gd name="connsiteY5" fmla="*/ 2520315 h 2520315"/>
                    <a:gd name="connsiteX6" fmla="*/ 3030119 w 3070379"/>
                    <a:gd name="connsiteY6" fmla="*/ 2520315 h 2520315"/>
                    <a:gd name="connsiteX7" fmla="*/ 3070379 w 3070379"/>
                    <a:gd name="connsiteY7" fmla="*/ 2520315 h 2520315"/>
                    <a:gd name="connsiteX8" fmla="*/ 3070379 w 3070379"/>
                    <a:gd name="connsiteY8" fmla="*/ 0 h 2520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70379" h="2520315">
                      <a:moveTo>
                        <a:pt x="3070379" y="0"/>
                      </a:moveTo>
                      <a:lnTo>
                        <a:pt x="2804837" y="0"/>
                      </a:lnTo>
                      <a:cubicBezTo>
                        <a:pt x="2129523" y="0"/>
                        <a:pt x="1265120" y="0"/>
                        <a:pt x="158684" y="0"/>
                      </a:cubicBezTo>
                      <a:cubicBezTo>
                        <a:pt x="33935" y="0"/>
                        <a:pt x="-39780" y="130264"/>
                        <a:pt x="22594" y="237873"/>
                      </a:cubicBezTo>
                      <a:cubicBezTo>
                        <a:pt x="22594" y="237873"/>
                        <a:pt x="22594" y="237873"/>
                        <a:pt x="1292763" y="2441024"/>
                      </a:cubicBezTo>
                      <a:cubicBezTo>
                        <a:pt x="1321115" y="2491997"/>
                        <a:pt x="1377819" y="2520315"/>
                        <a:pt x="1434523" y="2520315"/>
                      </a:cubicBezTo>
                      <a:cubicBezTo>
                        <a:pt x="1434523" y="2520315"/>
                        <a:pt x="1434523" y="2520315"/>
                        <a:pt x="3030119" y="2520315"/>
                      </a:cubicBezTo>
                      <a:lnTo>
                        <a:pt x="3070379" y="2520315"/>
                      </a:lnTo>
                      <a:lnTo>
                        <a:pt x="3070379" y="0"/>
                      </a:lnTo>
                      <a:close/>
                    </a:path>
                  </a:pathLst>
                </a:custGeom>
                <a:solidFill>
                  <a:srgbClr val="5484BD"/>
                </a:solidFill>
                <a:ln>
                  <a:noFill/>
                </a:ln>
                <a:extLst>
                  <a:ext uri="{91240B29-F687-4F45-9708-019B960494DF}">
                    <a14:hiddenLine xmlns:a14="http://schemas.microsoft.com/office/drawing/2010/main" w="9525">
                      <a:solidFill>
                        <a:srgbClr val="000000"/>
                      </a:solidFill>
                      <a:round/>
                    </a14:hiddenLine>
                  </a:ext>
                </a:extLst>
              </p:spPr>
              <p:txBody>
                <a:bodyPr vert="horz" wrap="square" lIns="91392" tIns="45696" rIns="91392" bIns="45696" numCol="1" anchor="t" anchorCtr="0" compatLnSpc="1">
                  <a:noAutofit/>
                </a:bodyPr>
                <a:lstStyle/>
                <a:p>
                  <a:endParaRPr lang="zh-CN" altLang="en-US">
                    <a:cs typeface="+mn-ea"/>
                    <a:sym typeface="+mn-lt"/>
                  </a:endParaRPr>
                </a:p>
              </p:txBody>
            </p:sp>
          </p:grpSp>
          <p:sp>
            <p:nvSpPr>
              <p:cNvPr id="20" name="矩形 19"/>
              <p:cNvSpPr/>
              <p:nvPr/>
            </p:nvSpPr>
            <p:spPr>
              <a:xfrm>
                <a:off x="-63454" y="428612"/>
                <a:ext cx="409529" cy="368371"/>
              </a:xfrm>
              <a:prstGeom prst="rect">
                <a:avLst/>
              </a:prstGeom>
              <a:solidFill>
                <a:srgbClr val="5484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7" name="矩形 16"/>
            <p:cNvSpPr/>
            <p:nvPr/>
          </p:nvSpPr>
          <p:spPr>
            <a:xfrm>
              <a:off x="104775" y="419087"/>
              <a:ext cx="50800" cy="368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200025" y="419087"/>
              <a:ext cx="50800" cy="368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9701" name="组合 1"/>
          <p:cNvGrpSpPr/>
          <p:nvPr/>
        </p:nvGrpSpPr>
        <p:grpSpPr>
          <a:xfrm>
            <a:off x="8932338" y="121739"/>
            <a:ext cx="2981042" cy="618168"/>
            <a:chOff x="263" y="-120"/>
            <a:chExt cx="9475" cy="2198"/>
          </a:xfrm>
        </p:grpSpPr>
        <p:pic>
          <p:nvPicPr>
            <p:cNvPr id="29702" name="图片 5"/>
            <p:cNvPicPr>
              <a:picLocks noChangeAspect="1"/>
            </p:cNvPicPr>
            <p:nvPr/>
          </p:nvPicPr>
          <p:blipFill>
            <a:blip r:embed="rId5" cstate="print"/>
            <a:stretch>
              <a:fillRect/>
            </a:stretch>
          </p:blipFill>
          <p:spPr>
            <a:xfrm>
              <a:off x="2190" y="-120"/>
              <a:ext cx="7549" cy="2199"/>
            </a:xfrm>
            <a:prstGeom prst="rect">
              <a:avLst/>
            </a:prstGeom>
            <a:noFill/>
            <a:ln w="9525">
              <a:noFill/>
            </a:ln>
          </p:spPr>
        </p:pic>
        <p:pic>
          <p:nvPicPr>
            <p:cNvPr id="29703" name="图片 6" descr="u=1446500768,2742535849&amp;fm=21&amp;gp=0"/>
            <p:cNvPicPr>
              <a:picLocks noChangeAspect="1"/>
            </p:cNvPicPr>
            <p:nvPr/>
          </p:nvPicPr>
          <p:blipFill>
            <a:blip r:embed="rId6" cstate="print">
              <a:clrChange>
                <a:clrFrom>
                  <a:srgbClr val="FFFFFF"/>
                </a:clrFrom>
                <a:clrTo>
                  <a:srgbClr val="FFFFFF">
                    <a:alpha val="0"/>
                  </a:srgbClr>
                </a:clrTo>
              </a:clrChange>
            </a:blip>
            <a:stretch>
              <a:fillRect/>
            </a:stretch>
          </p:blipFill>
          <p:spPr>
            <a:xfrm>
              <a:off x="263" y="212"/>
              <a:ext cx="1758" cy="1439"/>
            </a:xfrm>
            <a:prstGeom prst="rect">
              <a:avLst/>
            </a:prstGeom>
            <a:noFill/>
            <a:ln w="9525">
              <a:noFill/>
            </a:ln>
          </p:spPr>
        </p:pic>
      </p:grpSp>
      <p:sp>
        <p:nvSpPr>
          <p:cNvPr id="2" name="文本框 1"/>
          <p:cNvSpPr txBox="1"/>
          <p:nvPr>
            <p:custDataLst>
              <p:tags r:id="rId1"/>
            </p:custDataLst>
          </p:nvPr>
        </p:nvSpPr>
        <p:spPr>
          <a:xfrm>
            <a:off x="1168400" y="1069975"/>
            <a:ext cx="3747135" cy="398780"/>
          </a:xfrm>
          <a:prstGeom prst="rect">
            <a:avLst/>
          </a:prstGeom>
          <a:noFill/>
        </p:spPr>
        <p:txBody>
          <a:bodyPr wrap="square" rtlCol="0">
            <a:spAutoFit/>
          </a:bodyPr>
          <a:lstStyle/>
          <a:p>
            <a:pPr marL="457200" indent="-457200">
              <a:buFont typeface="Wingdings" panose="05000000000000000000" charset="0"/>
              <a:buChar char="u"/>
            </a:pPr>
            <a:r>
              <a:rPr lang="zh-CN" altLang="en-US" sz="2000" b="1" dirty="0">
                <a:latin typeface="微软雅黑" panose="020B0503020204020204" charset="-122"/>
                <a:ea typeface="微软雅黑" panose="020B0503020204020204" charset="-122"/>
                <a:sym typeface="+mn-ea"/>
              </a:rPr>
              <a:t>人员管理与培训</a:t>
            </a:r>
          </a:p>
        </p:txBody>
      </p:sp>
      <p:sp>
        <p:nvSpPr>
          <p:cNvPr id="4" name="object 10"/>
          <p:cNvSpPr txBox="1"/>
          <p:nvPr/>
        </p:nvSpPr>
        <p:spPr>
          <a:xfrm>
            <a:off x="1371600" y="1468755"/>
            <a:ext cx="9957435" cy="769620"/>
          </a:xfrm>
          <a:prstGeom prst="rect">
            <a:avLst/>
          </a:prstGeom>
        </p:spPr>
        <p:txBody>
          <a:bodyPr vert="horz" wrap="square" lIns="0" tIns="13335" rIns="0" bIns="0" rtlCol="0">
            <a:spAutoFit/>
          </a:bodyPr>
          <a:lstStyle/>
          <a:p>
            <a:pPr marL="212725" indent="-200660" fontAlgn="auto">
              <a:lnSpc>
                <a:spcPts val="2900"/>
              </a:lnSpc>
              <a:spcBef>
                <a:spcPts val="100"/>
              </a:spcBef>
              <a:buSzPct val="95000"/>
              <a:buFont typeface="Wingdings" panose="05000000000000000000"/>
              <a:buChar char=""/>
              <a:tabLst>
                <a:tab pos="213360" algn="l"/>
              </a:tabLst>
            </a:pPr>
            <a:r>
              <a:rPr lang="zh-CN" altLang="en-US" sz="2000" b="1" u="sng" dirty="0">
                <a:solidFill>
                  <a:srgbClr val="FF0000"/>
                </a:solidFill>
                <a:latin typeface="微软雅黑" panose="020B0503020204020204" charset="-122"/>
                <a:ea typeface="微软雅黑" panose="020B0503020204020204" charset="-122"/>
                <a:cs typeface="微软雅黑" panose="020B0503020204020204" charset="-122"/>
                <a:sym typeface="+mn-ea"/>
              </a:rPr>
              <a:t>生物样品溢出</a:t>
            </a:r>
            <a:r>
              <a:rPr lang="zh-CN" altLang="en-US" sz="2000" b="1" u="sng" dirty="0">
                <a:latin typeface="微软雅黑" panose="020B0503020204020204" charset="-122"/>
                <a:ea typeface="微软雅黑" panose="020B0503020204020204" charset="-122"/>
                <a:cs typeface="微软雅黑" panose="020B0503020204020204" charset="-122"/>
                <a:sym typeface="+mn-ea"/>
              </a:rPr>
              <a:t>紧急处理程序 </a:t>
            </a:r>
            <a:endParaRPr lang="zh-CN" altLang="en-US" sz="2000" b="1" u="sng" dirty="0">
              <a:latin typeface="微软雅黑" panose="020B0503020204020204" charset="-122"/>
              <a:ea typeface="微软雅黑" panose="020B0503020204020204" charset="-122"/>
              <a:cs typeface="微软雅黑" panose="020B0503020204020204" charset="-122"/>
            </a:endParaRPr>
          </a:p>
          <a:p>
            <a:pPr marL="212725" indent="-200660" fontAlgn="auto">
              <a:lnSpc>
                <a:spcPts val="2900"/>
              </a:lnSpc>
              <a:spcBef>
                <a:spcPts val="100"/>
              </a:spcBef>
              <a:buSzPct val="95000"/>
              <a:buFont typeface="Wingdings" panose="05000000000000000000"/>
              <a:buChar char=""/>
              <a:tabLst>
                <a:tab pos="213360" algn="l"/>
              </a:tabLst>
            </a:pPr>
            <a:endParaRPr sz="2000">
              <a:latin typeface="微软雅黑" panose="020B0503020204020204" charset="-122"/>
              <a:ea typeface="微软雅黑" panose="020B0503020204020204" charset="-122"/>
              <a:cs typeface="微软雅黑" panose="020B0503020204020204" charset="-122"/>
            </a:endParaRPr>
          </a:p>
        </p:txBody>
      </p:sp>
      <p:pic>
        <p:nvPicPr>
          <p:cNvPr id="6" name="图片 5" descr="附件2：离心机内溢洒处置流程"/>
          <p:cNvPicPr>
            <a:picLocks noChangeAspect="1"/>
          </p:cNvPicPr>
          <p:nvPr/>
        </p:nvPicPr>
        <p:blipFill>
          <a:blip r:embed="rId7"/>
          <a:stretch>
            <a:fillRect/>
          </a:stretch>
        </p:blipFill>
        <p:spPr>
          <a:xfrm>
            <a:off x="1371600" y="1984375"/>
            <a:ext cx="4081780" cy="4664710"/>
          </a:xfrm>
          <a:prstGeom prst="rect">
            <a:avLst/>
          </a:prstGeom>
        </p:spPr>
      </p:pic>
      <p:pic>
        <p:nvPicPr>
          <p:cNvPr id="7" name="图片 6" descr="附件3：生物安全柜内溢洒处置流程"/>
          <p:cNvPicPr>
            <a:picLocks noChangeAspect="1"/>
          </p:cNvPicPr>
          <p:nvPr/>
        </p:nvPicPr>
        <p:blipFill>
          <a:blip r:embed="rId8"/>
          <a:stretch>
            <a:fillRect/>
          </a:stretch>
        </p:blipFill>
        <p:spPr>
          <a:xfrm>
            <a:off x="6324600" y="688975"/>
            <a:ext cx="3511550" cy="5950585"/>
          </a:xfrm>
          <a:prstGeom prst="rect">
            <a:avLst/>
          </a:prstGeom>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p:cNvSpPr txBox="1"/>
          <p:nvPr/>
        </p:nvSpPr>
        <p:spPr>
          <a:xfrm>
            <a:off x="990390" y="331504"/>
            <a:ext cx="3535680" cy="460375"/>
          </a:xfrm>
          <a:prstGeom prst="rect">
            <a:avLst/>
          </a:prstGeom>
          <a:noFill/>
        </p:spPr>
        <p:txBody>
          <a:bodyPr wrap="none" rtlCol="0">
            <a:spAutoFit/>
          </a:bodyPr>
          <a:lstStyle/>
          <a:p>
            <a:pPr>
              <a:lnSpc>
                <a:spcPct val="100000"/>
              </a:lnSpc>
              <a:spcBef>
                <a:spcPts val="100"/>
              </a:spcBef>
            </a:pPr>
            <a:r>
              <a:rPr lang="zh-CN" sz="2400" b="1" dirty="0">
                <a:latin typeface="微软雅黑" panose="020B0503020204020204" charset="-122"/>
                <a:ea typeface="微软雅黑" panose="020B0503020204020204" charset="-122"/>
                <a:cs typeface="宋体" panose="02010600030101010101" pitchFamily="2" charset="-122"/>
                <a:sym typeface="+mn-ea"/>
              </a:rPr>
              <a:t>四、实验室生物安全技术</a:t>
            </a:r>
          </a:p>
        </p:txBody>
      </p:sp>
      <p:grpSp>
        <p:nvGrpSpPr>
          <p:cNvPr id="15" name="组合 14"/>
          <p:cNvGrpSpPr/>
          <p:nvPr/>
        </p:nvGrpSpPr>
        <p:grpSpPr>
          <a:xfrm>
            <a:off x="3173" y="334988"/>
            <a:ext cx="1012721" cy="587625"/>
            <a:chOff x="0" y="419087"/>
            <a:chExt cx="816284" cy="473644"/>
          </a:xfrm>
        </p:grpSpPr>
        <p:grpSp>
          <p:nvGrpSpPr>
            <p:cNvPr id="16" name="组合 15"/>
            <p:cNvGrpSpPr/>
            <p:nvPr/>
          </p:nvGrpSpPr>
          <p:grpSpPr>
            <a:xfrm>
              <a:off x="0" y="419087"/>
              <a:ext cx="816284" cy="473644"/>
              <a:chOff x="-63454" y="428612"/>
              <a:chExt cx="816284" cy="473644"/>
            </a:xfrm>
          </p:grpSpPr>
          <p:grpSp>
            <p:nvGrpSpPr>
              <p:cNvPr id="19" name="组合 18"/>
              <p:cNvGrpSpPr/>
              <p:nvPr/>
            </p:nvGrpSpPr>
            <p:grpSpPr>
              <a:xfrm>
                <a:off x="114300" y="428612"/>
                <a:ext cx="638530" cy="473644"/>
                <a:chOff x="1" y="1932152"/>
                <a:chExt cx="3100612" cy="3240569"/>
              </a:xfrm>
            </p:grpSpPr>
            <p:pic>
              <p:nvPicPr>
                <p:cNvPr id="21" name="图片 15"/>
                <p:cNvPicPr>
                  <a:picLocks noChangeAspect="1"/>
                </p:cNvPicPr>
                <p:nvPr>
                  <p:custDataLst>
                    <p:tags r:id="rId2"/>
                  </p:custDataLst>
                </p:nvPr>
              </p:nvPicPr>
              <p:blipFill>
                <a:blip r:embed="rId4" cstate="print">
                  <a:extLst>
                    <a:ext uri="{28A0092B-C50C-407E-A947-70E740481C1C}">
                      <a14:useLocalDpi xmlns:a14="http://schemas.microsoft.com/office/drawing/2010/main" val="0"/>
                    </a:ext>
                  </a:extLst>
                </a:blip>
                <a:stretch>
                  <a:fillRect/>
                </a:stretch>
              </p:blipFill>
              <p:spPr>
                <a:xfrm rot="2419665" flipH="1">
                  <a:off x="2273733" y="2150323"/>
                  <a:ext cx="826880" cy="3022398"/>
                </a:xfrm>
                <a:prstGeom prst="rect">
                  <a:avLst/>
                </a:prstGeom>
              </p:spPr>
            </p:pic>
            <p:sp>
              <p:nvSpPr>
                <p:cNvPr id="22" name="任意多边形 21"/>
                <p:cNvSpPr/>
                <p:nvPr/>
              </p:nvSpPr>
              <p:spPr bwMode="auto">
                <a:xfrm flipH="1">
                  <a:off x="1" y="1932152"/>
                  <a:ext cx="3070379" cy="2520315"/>
                </a:xfrm>
                <a:custGeom>
                  <a:avLst/>
                  <a:gdLst>
                    <a:gd name="connsiteX0" fmla="*/ 3070379 w 3070379"/>
                    <a:gd name="connsiteY0" fmla="*/ 0 h 2520315"/>
                    <a:gd name="connsiteX1" fmla="*/ 2804837 w 3070379"/>
                    <a:gd name="connsiteY1" fmla="*/ 0 h 2520315"/>
                    <a:gd name="connsiteX2" fmla="*/ 158684 w 3070379"/>
                    <a:gd name="connsiteY2" fmla="*/ 0 h 2520315"/>
                    <a:gd name="connsiteX3" fmla="*/ 22594 w 3070379"/>
                    <a:gd name="connsiteY3" fmla="*/ 237873 h 2520315"/>
                    <a:gd name="connsiteX4" fmla="*/ 1292763 w 3070379"/>
                    <a:gd name="connsiteY4" fmla="*/ 2441024 h 2520315"/>
                    <a:gd name="connsiteX5" fmla="*/ 1434523 w 3070379"/>
                    <a:gd name="connsiteY5" fmla="*/ 2520315 h 2520315"/>
                    <a:gd name="connsiteX6" fmla="*/ 3030119 w 3070379"/>
                    <a:gd name="connsiteY6" fmla="*/ 2520315 h 2520315"/>
                    <a:gd name="connsiteX7" fmla="*/ 3070379 w 3070379"/>
                    <a:gd name="connsiteY7" fmla="*/ 2520315 h 2520315"/>
                    <a:gd name="connsiteX8" fmla="*/ 3070379 w 3070379"/>
                    <a:gd name="connsiteY8" fmla="*/ 0 h 2520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70379" h="2520315">
                      <a:moveTo>
                        <a:pt x="3070379" y="0"/>
                      </a:moveTo>
                      <a:lnTo>
                        <a:pt x="2804837" y="0"/>
                      </a:lnTo>
                      <a:cubicBezTo>
                        <a:pt x="2129523" y="0"/>
                        <a:pt x="1265120" y="0"/>
                        <a:pt x="158684" y="0"/>
                      </a:cubicBezTo>
                      <a:cubicBezTo>
                        <a:pt x="33935" y="0"/>
                        <a:pt x="-39780" y="130264"/>
                        <a:pt x="22594" y="237873"/>
                      </a:cubicBezTo>
                      <a:cubicBezTo>
                        <a:pt x="22594" y="237873"/>
                        <a:pt x="22594" y="237873"/>
                        <a:pt x="1292763" y="2441024"/>
                      </a:cubicBezTo>
                      <a:cubicBezTo>
                        <a:pt x="1321115" y="2491997"/>
                        <a:pt x="1377819" y="2520315"/>
                        <a:pt x="1434523" y="2520315"/>
                      </a:cubicBezTo>
                      <a:cubicBezTo>
                        <a:pt x="1434523" y="2520315"/>
                        <a:pt x="1434523" y="2520315"/>
                        <a:pt x="3030119" y="2520315"/>
                      </a:cubicBezTo>
                      <a:lnTo>
                        <a:pt x="3070379" y="2520315"/>
                      </a:lnTo>
                      <a:lnTo>
                        <a:pt x="3070379" y="0"/>
                      </a:lnTo>
                      <a:close/>
                    </a:path>
                  </a:pathLst>
                </a:custGeom>
                <a:solidFill>
                  <a:srgbClr val="5484BD"/>
                </a:solidFill>
                <a:ln>
                  <a:noFill/>
                </a:ln>
                <a:extLst>
                  <a:ext uri="{91240B29-F687-4F45-9708-019B960494DF}">
                    <a14:hiddenLine xmlns:a14="http://schemas.microsoft.com/office/drawing/2010/main" w="9525">
                      <a:solidFill>
                        <a:srgbClr val="000000"/>
                      </a:solidFill>
                      <a:round/>
                    </a14:hiddenLine>
                  </a:ext>
                </a:extLst>
              </p:spPr>
              <p:txBody>
                <a:bodyPr vert="horz" wrap="square" lIns="91392" tIns="45696" rIns="91392" bIns="45696" numCol="1" anchor="t" anchorCtr="0" compatLnSpc="1">
                  <a:noAutofit/>
                </a:bodyPr>
                <a:lstStyle/>
                <a:p>
                  <a:endParaRPr lang="zh-CN" altLang="en-US">
                    <a:cs typeface="+mn-ea"/>
                    <a:sym typeface="+mn-lt"/>
                  </a:endParaRPr>
                </a:p>
              </p:txBody>
            </p:sp>
          </p:grpSp>
          <p:sp>
            <p:nvSpPr>
              <p:cNvPr id="20" name="矩形 19"/>
              <p:cNvSpPr/>
              <p:nvPr/>
            </p:nvSpPr>
            <p:spPr>
              <a:xfrm>
                <a:off x="-63454" y="428612"/>
                <a:ext cx="409529" cy="368371"/>
              </a:xfrm>
              <a:prstGeom prst="rect">
                <a:avLst/>
              </a:prstGeom>
              <a:solidFill>
                <a:srgbClr val="5484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7" name="矩形 16"/>
            <p:cNvSpPr/>
            <p:nvPr/>
          </p:nvSpPr>
          <p:spPr>
            <a:xfrm>
              <a:off x="104775" y="419087"/>
              <a:ext cx="50800" cy="368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200025" y="419087"/>
              <a:ext cx="50800" cy="368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9701" name="组合 1"/>
          <p:cNvGrpSpPr/>
          <p:nvPr/>
        </p:nvGrpSpPr>
        <p:grpSpPr>
          <a:xfrm>
            <a:off x="8932338" y="121739"/>
            <a:ext cx="2981042" cy="618168"/>
            <a:chOff x="263" y="-120"/>
            <a:chExt cx="9475" cy="2198"/>
          </a:xfrm>
        </p:grpSpPr>
        <p:pic>
          <p:nvPicPr>
            <p:cNvPr id="29702" name="图片 5"/>
            <p:cNvPicPr>
              <a:picLocks noChangeAspect="1"/>
            </p:cNvPicPr>
            <p:nvPr/>
          </p:nvPicPr>
          <p:blipFill>
            <a:blip r:embed="rId5" cstate="print"/>
            <a:stretch>
              <a:fillRect/>
            </a:stretch>
          </p:blipFill>
          <p:spPr>
            <a:xfrm>
              <a:off x="2190" y="-120"/>
              <a:ext cx="7549" cy="2199"/>
            </a:xfrm>
            <a:prstGeom prst="rect">
              <a:avLst/>
            </a:prstGeom>
            <a:noFill/>
            <a:ln w="9525">
              <a:noFill/>
            </a:ln>
          </p:spPr>
        </p:pic>
        <p:pic>
          <p:nvPicPr>
            <p:cNvPr id="29703" name="图片 6" descr="u=1446500768,2742535849&amp;fm=21&amp;gp=0"/>
            <p:cNvPicPr>
              <a:picLocks noChangeAspect="1"/>
            </p:cNvPicPr>
            <p:nvPr/>
          </p:nvPicPr>
          <p:blipFill>
            <a:blip r:embed="rId6" cstate="print">
              <a:clrChange>
                <a:clrFrom>
                  <a:srgbClr val="FFFFFF"/>
                </a:clrFrom>
                <a:clrTo>
                  <a:srgbClr val="FFFFFF">
                    <a:alpha val="0"/>
                  </a:srgbClr>
                </a:clrTo>
              </a:clrChange>
            </a:blip>
            <a:stretch>
              <a:fillRect/>
            </a:stretch>
          </p:blipFill>
          <p:spPr>
            <a:xfrm>
              <a:off x="263" y="212"/>
              <a:ext cx="1758" cy="1439"/>
            </a:xfrm>
            <a:prstGeom prst="rect">
              <a:avLst/>
            </a:prstGeom>
            <a:noFill/>
            <a:ln w="9525">
              <a:noFill/>
            </a:ln>
          </p:spPr>
        </p:pic>
      </p:grpSp>
      <p:sp>
        <p:nvSpPr>
          <p:cNvPr id="2" name="文本框 1"/>
          <p:cNvSpPr txBox="1"/>
          <p:nvPr>
            <p:custDataLst>
              <p:tags r:id="rId1"/>
            </p:custDataLst>
          </p:nvPr>
        </p:nvSpPr>
        <p:spPr>
          <a:xfrm>
            <a:off x="1168400" y="1069975"/>
            <a:ext cx="3747135" cy="398780"/>
          </a:xfrm>
          <a:prstGeom prst="rect">
            <a:avLst/>
          </a:prstGeom>
          <a:noFill/>
        </p:spPr>
        <p:txBody>
          <a:bodyPr wrap="square" rtlCol="0">
            <a:spAutoFit/>
          </a:bodyPr>
          <a:lstStyle/>
          <a:p>
            <a:pPr marL="457200" indent="-457200">
              <a:buFont typeface="Wingdings" panose="05000000000000000000" charset="0"/>
              <a:buChar char="u"/>
            </a:pPr>
            <a:r>
              <a:rPr lang="zh-CN" altLang="en-US" sz="2000" b="1" dirty="0">
                <a:latin typeface="微软雅黑" panose="020B0503020204020204" charset="-122"/>
                <a:ea typeface="微软雅黑" panose="020B0503020204020204" charset="-122"/>
                <a:sym typeface="+mn-ea"/>
              </a:rPr>
              <a:t>人员管理与培训</a:t>
            </a:r>
          </a:p>
        </p:txBody>
      </p:sp>
      <p:sp>
        <p:nvSpPr>
          <p:cNvPr id="4" name="object 10"/>
          <p:cNvSpPr txBox="1"/>
          <p:nvPr/>
        </p:nvSpPr>
        <p:spPr>
          <a:xfrm>
            <a:off x="1387475" y="1544955"/>
            <a:ext cx="9957435" cy="372110"/>
          </a:xfrm>
          <a:prstGeom prst="rect">
            <a:avLst/>
          </a:prstGeom>
        </p:spPr>
        <p:txBody>
          <a:bodyPr vert="horz" wrap="square" lIns="0" tIns="13335" rIns="0" bIns="0" rtlCol="0">
            <a:spAutoFit/>
          </a:bodyPr>
          <a:lstStyle/>
          <a:p>
            <a:pPr marL="452755" marR="0" lvl="0" indent="-342900" algn="l" defTabSz="914400" rtl="0" fontAlgn="auto">
              <a:lnSpc>
                <a:spcPts val="2800"/>
              </a:lnSpc>
              <a:spcBef>
                <a:spcPts val="400"/>
              </a:spcBef>
              <a:spcAft>
                <a:spcPts val="0"/>
              </a:spcAft>
              <a:buClr>
                <a:schemeClr val="accent1"/>
              </a:buClr>
              <a:buSzPct val="68000"/>
              <a:buFont typeface="Wingdings" panose="05000000000000000000" charset="0"/>
              <a:buChar char="ü"/>
              <a:defRPr/>
            </a:pPr>
            <a:r>
              <a:rPr lang="zh-CN" altLang="en-US" sz="2000" noProof="0" dirty="0" smtClean="0">
                <a:ln>
                  <a:noFill/>
                </a:ln>
                <a:effectLst/>
                <a:uLnTx/>
                <a:uFillTx/>
                <a:latin typeface="微软雅黑" panose="020B0503020204020204" charset="-122"/>
                <a:ea typeface="微软雅黑" panose="020B0503020204020204" charset="-122"/>
                <a:cs typeface="微软雅黑" panose="020B0503020204020204" charset="-122"/>
                <a:sym typeface="+mn-ea"/>
              </a:rPr>
              <a:t>职业暴露处置</a:t>
            </a:r>
          </a:p>
        </p:txBody>
      </p:sp>
      <p:sp>
        <p:nvSpPr>
          <p:cNvPr id="28680" name="Rectangle 9"/>
          <p:cNvSpPr>
            <a:spLocks noChangeArrowheads="1"/>
          </p:cNvSpPr>
          <p:nvPr/>
        </p:nvSpPr>
        <p:spPr bwMode="auto">
          <a:xfrm>
            <a:off x="1387362" y="3536950"/>
            <a:ext cx="2262225" cy="857250"/>
          </a:xfrm>
          <a:prstGeom prst="rect">
            <a:avLst/>
          </a:prstGeom>
          <a:solidFill>
            <a:srgbClr val="5484BD"/>
          </a:solidFill>
          <a:ln w="9525">
            <a:solidFill>
              <a:srgbClr val="0066FF"/>
            </a:solidFill>
            <a:miter lim="800000"/>
          </a:ln>
        </p:spPr>
        <p:txBody>
          <a:bodyPr/>
          <a:lstStyle/>
          <a:p>
            <a:pPr algn="just"/>
            <a:r>
              <a:rPr lang="zh-CN" altLang="en-US" sz="1600" dirty="0">
                <a:latin typeface="微软雅黑" panose="020B0503020204020204" charset="-122"/>
                <a:ea typeface="微软雅黑" panose="020B0503020204020204" charset="-122"/>
              </a:rPr>
              <a:t>在伤口近心端向远心端轻轻挤压，尽量挤出损伤处的血液</a:t>
            </a:r>
          </a:p>
        </p:txBody>
      </p:sp>
      <p:sp>
        <p:nvSpPr>
          <p:cNvPr id="28681" name="Rectangle 10"/>
          <p:cNvSpPr>
            <a:spLocks noChangeArrowheads="1"/>
          </p:cNvSpPr>
          <p:nvPr/>
        </p:nvSpPr>
        <p:spPr bwMode="auto">
          <a:xfrm>
            <a:off x="3840089" y="3608388"/>
            <a:ext cx="2000249" cy="785812"/>
          </a:xfrm>
          <a:prstGeom prst="rect">
            <a:avLst/>
          </a:prstGeom>
          <a:solidFill>
            <a:srgbClr val="5484BD"/>
          </a:solidFill>
          <a:ln w="9525">
            <a:solidFill>
              <a:srgbClr val="0066FF"/>
            </a:solidFill>
            <a:miter lim="800000"/>
          </a:ln>
        </p:spPr>
        <p:txBody>
          <a:bodyPr/>
          <a:lstStyle/>
          <a:p>
            <a:pPr algn="just"/>
            <a:r>
              <a:rPr lang="zh-CN" altLang="en-US" sz="1600" dirty="0">
                <a:latin typeface="微软雅黑" panose="020B0503020204020204" charset="-122"/>
                <a:ea typeface="微软雅黑" panose="020B0503020204020204" charset="-122"/>
              </a:rPr>
              <a:t>先用肥皂，再用生理盐水或清水反复冲洗</a:t>
            </a:r>
          </a:p>
        </p:txBody>
      </p:sp>
      <p:sp>
        <p:nvSpPr>
          <p:cNvPr id="28682" name="Rectangle 11"/>
          <p:cNvSpPr>
            <a:spLocks noChangeArrowheads="1"/>
          </p:cNvSpPr>
          <p:nvPr/>
        </p:nvSpPr>
        <p:spPr bwMode="auto">
          <a:xfrm>
            <a:off x="8582995" y="3679825"/>
            <a:ext cx="1813984" cy="642938"/>
          </a:xfrm>
          <a:prstGeom prst="rect">
            <a:avLst/>
          </a:prstGeom>
          <a:solidFill>
            <a:srgbClr val="5484BD"/>
          </a:solidFill>
          <a:ln w="9525">
            <a:solidFill>
              <a:srgbClr val="0066FF"/>
            </a:solidFill>
            <a:miter lim="800000"/>
          </a:ln>
        </p:spPr>
        <p:txBody>
          <a:bodyPr/>
          <a:lstStyle/>
          <a:p>
            <a:pPr algn="ctr"/>
            <a:r>
              <a:rPr lang="zh-CN" altLang="en-US" sz="1600" dirty="0">
                <a:latin typeface="微软雅黑" panose="020B0503020204020204" charset="-122"/>
                <a:ea typeface="微软雅黑" panose="020B0503020204020204" charset="-122"/>
              </a:rPr>
              <a:t>肥皂和清水冲洗</a:t>
            </a:r>
          </a:p>
        </p:txBody>
      </p:sp>
      <p:sp>
        <p:nvSpPr>
          <p:cNvPr id="28683" name="Rectangle 12"/>
          <p:cNvSpPr>
            <a:spLocks noChangeArrowheads="1"/>
          </p:cNvSpPr>
          <p:nvPr/>
        </p:nvSpPr>
        <p:spPr bwMode="auto">
          <a:xfrm>
            <a:off x="1387363" y="5974398"/>
            <a:ext cx="2179674" cy="671512"/>
          </a:xfrm>
          <a:prstGeom prst="rect">
            <a:avLst/>
          </a:prstGeom>
          <a:solidFill>
            <a:srgbClr val="5484BD"/>
          </a:solidFill>
          <a:ln w="9525">
            <a:solidFill>
              <a:srgbClr val="0066FF"/>
            </a:solidFill>
            <a:miter lim="800000"/>
          </a:ln>
        </p:spPr>
        <p:txBody>
          <a:bodyPr/>
          <a:lstStyle/>
          <a:p>
            <a:pPr algn="just">
              <a:lnSpc>
                <a:spcPct val="96000"/>
              </a:lnSpc>
            </a:pPr>
            <a:r>
              <a:rPr lang="en-US" altLang="zh-CN" sz="1600" dirty="0">
                <a:latin typeface="微软雅黑" panose="020B0503020204020204" charset="-122"/>
                <a:ea typeface="微软雅黑" panose="020B0503020204020204" charset="-122"/>
                <a:cs typeface="微软雅黑" panose="020B0503020204020204" charset="-122"/>
              </a:rPr>
              <a:t>75%</a:t>
            </a:r>
            <a:r>
              <a:rPr lang="zh-CN" altLang="en-US" sz="1600" dirty="0">
                <a:latin typeface="微软雅黑" panose="020B0503020204020204" charset="-122"/>
                <a:ea typeface="微软雅黑" panose="020B0503020204020204" charset="-122"/>
                <a:cs typeface="微软雅黑" panose="020B0503020204020204" charset="-122"/>
              </a:rPr>
              <a:t>酒精、</a:t>
            </a:r>
            <a:r>
              <a:rPr lang="en-US" altLang="zh-CN" sz="1600" dirty="0">
                <a:latin typeface="微软雅黑" panose="020B0503020204020204" charset="-122"/>
                <a:ea typeface="微软雅黑" panose="020B0503020204020204" charset="-122"/>
                <a:cs typeface="微软雅黑" panose="020B0503020204020204" charset="-122"/>
              </a:rPr>
              <a:t>0.5%</a:t>
            </a:r>
            <a:r>
              <a:rPr lang="zh-CN" altLang="en-US" sz="1600" dirty="0">
                <a:latin typeface="微软雅黑" panose="020B0503020204020204" charset="-122"/>
                <a:ea typeface="微软雅黑" panose="020B0503020204020204" charset="-122"/>
                <a:cs typeface="微软雅黑" panose="020B0503020204020204" charset="-122"/>
              </a:rPr>
              <a:t>碘伏涂抹消毒</a:t>
            </a:r>
          </a:p>
        </p:txBody>
      </p:sp>
      <p:sp>
        <p:nvSpPr>
          <p:cNvPr id="28684" name="Rectangle 13"/>
          <p:cNvSpPr>
            <a:spLocks noChangeArrowheads="1"/>
          </p:cNvSpPr>
          <p:nvPr/>
        </p:nvSpPr>
        <p:spPr bwMode="auto">
          <a:xfrm>
            <a:off x="3886423" y="4795204"/>
            <a:ext cx="1905000" cy="714375"/>
          </a:xfrm>
          <a:prstGeom prst="rect">
            <a:avLst/>
          </a:prstGeom>
          <a:solidFill>
            <a:srgbClr val="5484BD"/>
          </a:solidFill>
          <a:ln w="9525">
            <a:solidFill>
              <a:srgbClr val="0066FF"/>
            </a:solidFill>
            <a:miter lim="800000"/>
          </a:ln>
        </p:spPr>
        <p:txBody>
          <a:bodyPr/>
          <a:lstStyle/>
          <a:p>
            <a:pPr algn="just"/>
            <a:r>
              <a:rPr lang="en-US" altLang="zh-CN" sz="1600" dirty="0">
                <a:latin typeface="微软雅黑" panose="020B0503020204020204" charset="-122"/>
                <a:ea typeface="微软雅黑" panose="020B0503020204020204" charset="-122"/>
                <a:cs typeface="微软雅黑" panose="020B0503020204020204" charset="-122"/>
              </a:rPr>
              <a:t>0.5%</a:t>
            </a:r>
            <a:r>
              <a:rPr lang="zh-CN" altLang="en-US" sz="1600" dirty="0">
                <a:latin typeface="微软雅黑" panose="020B0503020204020204" charset="-122"/>
                <a:ea typeface="微软雅黑" panose="020B0503020204020204" charset="-122"/>
                <a:cs typeface="微软雅黑" panose="020B0503020204020204" charset="-122"/>
              </a:rPr>
              <a:t>碘伏冲洗或涂抹消毒</a:t>
            </a:r>
          </a:p>
        </p:txBody>
      </p:sp>
      <p:sp>
        <p:nvSpPr>
          <p:cNvPr id="28685" name="Rectangle 14"/>
          <p:cNvSpPr>
            <a:spLocks noChangeArrowheads="1"/>
          </p:cNvSpPr>
          <p:nvPr/>
        </p:nvSpPr>
        <p:spPr bwMode="auto">
          <a:xfrm>
            <a:off x="6082665" y="3608388"/>
            <a:ext cx="2190751" cy="785812"/>
          </a:xfrm>
          <a:prstGeom prst="rect">
            <a:avLst/>
          </a:prstGeom>
          <a:solidFill>
            <a:srgbClr val="5484BD"/>
          </a:solidFill>
          <a:ln w="9525">
            <a:solidFill>
              <a:srgbClr val="0066FF"/>
            </a:solidFill>
            <a:miter lim="800000"/>
          </a:ln>
        </p:spPr>
        <p:txBody>
          <a:bodyPr/>
          <a:lstStyle/>
          <a:p>
            <a:pPr algn="just"/>
            <a:r>
              <a:rPr lang="zh-CN" altLang="en-US" sz="1600" dirty="0">
                <a:latin typeface="微软雅黑" panose="020B0503020204020204" charset="-122"/>
                <a:ea typeface="微软雅黑" panose="020B0503020204020204" charset="-122"/>
              </a:rPr>
              <a:t>用清水、自来水或生理盐水长时间彻底冲洗</a:t>
            </a:r>
          </a:p>
        </p:txBody>
      </p:sp>
      <p:sp>
        <p:nvSpPr>
          <p:cNvPr id="28686" name="Rectangle 15"/>
          <p:cNvSpPr>
            <a:spLocks noChangeArrowheads="1"/>
          </p:cNvSpPr>
          <p:nvPr/>
        </p:nvSpPr>
        <p:spPr bwMode="auto">
          <a:xfrm>
            <a:off x="8490192" y="4955858"/>
            <a:ext cx="2000251" cy="500062"/>
          </a:xfrm>
          <a:prstGeom prst="rect">
            <a:avLst/>
          </a:prstGeom>
          <a:solidFill>
            <a:srgbClr val="5484BD"/>
          </a:solidFill>
          <a:ln w="9525">
            <a:solidFill>
              <a:srgbClr val="0066FF"/>
            </a:solidFill>
            <a:miter lim="800000"/>
          </a:ln>
        </p:spPr>
        <p:txBody>
          <a:bodyPr/>
          <a:lstStyle/>
          <a:p>
            <a:pPr algn="ctr"/>
            <a:r>
              <a:rPr lang="zh-CN" altLang="en-US" sz="1600">
                <a:latin typeface="微软雅黑" panose="020B0503020204020204" charset="-122"/>
                <a:ea typeface="微软雅黑" panose="020B0503020204020204" charset="-122"/>
              </a:rPr>
              <a:t>一般性消毒</a:t>
            </a:r>
          </a:p>
        </p:txBody>
      </p:sp>
      <p:sp>
        <p:nvSpPr>
          <p:cNvPr id="28687" name="Rectangle 16"/>
          <p:cNvSpPr>
            <a:spLocks noChangeArrowheads="1"/>
          </p:cNvSpPr>
          <p:nvPr/>
        </p:nvSpPr>
        <p:spPr bwMode="auto">
          <a:xfrm>
            <a:off x="1428003" y="4806634"/>
            <a:ext cx="2179674" cy="642937"/>
          </a:xfrm>
          <a:prstGeom prst="rect">
            <a:avLst/>
          </a:prstGeom>
          <a:solidFill>
            <a:srgbClr val="5484BD"/>
          </a:solidFill>
          <a:ln w="9525">
            <a:solidFill>
              <a:srgbClr val="0066FF"/>
            </a:solidFill>
            <a:miter lim="800000"/>
          </a:ln>
        </p:spPr>
        <p:txBody>
          <a:bodyPr/>
          <a:lstStyle/>
          <a:p>
            <a:pPr algn="just"/>
            <a:r>
              <a:rPr lang="zh-CN" altLang="en-US" sz="1600" dirty="0">
                <a:latin typeface="微软雅黑" panose="020B0503020204020204" charset="-122"/>
                <a:ea typeface="微软雅黑" panose="020B0503020204020204" charset="-122"/>
              </a:rPr>
              <a:t>再用生理盐水或清水反复冲洗</a:t>
            </a:r>
          </a:p>
        </p:txBody>
      </p:sp>
      <p:sp>
        <p:nvSpPr>
          <p:cNvPr id="28691" name="AutoShape 28"/>
          <p:cNvSpPr>
            <a:spLocks noChangeArrowheads="1"/>
          </p:cNvSpPr>
          <p:nvPr/>
        </p:nvSpPr>
        <p:spPr bwMode="auto">
          <a:xfrm>
            <a:off x="6602095" y="3260725"/>
            <a:ext cx="537210" cy="268605"/>
          </a:xfrm>
          <a:prstGeom prst="downArrow">
            <a:avLst>
              <a:gd name="adj1" fmla="val 50000"/>
              <a:gd name="adj2" fmla="val 25000"/>
            </a:avLst>
          </a:prstGeom>
          <a:solidFill>
            <a:srgbClr val="5484BD"/>
          </a:solidFill>
          <a:ln w="9525">
            <a:solidFill>
              <a:srgbClr val="0066FF"/>
            </a:solidFill>
            <a:miter lim="800000"/>
          </a:ln>
        </p:spPr>
        <p:txBody>
          <a:bodyPr vert="eaVert" wrap="none" anchor="ctr"/>
          <a:lstStyle/>
          <a:p>
            <a:endParaRPr lang="zh-CN" altLang="zh-CN" sz="1600">
              <a:latin typeface="微软雅黑" panose="020B0503020204020204" charset="-122"/>
              <a:ea typeface="微软雅黑" panose="020B0503020204020204" charset="-122"/>
            </a:endParaRPr>
          </a:p>
        </p:txBody>
      </p:sp>
      <p:sp>
        <p:nvSpPr>
          <p:cNvPr id="28695" name="AutoShape 33"/>
          <p:cNvSpPr>
            <a:spLocks noChangeArrowheads="1"/>
          </p:cNvSpPr>
          <p:nvPr/>
        </p:nvSpPr>
        <p:spPr bwMode="auto">
          <a:xfrm>
            <a:off x="4411345" y="4465955"/>
            <a:ext cx="570230" cy="257810"/>
          </a:xfrm>
          <a:prstGeom prst="downArrow">
            <a:avLst>
              <a:gd name="adj1" fmla="val 50000"/>
              <a:gd name="adj2" fmla="val 25000"/>
            </a:avLst>
          </a:prstGeom>
          <a:solidFill>
            <a:srgbClr val="5484BD"/>
          </a:solidFill>
          <a:ln w="9525">
            <a:solidFill>
              <a:srgbClr val="0066FF"/>
            </a:solidFill>
            <a:miter lim="800000"/>
          </a:ln>
        </p:spPr>
        <p:txBody>
          <a:bodyPr vert="eaVert" wrap="none" anchor="ctr"/>
          <a:lstStyle/>
          <a:p>
            <a:endParaRPr lang="zh-CN" altLang="zh-CN" sz="1600">
              <a:latin typeface="微软雅黑" panose="020B0503020204020204" charset="-122"/>
              <a:ea typeface="微软雅黑" panose="020B0503020204020204" charset="-122"/>
            </a:endParaRPr>
          </a:p>
        </p:txBody>
      </p:sp>
      <p:sp>
        <p:nvSpPr>
          <p:cNvPr id="28696" name="AutoShape 35"/>
          <p:cNvSpPr>
            <a:spLocks noChangeArrowheads="1"/>
          </p:cNvSpPr>
          <p:nvPr/>
        </p:nvSpPr>
        <p:spPr bwMode="auto">
          <a:xfrm>
            <a:off x="9078595" y="4409440"/>
            <a:ext cx="542290" cy="370840"/>
          </a:xfrm>
          <a:prstGeom prst="downArrow">
            <a:avLst>
              <a:gd name="adj1" fmla="val 50000"/>
              <a:gd name="adj2" fmla="val 25002"/>
            </a:avLst>
          </a:prstGeom>
          <a:solidFill>
            <a:srgbClr val="5484BD"/>
          </a:solidFill>
          <a:ln w="9525">
            <a:solidFill>
              <a:srgbClr val="0066FF"/>
            </a:solidFill>
            <a:miter lim="800000"/>
          </a:ln>
        </p:spPr>
        <p:txBody>
          <a:bodyPr vert="eaVert" wrap="none" anchor="ctr"/>
          <a:lstStyle/>
          <a:p>
            <a:endParaRPr lang="zh-CN" altLang="zh-CN" sz="1600">
              <a:latin typeface="微软雅黑" panose="020B0503020204020204" charset="-122"/>
              <a:ea typeface="微软雅黑" panose="020B0503020204020204" charset="-122"/>
            </a:endParaRPr>
          </a:p>
        </p:txBody>
      </p:sp>
      <p:sp>
        <p:nvSpPr>
          <p:cNvPr id="28697" name="AutoShape 36"/>
          <p:cNvSpPr>
            <a:spLocks noChangeArrowheads="1"/>
          </p:cNvSpPr>
          <p:nvPr/>
        </p:nvSpPr>
        <p:spPr bwMode="auto">
          <a:xfrm>
            <a:off x="2411095" y="5608955"/>
            <a:ext cx="545465" cy="275590"/>
          </a:xfrm>
          <a:prstGeom prst="downArrow">
            <a:avLst>
              <a:gd name="adj1" fmla="val 50000"/>
              <a:gd name="adj2" fmla="val 25000"/>
            </a:avLst>
          </a:prstGeom>
          <a:solidFill>
            <a:srgbClr val="5484BD"/>
          </a:solidFill>
          <a:ln w="9525">
            <a:solidFill>
              <a:srgbClr val="0066FF"/>
            </a:solidFill>
            <a:miter lim="800000"/>
          </a:ln>
        </p:spPr>
        <p:txBody>
          <a:bodyPr vert="eaVert" wrap="none" anchor="ctr"/>
          <a:lstStyle/>
          <a:p>
            <a:endParaRPr lang="zh-CN" altLang="zh-CN" sz="1600">
              <a:latin typeface="微软雅黑" panose="020B0503020204020204" charset="-122"/>
              <a:ea typeface="微软雅黑" panose="020B0503020204020204" charset="-122"/>
            </a:endParaRPr>
          </a:p>
        </p:txBody>
      </p:sp>
      <p:sp>
        <p:nvSpPr>
          <p:cNvPr id="28698" name="AutoShape 37"/>
          <p:cNvSpPr>
            <a:spLocks noChangeArrowheads="1"/>
          </p:cNvSpPr>
          <p:nvPr/>
        </p:nvSpPr>
        <p:spPr bwMode="auto">
          <a:xfrm>
            <a:off x="2411095" y="4465955"/>
            <a:ext cx="589915" cy="269240"/>
          </a:xfrm>
          <a:prstGeom prst="downArrow">
            <a:avLst>
              <a:gd name="adj1" fmla="val 50000"/>
              <a:gd name="adj2" fmla="val 25000"/>
            </a:avLst>
          </a:prstGeom>
          <a:solidFill>
            <a:srgbClr val="5484BD"/>
          </a:solidFill>
          <a:ln w="9525">
            <a:solidFill>
              <a:srgbClr val="0066FF"/>
            </a:solidFill>
            <a:miter lim="800000"/>
          </a:ln>
        </p:spPr>
        <p:txBody>
          <a:bodyPr vert="eaVert" wrap="none" anchor="ctr"/>
          <a:lstStyle/>
          <a:p>
            <a:endParaRPr lang="zh-CN" altLang="zh-CN" sz="1600">
              <a:latin typeface="微软雅黑" panose="020B0503020204020204" charset="-122"/>
              <a:ea typeface="微软雅黑" panose="020B0503020204020204" charset="-122"/>
            </a:endParaRPr>
          </a:p>
        </p:txBody>
      </p:sp>
      <p:sp>
        <p:nvSpPr>
          <p:cNvPr id="28699" name="AutoShape 38"/>
          <p:cNvSpPr>
            <a:spLocks noChangeArrowheads="1"/>
          </p:cNvSpPr>
          <p:nvPr/>
        </p:nvSpPr>
        <p:spPr bwMode="auto">
          <a:xfrm>
            <a:off x="9078595" y="3332480"/>
            <a:ext cx="483870" cy="238760"/>
          </a:xfrm>
          <a:prstGeom prst="downArrow">
            <a:avLst>
              <a:gd name="adj1" fmla="val 50000"/>
              <a:gd name="adj2" fmla="val 25000"/>
            </a:avLst>
          </a:prstGeom>
          <a:solidFill>
            <a:srgbClr val="5484BD"/>
          </a:solidFill>
          <a:ln w="9525">
            <a:solidFill>
              <a:srgbClr val="0066FF"/>
            </a:solidFill>
            <a:miter lim="800000"/>
          </a:ln>
        </p:spPr>
        <p:txBody>
          <a:bodyPr vert="eaVert" wrap="none" anchor="ctr"/>
          <a:lstStyle/>
          <a:p>
            <a:endParaRPr lang="zh-CN" altLang="zh-CN" sz="1600">
              <a:latin typeface="微软雅黑" panose="020B0503020204020204" charset="-122"/>
              <a:ea typeface="微软雅黑" panose="020B0503020204020204" charset="-122"/>
            </a:endParaRPr>
          </a:p>
        </p:txBody>
      </p:sp>
      <p:sp>
        <p:nvSpPr>
          <p:cNvPr id="33" name="Rectangle 4"/>
          <p:cNvSpPr>
            <a:spLocks noChangeArrowheads="1"/>
          </p:cNvSpPr>
          <p:nvPr/>
        </p:nvSpPr>
        <p:spPr bwMode="auto">
          <a:xfrm>
            <a:off x="2514509" y="2060568"/>
            <a:ext cx="7387167" cy="368300"/>
          </a:xfrm>
          <a:prstGeom prst="rect">
            <a:avLst/>
          </a:prstGeom>
          <a:solidFill>
            <a:srgbClr val="5484BD"/>
          </a:solidFill>
          <a:ln w="9525">
            <a:solidFill>
              <a:srgbClr val="0066FF"/>
            </a:solidFill>
            <a:miter lim="800000"/>
          </a:ln>
        </p:spPr>
        <p:txBody>
          <a:bodyPr/>
          <a:lstStyle/>
          <a:p>
            <a:pPr algn="ctr"/>
            <a:r>
              <a:rPr lang="zh-CN" altLang="en-US" b="1">
                <a:latin typeface="微软雅黑" panose="020B0503020204020204" charset="-122"/>
                <a:ea typeface="微软雅黑" panose="020B0503020204020204" charset="-122"/>
                <a:cs typeface="微软雅黑" panose="020B0503020204020204" charset="-122"/>
              </a:rPr>
              <a:t>职 业 暴 露 部 位</a:t>
            </a:r>
          </a:p>
        </p:txBody>
      </p:sp>
      <p:sp>
        <p:nvSpPr>
          <p:cNvPr id="34" name="Rectangle 5"/>
          <p:cNvSpPr>
            <a:spLocks noChangeArrowheads="1"/>
          </p:cNvSpPr>
          <p:nvPr/>
        </p:nvSpPr>
        <p:spPr bwMode="auto">
          <a:xfrm>
            <a:off x="1904909" y="2746368"/>
            <a:ext cx="1435100" cy="442913"/>
          </a:xfrm>
          <a:prstGeom prst="rect">
            <a:avLst/>
          </a:prstGeom>
          <a:solidFill>
            <a:srgbClr val="5484BD"/>
          </a:solidFill>
          <a:ln w="9525">
            <a:solidFill>
              <a:srgbClr val="0066FF"/>
            </a:solidFill>
            <a:miter lim="800000"/>
          </a:ln>
        </p:spPr>
        <p:txBody>
          <a:bodyPr/>
          <a:lstStyle/>
          <a:p>
            <a:pPr algn="ctr"/>
            <a:r>
              <a:rPr lang="zh-CN" altLang="en-US" sz="1600">
                <a:latin typeface="微软雅黑" panose="020B0503020204020204" charset="-122"/>
                <a:ea typeface="微软雅黑" panose="020B0503020204020204" charset="-122"/>
              </a:rPr>
              <a:t>皮肤刺伤</a:t>
            </a:r>
          </a:p>
        </p:txBody>
      </p:sp>
      <p:sp>
        <p:nvSpPr>
          <p:cNvPr id="35" name="Rectangle 6"/>
          <p:cNvSpPr>
            <a:spLocks noChangeArrowheads="1"/>
          </p:cNvSpPr>
          <p:nvPr/>
        </p:nvSpPr>
        <p:spPr bwMode="auto">
          <a:xfrm>
            <a:off x="3835308" y="2746368"/>
            <a:ext cx="1600200" cy="442913"/>
          </a:xfrm>
          <a:prstGeom prst="rect">
            <a:avLst/>
          </a:prstGeom>
          <a:solidFill>
            <a:srgbClr val="5484BD"/>
          </a:solidFill>
          <a:ln w="9525">
            <a:solidFill>
              <a:srgbClr val="0066FF"/>
            </a:solidFill>
            <a:miter lim="800000"/>
          </a:ln>
        </p:spPr>
        <p:txBody>
          <a:bodyPr/>
          <a:lstStyle/>
          <a:p>
            <a:pPr algn="ctr"/>
            <a:r>
              <a:rPr lang="zh-CN" altLang="en-US" sz="1600" dirty="0">
                <a:latin typeface="微软雅黑" panose="020B0503020204020204" charset="-122"/>
                <a:ea typeface="微软雅黑" panose="020B0503020204020204" charset="-122"/>
              </a:rPr>
              <a:t>粘膜损伤</a:t>
            </a:r>
          </a:p>
        </p:txBody>
      </p:sp>
      <p:sp>
        <p:nvSpPr>
          <p:cNvPr id="36" name="Rectangle 7"/>
          <p:cNvSpPr>
            <a:spLocks noChangeArrowheads="1"/>
          </p:cNvSpPr>
          <p:nvPr/>
        </p:nvSpPr>
        <p:spPr bwMode="auto">
          <a:xfrm>
            <a:off x="5911759" y="2749543"/>
            <a:ext cx="2190749" cy="439738"/>
          </a:xfrm>
          <a:prstGeom prst="rect">
            <a:avLst/>
          </a:prstGeom>
          <a:solidFill>
            <a:srgbClr val="5484BD"/>
          </a:solidFill>
          <a:ln w="9525">
            <a:solidFill>
              <a:srgbClr val="0066FF"/>
            </a:solidFill>
            <a:miter lim="800000"/>
          </a:ln>
        </p:spPr>
        <p:txBody>
          <a:bodyPr/>
          <a:lstStyle/>
          <a:p>
            <a:pPr algn="ctr"/>
            <a:r>
              <a:rPr lang="zh-CN" altLang="en-US" sz="1600">
                <a:latin typeface="微软雅黑" panose="020B0503020204020204" charset="-122"/>
                <a:ea typeface="微软雅黑" panose="020B0503020204020204" charset="-122"/>
              </a:rPr>
              <a:t>溅入口腔、眼睛</a:t>
            </a:r>
          </a:p>
        </p:txBody>
      </p:sp>
      <p:sp>
        <p:nvSpPr>
          <p:cNvPr id="37" name="Rectangle 8"/>
          <p:cNvSpPr>
            <a:spLocks noChangeArrowheads="1"/>
          </p:cNvSpPr>
          <p:nvPr/>
        </p:nvSpPr>
        <p:spPr bwMode="auto">
          <a:xfrm>
            <a:off x="8583295" y="2760345"/>
            <a:ext cx="1807210" cy="421005"/>
          </a:xfrm>
          <a:prstGeom prst="rect">
            <a:avLst/>
          </a:prstGeom>
          <a:solidFill>
            <a:srgbClr val="5484BD"/>
          </a:solidFill>
          <a:ln w="9525">
            <a:solidFill>
              <a:srgbClr val="0066FF"/>
            </a:solidFill>
            <a:miter lim="800000"/>
          </a:ln>
        </p:spPr>
        <p:txBody>
          <a:bodyPr/>
          <a:lstStyle/>
          <a:p>
            <a:pPr algn="ctr"/>
            <a:r>
              <a:rPr lang="zh-CN" altLang="en-US" sz="1600">
                <a:latin typeface="微软雅黑" panose="020B0503020204020204" charset="-122"/>
                <a:ea typeface="微软雅黑" panose="020B0503020204020204" charset="-122"/>
              </a:rPr>
              <a:t>完整皮肤污染</a:t>
            </a:r>
          </a:p>
        </p:txBody>
      </p:sp>
      <p:sp>
        <p:nvSpPr>
          <p:cNvPr id="38" name="AutoShape 21"/>
          <p:cNvSpPr>
            <a:spLocks noChangeArrowheads="1"/>
          </p:cNvSpPr>
          <p:nvPr/>
        </p:nvSpPr>
        <p:spPr bwMode="auto">
          <a:xfrm>
            <a:off x="2400300" y="2517775"/>
            <a:ext cx="608965" cy="161925"/>
          </a:xfrm>
          <a:prstGeom prst="downArrow">
            <a:avLst>
              <a:gd name="adj1" fmla="val 50000"/>
              <a:gd name="adj2" fmla="val 25000"/>
            </a:avLst>
          </a:prstGeom>
          <a:solidFill>
            <a:srgbClr val="5484BD"/>
          </a:solidFill>
          <a:ln w="9525">
            <a:solidFill>
              <a:srgbClr val="0066FF"/>
            </a:solidFill>
            <a:miter lim="800000"/>
          </a:ln>
        </p:spPr>
        <p:txBody>
          <a:bodyPr vert="eaVert" wrap="none" anchor="ctr"/>
          <a:lstStyle/>
          <a:p>
            <a:endParaRPr lang="zh-CN" altLang="zh-CN" sz="1600">
              <a:latin typeface="微软雅黑" panose="020B0503020204020204" charset="-122"/>
              <a:ea typeface="微软雅黑" panose="020B0503020204020204" charset="-122"/>
            </a:endParaRPr>
          </a:p>
        </p:txBody>
      </p:sp>
      <p:sp>
        <p:nvSpPr>
          <p:cNvPr id="39" name="AutoShape 25"/>
          <p:cNvSpPr>
            <a:spLocks noChangeArrowheads="1"/>
          </p:cNvSpPr>
          <p:nvPr/>
        </p:nvSpPr>
        <p:spPr bwMode="auto">
          <a:xfrm>
            <a:off x="4343400" y="2517775"/>
            <a:ext cx="615950" cy="176530"/>
          </a:xfrm>
          <a:prstGeom prst="downArrow">
            <a:avLst>
              <a:gd name="adj1" fmla="val 50000"/>
              <a:gd name="adj2" fmla="val 25000"/>
            </a:avLst>
          </a:prstGeom>
          <a:solidFill>
            <a:srgbClr val="5484BD"/>
          </a:solidFill>
          <a:ln w="9525">
            <a:solidFill>
              <a:srgbClr val="0066FF"/>
            </a:solidFill>
            <a:miter lim="800000"/>
          </a:ln>
        </p:spPr>
        <p:txBody>
          <a:bodyPr vert="eaVert" wrap="none" anchor="ctr"/>
          <a:lstStyle/>
          <a:p>
            <a:endParaRPr lang="zh-CN" altLang="zh-CN" sz="1600">
              <a:latin typeface="微软雅黑" panose="020B0503020204020204" charset="-122"/>
              <a:ea typeface="微软雅黑" panose="020B0503020204020204" charset="-122"/>
            </a:endParaRPr>
          </a:p>
        </p:txBody>
      </p:sp>
      <p:sp>
        <p:nvSpPr>
          <p:cNvPr id="40" name="AutoShape 26"/>
          <p:cNvSpPr>
            <a:spLocks noChangeArrowheads="1"/>
          </p:cNvSpPr>
          <p:nvPr/>
        </p:nvSpPr>
        <p:spPr bwMode="auto">
          <a:xfrm>
            <a:off x="6578600" y="2538095"/>
            <a:ext cx="560705" cy="146050"/>
          </a:xfrm>
          <a:prstGeom prst="downArrow">
            <a:avLst>
              <a:gd name="adj1" fmla="val 50000"/>
              <a:gd name="adj2" fmla="val 25000"/>
            </a:avLst>
          </a:prstGeom>
          <a:solidFill>
            <a:srgbClr val="5484BD"/>
          </a:solidFill>
          <a:ln w="9525">
            <a:solidFill>
              <a:srgbClr val="0066FF"/>
            </a:solidFill>
            <a:miter lim="800000"/>
          </a:ln>
        </p:spPr>
        <p:txBody>
          <a:bodyPr vert="eaVert" wrap="none" anchor="ctr"/>
          <a:lstStyle/>
          <a:p>
            <a:endParaRPr lang="zh-CN" altLang="zh-CN" sz="1600">
              <a:latin typeface="微软雅黑" panose="020B0503020204020204" charset="-122"/>
              <a:ea typeface="微软雅黑" panose="020B0503020204020204" charset="-122"/>
            </a:endParaRPr>
          </a:p>
        </p:txBody>
      </p:sp>
      <p:sp>
        <p:nvSpPr>
          <p:cNvPr id="41" name="AutoShape 29"/>
          <p:cNvSpPr>
            <a:spLocks noChangeArrowheads="1"/>
          </p:cNvSpPr>
          <p:nvPr/>
        </p:nvSpPr>
        <p:spPr bwMode="auto">
          <a:xfrm>
            <a:off x="8959850" y="2479675"/>
            <a:ext cx="599440" cy="205740"/>
          </a:xfrm>
          <a:prstGeom prst="downArrow">
            <a:avLst>
              <a:gd name="adj1" fmla="val 50000"/>
              <a:gd name="adj2" fmla="val 25000"/>
            </a:avLst>
          </a:prstGeom>
          <a:solidFill>
            <a:srgbClr val="5484BD"/>
          </a:solidFill>
          <a:ln w="9525">
            <a:solidFill>
              <a:srgbClr val="0066FF"/>
            </a:solidFill>
            <a:miter lim="800000"/>
          </a:ln>
        </p:spPr>
        <p:txBody>
          <a:bodyPr vert="eaVert" wrap="none" anchor="ctr"/>
          <a:lstStyle/>
          <a:p>
            <a:endParaRPr lang="zh-CN" altLang="zh-CN" sz="1600">
              <a:latin typeface="微软雅黑" panose="020B0503020204020204" charset="-122"/>
              <a:ea typeface="微软雅黑" panose="020B0503020204020204" charset="-122"/>
            </a:endParaRPr>
          </a:p>
        </p:txBody>
      </p:sp>
      <p:sp>
        <p:nvSpPr>
          <p:cNvPr id="42" name="AutoShape 30"/>
          <p:cNvSpPr>
            <a:spLocks noChangeArrowheads="1"/>
          </p:cNvSpPr>
          <p:nvPr/>
        </p:nvSpPr>
        <p:spPr bwMode="auto">
          <a:xfrm>
            <a:off x="2387600" y="3331845"/>
            <a:ext cx="634365" cy="179070"/>
          </a:xfrm>
          <a:prstGeom prst="downArrow">
            <a:avLst>
              <a:gd name="adj1" fmla="val 50000"/>
              <a:gd name="adj2" fmla="val 25000"/>
            </a:avLst>
          </a:prstGeom>
          <a:solidFill>
            <a:srgbClr val="5484BD"/>
          </a:solidFill>
          <a:ln w="9525">
            <a:solidFill>
              <a:srgbClr val="0066FF"/>
            </a:solidFill>
            <a:miter lim="800000"/>
          </a:ln>
        </p:spPr>
        <p:txBody>
          <a:bodyPr vert="eaVert" wrap="none" anchor="ctr"/>
          <a:lstStyle/>
          <a:p>
            <a:endParaRPr lang="zh-CN" altLang="zh-CN" sz="1600">
              <a:latin typeface="微软雅黑" panose="020B0503020204020204" charset="-122"/>
              <a:ea typeface="微软雅黑" panose="020B0503020204020204" charset="-122"/>
            </a:endParaRPr>
          </a:p>
        </p:txBody>
      </p:sp>
      <p:sp>
        <p:nvSpPr>
          <p:cNvPr id="43" name="AutoShape 31"/>
          <p:cNvSpPr>
            <a:spLocks noChangeArrowheads="1"/>
          </p:cNvSpPr>
          <p:nvPr/>
        </p:nvSpPr>
        <p:spPr bwMode="auto">
          <a:xfrm>
            <a:off x="4387850" y="3260725"/>
            <a:ext cx="593725" cy="247650"/>
          </a:xfrm>
          <a:prstGeom prst="downArrow">
            <a:avLst>
              <a:gd name="adj1" fmla="val 50000"/>
              <a:gd name="adj2" fmla="val 25000"/>
            </a:avLst>
          </a:prstGeom>
          <a:solidFill>
            <a:srgbClr val="5484BD"/>
          </a:solidFill>
          <a:ln w="9525">
            <a:solidFill>
              <a:srgbClr val="0066FF"/>
            </a:solidFill>
            <a:miter lim="800000"/>
          </a:ln>
        </p:spPr>
        <p:txBody>
          <a:bodyPr vert="eaVert" wrap="none" anchor="ctr"/>
          <a:lstStyle/>
          <a:p>
            <a:endParaRPr lang="zh-CN" altLang="zh-CN" sz="1600">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p:cNvSpPr txBox="1"/>
          <p:nvPr/>
        </p:nvSpPr>
        <p:spPr>
          <a:xfrm>
            <a:off x="990390" y="331504"/>
            <a:ext cx="3535680" cy="460375"/>
          </a:xfrm>
          <a:prstGeom prst="rect">
            <a:avLst/>
          </a:prstGeom>
          <a:noFill/>
        </p:spPr>
        <p:txBody>
          <a:bodyPr wrap="none" rtlCol="0">
            <a:spAutoFit/>
          </a:bodyPr>
          <a:lstStyle/>
          <a:p>
            <a:pPr>
              <a:lnSpc>
                <a:spcPct val="100000"/>
              </a:lnSpc>
              <a:spcBef>
                <a:spcPts val="100"/>
              </a:spcBef>
            </a:pPr>
            <a:r>
              <a:rPr lang="zh-CN" sz="2400" b="1" dirty="0">
                <a:latin typeface="微软雅黑" panose="020B0503020204020204" charset="-122"/>
                <a:ea typeface="微软雅黑" panose="020B0503020204020204" charset="-122"/>
                <a:cs typeface="宋体" panose="02010600030101010101" pitchFamily="2" charset="-122"/>
                <a:sym typeface="+mn-ea"/>
              </a:rPr>
              <a:t>四、实验室生物安全技术</a:t>
            </a:r>
          </a:p>
        </p:txBody>
      </p:sp>
      <p:grpSp>
        <p:nvGrpSpPr>
          <p:cNvPr id="15" name="组合 14"/>
          <p:cNvGrpSpPr/>
          <p:nvPr/>
        </p:nvGrpSpPr>
        <p:grpSpPr>
          <a:xfrm>
            <a:off x="3173" y="334988"/>
            <a:ext cx="1012721" cy="587625"/>
            <a:chOff x="0" y="419087"/>
            <a:chExt cx="816284" cy="473644"/>
          </a:xfrm>
        </p:grpSpPr>
        <p:grpSp>
          <p:nvGrpSpPr>
            <p:cNvPr id="16" name="组合 15"/>
            <p:cNvGrpSpPr/>
            <p:nvPr/>
          </p:nvGrpSpPr>
          <p:grpSpPr>
            <a:xfrm>
              <a:off x="0" y="419087"/>
              <a:ext cx="816284" cy="473644"/>
              <a:chOff x="-63454" y="428612"/>
              <a:chExt cx="816284" cy="473644"/>
            </a:xfrm>
          </p:grpSpPr>
          <p:grpSp>
            <p:nvGrpSpPr>
              <p:cNvPr id="19" name="组合 18"/>
              <p:cNvGrpSpPr/>
              <p:nvPr/>
            </p:nvGrpSpPr>
            <p:grpSpPr>
              <a:xfrm>
                <a:off x="114300" y="428612"/>
                <a:ext cx="638530" cy="473644"/>
                <a:chOff x="1" y="1932152"/>
                <a:chExt cx="3100612" cy="3240569"/>
              </a:xfrm>
            </p:grpSpPr>
            <p:pic>
              <p:nvPicPr>
                <p:cNvPr id="21" name="图片 15"/>
                <p:cNvPicPr>
                  <a:picLocks noChangeAspect="1"/>
                </p:cNvPicPr>
                <p:nvPr>
                  <p:custDataLst>
                    <p:tags r:id="rId2"/>
                  </p:custDataLst>
                </p:nvPr>
              </p:nvPicPr>
              <p:blipFill>
                <a:blip r:embed="rId4" cstate="print">
                  <a:extLst>
                    <a:ext uri="{28A0092B-C50C-407E-A947-70E740481C1C}">
                      <a14:useLocalDpi xmlns:a14="http://schemas.microsoft.com/office/drawing/2010/main" val="0"/>
                    </a:ext>
                  </a:extLst>
                </a:blip>
                <a:stretch>
                  <a:fillRect/>
                </a:stretch>
              </p:blipFill>
              <p:spPr>
                <a:xfrm rot="2419665" flipH="1">
                  <a:off x="2273733" y="2150323"/>
                  <a:ext cx="826880" cy="3022398"/>
                </a:xfrm>
                <a:prstGeom prst="rect">
                  <a:avLst/>
                </a:prstGeom>
              </p:spPr>
            </p:pic>
            <p:sp>
              <p:nvSpPr>
                <p:cNvPr id="22" name="任意多边形 21"/>
                <p:cNvSpPr/>
                <p:nvPr/>
              </p:nvSpPr>
              <p:spPr bwMode="auto">
                <a:xfrm flipH="1">
                  <a:off x="1" y="1932152"/>
                  <a:ext cx="3070379" cy="2520315"/>
                </a:xfrm>
                <a:custGeom>
                  <a:avLst/>
                  <a:gdLst>
                    <a:gd name="connsiteX0" fmla="*/ 3070379 w 3070379"/>
                    <a:gd name="connsiteY0" fmla="*/ 0 h 2520315"/>
                    <a:gd name="connsiteX1" fmla="*/ 2804837 w 3070379"/>
                    <a:gd name="connsiteY1" fmla="*/ 0 h 2520315"/>
                    <a:gd name="connsiteX2" fmla="*/ 158684 w 3070379"/>
                    <a:gd name="connsiteY2" fmla="*/ 0 h 2520315"/>
                    <a:gd name="connsiteX3" fmla="*/ 22594 w 3070379"/>
                    <a:gd name="connsiteY3" fmla="*/ 237873 h 2520315"/>
                    <a:gd name="connsiteX4" fmla="*/ 1292763 w 3070379"/>
                    <a:gd name="connsiteY4" fmla="*/ 2441024 h 2520315"/>
                    <a:gd name="connsiteX5" fmla="*/ 1434523 w 3070379"/>
                    <a:gd name="connsiteY5" fmla="*/ 2520315 h 2520315"/>
                    <a:gd name="connsiteX6" fmla="*/ 3030119 w 3070379"/>
                    <a:gd name="connsiteY6" fmla="*/ 2520315 h 2520315"/>
                    <a:gd name="connsiteX7" fmla="*/ 3070379 w 3070379"/>
                    <a:gd name="connsiteY7" fmla="*/ 2520315 h 2520315"/>
                    <a:gd name="connsiteX8" fmla="*/ 3070379 w 3070379"/>
                    <a:gd name="connsiteY8" fmla="*/ 0 h 2520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70379" h="2520315">
                      <a:moveTo>
                        <a:pt x="3070379" y="0"/>
                      </a:moveTo>
                      <a:lnTo>
                        <a:pt x="2804837" y="0"/>
                      </a:lnTo>
                      <a:cubicBezTo>
                        <a:pt x="2129523" y="0"/>
                        <a:pt x="1265120" y="0"/>
                        <a:pt x="158684" y="0"/>
                      </a:cubicBezTo>
                      <a:cubicBezTo>
                        <a:pt x="33935" y="0"/>
                        <a:pt x="-39780" y="130264"/>
                        <a:pt x="22594" y="237873"/>
                      </a:cubicBezTo>
                      <a:cubicBezTo>
                        <a:pt x="22594" y="237873"/>
                        <a:pt x="22594" y="237873"/>
                        <a:pt x="1292763" y="2441024"/>
                      </a:cubicBezTo>
                      <a:cubicBezTo>
                        <a:pt x="1321115" y="2491997"/>
                        <a:pt x="1377819" y="2520315"/>
                        <a:pt x="1434523" y="2520315"/>
                      </a:cubicBezTo>
                      <a:cubicBezTo>
                        <a:pt x="1434523" y="2520315"/>
                        <a:pt x="1434523" y="2520315"/>
                        <a:pt x="3030119" y="2520315"/>
                      </a:cubicBezTo>
                      <a:lnTo>
                        <a:pt x="3070379" y="2520315"/>
                      </a:lnTo>
                      <a:lnTo>
                        <a:pt x="3070379" y="0"/>
                      </a:lnTo>
                      <a:close/>
                    </a:path>
                  </a:pathLst>
                </a:custGeom>
                <a:solidFill>
                  <a:srgbClr val="5484BD"/>
                </a:solidFill>
                <a:ln>
                  <a:noFill/>
                </a:ln>
                <a:extLst>
                  <a:ext uri="{91240B29-F687-4F45-9708-019B960494DF}">
                    <a14:hiddenLine xmlns:a14="http://schemas.microsoft.com/office/drawing/2010/main" w="9525">
                      <a:solidFill>
                        <a:srgbClr val="000000"/>
                      </a:solidFill>
                      <a:round/>
                    </a14:hiddenLine>
                  </a:ext>
                </a:extLst>
              </p:spPr>
              <p:txBody>
                <a:bodyPr vert="horz" wrap="square" lIns="91392" tIns="45696" rIns="91392" bIns="45696" numCol="1" anchor="t" anchorCtr="0" compatLnSpc="1">
                  <a:noAutofit/>
                </a:bodyPr>
                <a:lstStyle/>
                <a:p>
                  <a:endParaRPr lang="zh-CN" altLang="en-US">
                    <a:cs typeface="+mn-ea"/>
                    <a:sym typeface="+mn-lt"/>
                  </a:endParaRPr>
                </a:p>
              </p:txBody>
            </p:sp>
          </p:grpSp>
          <p:sp>
            <p:nvSpPr>
              <p:cNvPr id="20" name="矩形 19"/>
              <p:cNvSpPr/>
              <p:nvPr/>
            </p:nvSpPr>
            <p:spPr>
              <a:xfrm>
                <a:off x="-63454" y="428612"/>
                <a:ext cx="409529" cy="368371"/>
              </a:xfrm>
              <a:prstGeom prst="rect">
                <a:avLst/>
              </a:prstGeom>
              <a:solidFill>
                <a:srgbClr val="5484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7" name="矩形 16"/>
            <p:cNvSpPr/>
            <p:nvPr/>
          </p:nvSpPr>
          <p:spPr>
            <a:xfrm>
              <a:off x="104775" y="419087"/>
              <a:ext cx="50800" cy="368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200025" y="419087"/>
              <a:ext cx="50800" cy="368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9701" name="组合 1"/>
          <p:cNvGrpSpPr/>
          <p:nvPr/>
        </p:nvGrpSpPr>
        <p:grpSpPr>
          <a:xfrm>
            <a:off x="8932338" y="121739"/>
            <a:ext cx="2981042" cy="618168"/>
            <a:chOff x="263" y="-120"/>
            <a:chExt cx="9475" cy="2198"/>
          </a:xfrm>
        </p:grpSpPr>
        <p:pic>
          <p:nvPicPr>
            <p:cNvPr id="29702" name="图片 5"/>
            <p:cNvPicPr>
              <a:picLocks noChangeAspect="1"/>
            </p:cNvPicPr>
            <p:nvPr/>
          </p:nvPicPr>
          <p:blipFill>
            <a:blip r:embed="rId5" cstate="print"/>
            <a:stretch>
              <a:fillRect/>
            </a:stretch>
          </p:blipFill>
          <p:spPr>
            <a:xfrm>
              <a:off x="2190" y="-120"/>
              <a:ext cx="7549" cy="2199"/>
            </a:xfrm>
            <a:prstGeom prst="rect">
              <a:avLst/>
            </a:prstGeom>
            <a:noFill/>
            <a:ln w="9525">
              <a:noFill/>
            </a:ln>
          </p:spPr>
        </p:pic>
        <p:pic>
          <p:nvPicPr>
            <p:cNvPr id="29703" name="图片 6" descr="u=1446500768,2742535849&amp;fm=21&amp;gp=0"/>
            <p:cNvPicPr>
              <a:picLocks noChangeAspect="1"/>
            </p:cNvPicPr>
            <p:nvPr/>
          </p:nvPicPr>
          <p:blipFill>
            <a:blip r:embed="rId6" cstate="print">
              <a:clrChange>
                <a:clrFrom>
                  <a:srgbClr val="FFFFFF"/>
                </a:clrFrom>
                <a:clrTo>
                  <a:srgbClr val="FFFFFF">
                    <a:alpha val="0"/>
                  </a:srgbClr>
                </a:clrTo>
              </a:clrChange>
            </a:blip>
            <a:stretch>
              <a:fillRect/>
            </a:stretch>
          </p:blipFill>
          <p:spPr>
            <a:xfrm>
              <a:off x="263" y="212"/>
              <a:ext cx="1758" cy="1439"/>
            </a:xfrm>
            <a:prstGeom prst="rect">
              <a:avLst/>
            </a:prstGeom>
            <a:noFill/>
            <a:ln w="9525">
              <a:noFill/>
            </a:ln>
          </p:spPr>
        </p:pic>
      </p:grpSp>
      <p:sp>
        <p:nvSpPr>
          <p:cNvPr id="2" name="文本框 1"/>
          <p:cNvSpPr txBox="1"/>
          <p:nvPr>
            <p:custDataLst>
              <p:tags r:id="rId1"/>
            </p:custDataLst>
          </p:nvPr>
        </p:nvSpPr>
        <p:spPr>
          <a:xfrm>
            <a:off x="1168400" y="1069975"/>
            <a:ext cx="3747135" cy="398780"/>
          </a:xfrm>
          <a:prstGeom prst="rect">
            <a:avLst/>
          </a:prstGeom>
          <a:noFill/>
        </p:spPr>
        <p:txBody>
          <a:bodyPr wrap="square" rtlCol="0">
            <a:spAutoFit/>
          </a:bodyPr>
          <a:lstStyle/>
          <a:p>
            <a:pPr marL="457200" indent="-457200">
              <a:buFont typeface="Wingdings" panose="05000000000000000000" charset="0"/>
              <a:buChar char="u"/>
            </a:pPr>
            <a:r>
              <a:rPr lang="zh-CN" altLang="en-US" sz="2000" b="1" dirty="0">
                <a:latin typeface="微软雅黑" panose="020B0503020204020204" charset="-122"/>
                <a:ea typeface="微软雅黑" panose="020B0503020204020204" charset="-122"/>
                <a:sym typeface="+mn-ea"/>
              </a:rPr>
              <a:t>人员管理与培训</a:t>
            </a:r>
          </a:p>
        </p:txBody>
      </p:sp>
      <p:sp>
        <p:nvSpPr>
          <p:cNvPr id="9" name="object 9"/>
          <p:cNvSpPr txBox="1"/>
          <p:nvPr/>
        </p:nvSpPr>
        <p:spPr>
          <a:xfrm>
            <a:off x="1168272" y="1612899"/>
            <a:ext cx="7143750" cy="4911725"/>
          </a:xfrm>
          <a:prstGeom prst="rect">
            <a:avLst/>
          </a:prstGeom>
        </p:spPr>
        <p:txBody>
          <a:bodyPr vert="horz" wrap="square" lIns="0" tIns="13335" rIns="0" bIns="0" rtlCol="0">
            <a:spAutoFit/>
          </a:bodyPr>
          <a:lstStyle/>
          <a:p>
            <a:pPr marL="287020" indent="-203835">
              <a:lnSpc>
                <a:spcPct val="100000"/>
              </a:lnSpc>
              <a:spcBef>
                <a:spcPts val="105"/>
              </a:spcBef>
              <a:buSzPct val="95000"/>
              <a:buFont typeface="Wingdings" panose="05000000000000000000"/>
              <a:buChar char=""/>
              <a:tabLst>
                <a:tab pos="287655" algn="l"/>
              </a:tabLst>
            </a:pPr>
            <a:r>
              <a:rPr sz="2000" b="1" dirty="0">
                <a:latin typeface="微软雅黑" panose="020B0503020204020204" charset="-122"/>
                <a:ea typeface="微软雅黑" panose="020B0503020204020204" charset="-122"/>
                <a:cs typeface="微软雅黑" panose="020B0503020204020204" charset="-122"/>
              </a:rPr>
              <a:t>医疗废弃物处置具体要求</a:t>
            </a:r>
            <a:endParaRPr sz="2000">
              <a:latin typeface="微软雅黑" panose="020B0503020204020204" charset="-122"/>
              <a:ea typeface="微软雅黑" panose="020B0503020204020204" charset="-122"/>
              <a:cs typeface="微软雅黑" panose="020B0503020204020204" charset="-122"/>
            </a:endParaRPr>
          </a:p>
          <a:p>
            <a:pPr marL="12700" marR="60325">
              <a:lnSpc>
                <a:spcPct val="117000"/>
              </a:lnSpc>
              <a:spcBef>
                <a:spcPts val="1320"/>
              </a:spcBef>
              <a:buSzPct val="95000"/>
              <a:buFont typeface="Wingdings" panose="05000000000000000000"/>
              <a:buChar char=""/>
              <a:tabLst>
                <a:tab pos="213360" algn="l"/>
              </a:tabLst>
            </a:pPr>
            <a:r>
              <a:rPr sz="2000" dirty="0">
                <a:latin typeface="微软雅黑" panose="020B0503020204020204" charset="-122"/>
                <a:ea typeface="微软雅黑" panose="020B0503020204020204" charset="-122"/>
                <a:cs typeface="微软雅黑" panose="020B0503020204020204" charset="-122"/>
              </a:rPr>
              <a:t>医疗卫生机构应当建立</a:t>
            </a:r>
            <a:r>
              <a:rPr sz="2000" spc="-15" dirty="0">
                <a:latin typeface="微软雅黑" panose="020B0503020204020204" charset="-122"/>
                <a:ea typeface="微软雅黑" panose="020B0503020204020204" charset="-122"/>
                <a:cs typeface="微软雅黑" panose="020B0503020204020204" charset="-122"/>
              </a:rPr>
              <a:t>医</a:t>
            </a:r>
            <a:r>
              <a:rPr sz="2000" dirty="0">
                <a:latin typeface="微软雅黑" panose="020B0503020204020204" charset="-122"/>
                <a:ea typeface="微软雅黑" panose="020B0503020204020204" charset="-122"/>
                <a:cs typeface="微软雅黑" panose="020B0503020204020204" charset="-122"/>
              </a:rPr>
              <a:t>疗废</a:t>
            </a:r>
            <a:r>
              <a:rPr sz="2000" spc="-15" dirty="0">
                <a:latin typeface="微软雅黑" panose="020B0503020204020204" charset="-122"/>
                <a:ea typeface="微软雅黑" panose="020B0503020204020204" charset="-122"/>
                <a:cs typeface="微软雅黑" panose="020B0503020204020204" charset="-122"/>
              </a:rPr>
              <a:t>物</a:t>
            </a:r>
            <a:r>
              <a:rPr sz="2000" dirty="0">
                <a:latin typeface="微软雅黑" panose="020B0503020204020204" charset="-122"/>
                <a:ea typeface="微软雅黑" panose="020B0503020204020204" charset="-122"/>
                <a:cs typeface="微软雅黑" panose="020B0503020204020204" charset="-122"/>
              </a:rPr>
              <a:t>的暂</a:t>
            </a:r>
            <a:r>
              <a:rPr sz="2000" spc="-15" dirty="0">
                <a:latin typeface="微软雅黑" panose="020B0503020204020204" charset="-122"/>
                <a:ea typeface="微软雅黑" panose="020B0503020204020204" charset="-122"/>
                <a:cs typeface="微软雅黑" panose="020B0503020204020204" charset="-122"/>
              </a:rPr>
              <a:t>时</a:t>
            </a:r>
            <a:r>
              <a:rPr sz="2000" dirty="0">
                <a:latin typeface="微软雅黑" panose="020B0503020204020204" charset="-122"/>
                <a:ea typeface="微软雅黑" panose="020B0503020204020204" charset="-122"/>
                <a:cs typeface="微软雅黑" panose="020B0503020204020204" charset="-122"/>
              </a:rPr>
              <a:t>贮存</a:t>
            </a:r>
            <a:r>
              <a:rPr sz="2000" spc="-15" dirty="0">
                <a:latin typeface="微软雅黑" panose="020B0503020204020204" charset="-122"/>
                <a:ea typeface="微软雅黑" panose="020B0503020204020204" charset="-122"/>
                <a:cs typeface="微软雅黑" panose="020B0503020204020204" charset="-122"/>
              </a:rPr>
              <a:t>设</a:t>
            </a:r>
            <a:r>
              <a:rPr sz="2000" dirty="0">
                <a:latin typeface="微软雅黑" panose="020B0503020204020204" charset="-122"/>
                <a:ea typeface="微软雅黑" panose="020B0503020204020204" charset="-122"/>
                <a:cs typeface="微软雅黑" panose="020B0503020204020204" charset="-122"/>
              </a:rPr>
              <a:t>施、</a:t>
            </a:r>
            <a:r>
              <a:rPr sz="2000" spc="-15" dirty="0">
                <a:latin typeface="微软雅黑" panose="020B0503020204020204" charset="-122"/>
                <a:ea typeface="微软雅黑" panose="020B0503020204020204" charset="-122"/>
                <a:cs typeface="微软雅黑" panose="020B0503020204020204" charset="-122"/>
              </a:rPr>
              <a:t>设</a:t>
            </a:r>
            <a:r>
              <a:rPr sz="2000" dirty="0">
                <a:latin typeface="微软雅黑" panose="020B0503020204020204" charset="-122"/>
                <a:ea typeface="微软雅黑" panose="020B0503020204020204" charset="-122"/>
                <a:cs typeface="微软雅黑" panose="020B0503020204020204" charset="-122"/>
              </a:rPr>
              <a:t>备，</a:t>
            </a:r>
            <a:r>
              <a:rPr sz="2000" spc="-15" dirty="0">
                <a:latin typeface="微软雅黑" panose="020B0503020204020204" charset="-122"/>
                <a:ea typeface="微软雅黑" panose="020B0503020204020204" charset="-122"/>
                <a:cs typeface="微软雅黑" panose="020B0503020204020204" charset="-122"/>
              </a:rPr>
              <a:t>不</a:t>
            </a:r>
            <a:r>
              <a:rPr sz="2000" dirty="0">
                <a:latin typeface="微软雅黑" panose="020B0503020204020204" charset="-122"/>
                <a:ea typeface="微软雅黑" panose="020B0503020204020204" charset="-122"/>
                <a:cs typeface="微软雅黑" panose="020B0503020204020204" charset="-122"/>
              </a:rPr>
              <a:t>得 露天存放医疗废物；医</a:t>
            </a:r>
            <a:r>
              <a:rPr sz="2000" spc="-15" dirty="0">
                <a:latin typeface="微软雅黑" panose="020B0503020204020204" charset="-122"/>
                <a:ea typeface="微软雅黑" panose="020B0503020204020204" charset="-122"/>
                <a:cs typeface="微软雅黑" panose="020B0503020204020204" charset="-122"/>
              </a:rPr>
              <a:t>疗</a:t>
            </a:r>
            <a:r>
              <a:rPr sz="2000" dirty="0">
                <a:latin typeface="微软雅黑" panose="020B0503020204020204" charset="-122"/>
                <a:ea typeface="微软雅黑" panose="020B0503020204020204" charset="-122"/>
                <a:cs typeface="微软雅黑" panose="020B0503020204020204" charset="-122"/>
              </a:rPr>
              <a:t>废物</a:t>
            </a:r>
            <a:r>
              <a:rPr sz="2000" spc="-15" dirty="0">
                <a:latin typeface="微软雅黑" panose="020B0503020204020204" charset="-122"/>
                <a:ea typeface="微软雅黑" panose="020B0503020204020204" charset="-122"/>
                <a:cs typeface="微软雅黑" panose="020B0503020204020204" charset="-122"/>
              </a:rPr>
              <a:t>暂</a:t>
            </a:r>
            <a:r>
              <a:rPr sz="2000" dirty="0">
                <a:latin typeface="微软雅黑" panose="020B0503020204020204" charset="-122"/>
                <a:ea typeface="微软雅黑" panose="020B0503020204020204" charset="-122"/>
                <a:cs typeface="微软雅黑" panose="020B0503020204020204" charset="-122"/>
              </a:rPr>
              <a:t>时贮</a:t>
            </a:r>
            <a:r>
              <a:rPr sz="2000" spc="-15" dirty="0">
                <a:latin typeface="微软雅黑" panose="020B0503020204020204" charset="-122"/>
                <a:ea typeface="微软雅黑" panose="020B0503020204020204" charset="-122"/>
                <a:cs typeface="微软雅黑" panose="020B0503020204020204" charset="-122"/>
              </a:rPr>
              <a:t>存</a:t>
            </a:r>
            <a:r>
              <a:rPr sz="2000" dirty="0">
                <a:latin typeface="微软雅黑" panose="020B0503020204020204" charset="-122"/>
                <a:ea typeface="微软雅黑" panose="020B0503020204020204" charset="-122"/>
                <a:cs typeface="微软雅黑" panose="020B0503020204020204" charset="-122"/>
              </a:rPr>
              <a:t>的时</a:t>
            </a:r>
            <a:r>
              <a:rPr sz="2000" spc="-10" dirty="0">
                <a:latin typeface="微软雅黑" panose="020B0503020204020204" charset="-122"/>
                <a:ea typeface="微软雅黑" panose="020B0503020204020204" charset="-122"/>
                <a:cs typeface="微软雅黑" panose="020B0503020204020204" charset="-122"/>
              </a:rPr>
              <a:t>间</a:t>
            </a:r>
            <a:r>
              <a:rPr sz="2000" dirty="0">
                <a:solidFill>
                  <a:srgbClr val="FF0000"/>
                </a:solidFill>
                <a:latin typeface="微软雅黑" panose="020B0503020204020204" charset="-122"/>
                <a:ea typeface="微软雅黑" panose="020B0503020204020204" charset="-122"/>
                <a:cs typeface="微软雅黑" panose="020B0503020204020204" charset="-122"/>
              </a:rPr>
              <a:t>不得</a:t>
            </a:r>
            <a:r>
              <a:rPr sz="2000" spc="-15" dirty="0">
                <a:solidFill>
                  <a:srgbClr val="FF0000"/>
                </a:solidFill>
                <a:latin typeface="微软雅黑" panose="020B0503020204020204" charset="-122"/>
                <a:ea typeface="微软雅黑" panose="020B0503020204020204" charset="-122"/>
                <a:cs typeface="微软雅黑" panose="020B0503020204020204" charset="-122"/>
              </a:rPr>
              <a:t>超</a:t>
            </a:r>
            <a:r>
              <a:rPr sz="2000" dirty="0">
                <a:solidFill>
                  <a:srgbClr val="FF0000"/>
                </a:solidFill>
                <a:latin typeface="微软雅黑" panose="020B0503020204020204" charset="-122"/>
                <a:ea typeface="微软雅黑" panose="020B0503020204020204" charset="-122"/>
                <a:cs typeface="微软雅黑" panose="020B0503020204020204" charset="-122"/>
              </a:rPr>
              <a:t>过2天</a:t>
            </a:r>
            <a:r>
              <a:rPr sz="2000" dirty="0">
                <a:solidFill>
                  <a:srgbClr val="FF00FF"/>
                </a:solidFill>
                <a:latin typeface="微软雅黑" panose="020B0503020204020204" charset="-122"/>
                <a:ea typeface="微软雅黑" panose="020B0503020204020204" charset="-122"/>
                <a:cs typeface="微软雅黑" panose="020B0503020204020204" charset="-122"/>
              </a:rPr>
              <a:t>。</a:t>
            </a:r>
            <a:endParaRPr sz="2000">
              <a:latin typeface="微软雅黑" panose="020B0503020204020204" charset="-122"/>
              <a:ea typeface="微软雅黑" panose="020B0503020204020204" charset="-122"/>
              <a:cs typeface="微软雅黑" panose="020B0503020204020204" charset="-122"/>
            </a:endParaRPr>
          </a:p>
          <a:p>
            <a:pPr marL="12700" marR="5080" algn="just">
              <a:lnSpc>
                <a:spcPct val="117000"/>
              </a:lnSpc>
              <a:spcBef>
                <a:spcPts val="1210"/>
              </a:spcBef>
              <a:buSzPct val="95000"/>
              <a:buFont typeface="Wingdings" panose="05000000000000000000"/>
              <a:buChar char=""/>
              <a:tabLst>
                <a:tab pos="213360" algn="l"/>
              </a:tabLst>
            </a:pPr>
            <a:r>
              <a:rPr sz="2000" dirty="0">
                <a:latin typeface="微软雅黑" panose="020B0503020204020204" charset="-122"/>
                <a:ea typeface="微软雅黑" panose="020B0503020204020204" charset="-122"/>
                <a:cs typeface="微软雅黑" panose="020B0503020204020204" charset="-122"/>
              </a:rPr>
              <a:t>医疗废物中病原体的培</a:t>
            </a:r>
            <a:r>
              <a:rPr sz="2000" spc="-15" dirty="0">
                <a:latin typeface="微软雅黑" panose="020B0503020204020204" charset="-122"/>
                <a:ea typeface="微软雅黑" panose="020B0503020204020204" charset="-122"/>
                <a:cs typeface="微软雅黑" panose="020B0503020204020204" charset="-122"/>
              </a:rPr>
              <a:t>养</a:t>
            </a:r>
            <a:r>
              <a:rPr sz="2000" dirty="0">
                <a:latin typeface="微软雅黑" panose="020B0503020204020204" charset="-122"/>
                <a:ea typeface="微软雅黑" panose="020B0503020204020204" charset="-122"/>
                <a:cs typeface="微软雅黑" panose="020B0503020204020204" charset="-122"/>
              </a:rPr>
              <a:t>基、</a:t>
            </a:r>
            <a:r>
              <a:rPr sz="2000" spc="-15" dirty="0">
                <a:latin typeface="微软雅黑" panose="020B0503020204020204" charset="-122"/>
                <a:ea typeface="微软雅黑" panose="020B0503020204020204" charset="-122"/>
                <a:cs typeface="微软雅黑" panose="020B0503020204020204" charset="-122"/>
              </a:rPr>
              <a:t>标</a:t>
            </a:r>
            <a:r>
              <a:rPr sz="2000" dirty="0">
                <a:latin typeface="微软雅黑" panose="020B0503020204020204" charset="-122"/>
                <a:ea typeface="微软雅黑" panose="020B0503020204020204" charset="-122"/>
                <a:cs typeface="微软雅黑" panose="020B0503020204020204" charset="-122"/>
              </a:rPr>
              <a:t>本和</a:t>
            </a:r>
            <a:r>
              <a:rPr sz="2000" spc="-15" dirty="0">
                <a:latin typeface="微软雅黑" panose="020B0503020204020204" charset="-122"/>
                <a:ea typeface="微软雅黑" panose="020B0503020204020204" charset="-122"/>
                <a:cs typeface="微软雅黑" panose="020B0503020204020204" charset="-122"/>
              </a:rPr>
              <a:t>菌</a:t>
            </a:r>
            <a:r>
              <a:rPr sz="2000" dirty="0">
                <a:latin typeface="微软雅黑" panose="020B0503020204020204" charset="-122"/>
                <a:ea typeface="微软雅黑" panose="020B0503020204020204" charset="-122"/>
                <a:cs typeface="微软雅黑" panose="020B0503020204020204" charset="-122"/>
              </a:rPr>
              <a:t>种、</a:t>
            </a:r>
            <a:r>
              <a:rPr sz="2000" spc="-15" dirty="0">
                <a:latin typeface="微软雅黑" panose="020B0503020204020204" charset="-122"/>
                <a:ea typeface="微软雅黑" panose="020B0503020204020204" charset="-122"/>
                <a:cs typeface="微软雅黑" panose="020B0503020204020204" charset="-122"/>
              </a:rPr>
              <a:t>毒</a:t>
            </a:r>
            <a:r>
              <a:rPr sz="2000" dirty="0">
                <a:latin typeface="微软雅黑" panose="020B0503020204020204" charset="-122"/>
                <a:ea typeface="微软雅黑" panose="020B0503020204020204" charset="-122"/>
                <a:cs typeface="微软雅黑" panose="020B0503020204020204" charset="-122"/>
              </a:rPr>
              <a:t>种保</a:t>
            </a:r>
            <a:r>
              <a:rPr sz="2000" spc="-15" dirty="0">
                <a:latin typeface="微软雅黑" panose="020B0503020204020204" charset="-122"/>
                <a:ea typeface="微软雅黑" panose="020B0503020204020204" charset="-122"/>
                <a:cs typeface="微软雅黑" panose="020B0503020204020204" charset="-122"/>
              </a:rPr>
              <a:t>存</a:t>
            </a:r>
            <a:r>
              <a:rPr sz="2000" dirty="0">
                <a:latin typeface="微软雅黑" panose="020B0503020204020204" charset="-122"/>
                <a:ea typeface="微软雅黑" panose="020B0503020204020204" charset="-122"/>
                <a:cs typeface="微软雅黑" panose="020B0503020204020204" charset="-122"/>
              </a:rPr>
              <a:t>液等</a:t>
            </a:r>
            <a:r>
              <a:rPr sz="2000" spc="-15" dirty="0">
                <a:latin typeface="微软雅黑" panose="020B0503020204020204" charset="-122"/>
                <a:ea typeface="微软雅黑" panose="020B0503020204020204" charset="-122"/>
                <a:cs typeface="微软雅黑" panose="020B0503020204020204" charset="-122"/>
              </a:rPr>
              <a:t>高</a:t>
            </a:r>
            <a:r>
              <a:rPr sz="2000" dirty="0">
                <a:latin typeface="微软雅黑" panose="020B0503020204020204" charset="-122"/>
                <a:ea typeface="微软雅黑" panose="020B0503020204020204" charset="-122"/>
                <a:cs typeface="微软雅黑" panose="020B0503020204020204" charset="-122"/>
              </a:rPr>
              <a:t>危 险废物，在交医疗废物</a:t>
            </a:r>
            <a:r>
              <a:rPr sz="2000" spc="-15" dirty="0">
                <a:latin typeface="微软雅黑" panose="020B0503020204020204" charset="-122"/>
                <a:ea typeface="微软雅黑" panose="020B0503020204020204" charset="-122"/>
                <a:cs typeface="微软雅黑" panose="020B0503020204020204" charset="-122"/>
              </a:rPr>
              <a:t>集</a:t>
            </a:r>
            <a:r>
              <a:rPr sz="2000" dirty="0">
                <a:latin typeface="微软雅黑" panose="020B0503020204020204" charset="-122"/>
                <a:ea typeface="微软雅黑" panose="020B0503020204020204" charset="-122"/>
                <a:cs typeface="微软雅黑" panose="020B0503020204020204" charset="-122"/>
              </a:rPr>
              <a:t>中处</a:t>
            </a:r>
            <a:r>
              <a:rPr sz="2000" spc="-15" dirty="0">
                <a:latin typeface="微软雅黑" panose="020B0503020204020204" charset="-122"/>
                <a:ea typeface="微软雅黑" panose="020B0503020204020204" charset="-122"/>
                <a:cs typeface="微软雅黑" panose="020B0503020204020204" charset="-122"/>
              </a:rPr>
              <a:t>置</a:t>
            </a:r>
            <a:r>
              <a:rPr sz="2000" dirty="0">
                <a:latin typeface="微软雅黑" panose="020B0503020204020204" charset="-122"/>
                <a:ea typeface="微软雅黑" panose="020B0503020204020204" charset="-122"/>
                <a:cs typeface="微软雅黑" panose="020B0503020204020204" charset="-122"/>
              </a:rPr>
              <a:t>单位</a:t>
            </a:r>
            <a:r>
              <a:rPr sz="2000" spc="-15" dirty="0">
                <a:latin typeface="微软雅黑" panose="020B0503020204020204" charset="-122"/>
                <a:ea typeface="微软雅黑" panose="020B0503020204020204" charset="-122"/>
                <a:cs typeface="微软雅黑" panose="020B0503020204020204" charset="-122"/>
              </a:rPr>
              <a:t>处</a:t>
            </a:r>
            <a:r>
              <a:rPr sz="2000" dirty="0">
                <a:latin typeface="微软雅黑" panose="020B0503020204020204" charset="-122"/>
                <a:ea typeface="微软雅黑" panose="020B0503020204020204" charset="-122"/>
                <a:cs typeface="微软雅黑" panose="020B0503020204020204" charset="-122"/>
              </a:rPr>
              <a:t>置前</a:t>
            </a:r>
            <a:r>
              <a:rPr sz="2000" spc="-15" dirty="0">
                <a:latin typeface="微软雅黑" panose="020B0503020204020204" charset="-122"/>
                <a:ea typeface="微软雅黑" panose="020B0503020204020204" charset="-122"/>
                <a:cs typeface="微软雅黑" panose="020B0503020204020204" charset="-122"/>
              </a:rPr>
              <a:t>应</a:t>
            </a:r>
            <a:r>
              <a:rPr sz="2000" spc="5" dirty="0">
                <a:latin typeface="微软雅黑" panose="020B0503020204020204" charset="-122"/>
                <a:ea typeface="微软雅黑" panose="020B0503020204020204" charset="-122"/>
                <a:cs typeface="微软雅黑" panose="020B0503020204020204" charset="-122"/>
              </a:rPr>
              <a:t>当</a:t>
            </a:r>
            <a:r>
              <a:rPr sz="2000" dirty="0">
                <a:solidFill>
                  <a:srgbClr val="FF0000"/>
                </a:solidFill>
                <a:latin typeface="微软雅黑" panose="020B0503020204020204" charset="-122"/>
                <a:ea typeface="微软雅黑" panose="020B0503020204020204" charset="-122"/>
                <a:cs typeface="微软雅黑" panose="020B0503020204020204" charset="-122"/>
              </a:rPr>
              <a:t>就</a:t>
            </a:r>
            <a:r>
              <a:rPr sz="2000" spc="-15" dirty="0">
                <a:solidFill>
                  <a:srgbClr val="FF0000"/>
                </a:solidFill>
                <a:latin typeface="微软雅黑" panose="020B0503020204020204" charset="-122"/>
                <a:ea typeface="微软雅黑" panose="020B0503020204020204" charset="-122"/>
                <a:cs typeface="微软雅黑" panose="020B0503020204020204" charset="-122"/>
              </a:rPr>
              <a:t>地</a:t>
            </a:r>
            <a:r>
              <a:rPr sz="2000" dirty="0">
                <a:solidFill>
                  <a:srgbClr val="FF0000"/>
                </a:solidFill>
                <a:latin typeface="微软雅黑" panose="020B0503020204020204" charset="-122"/>
                <a:ea typeface="微软雅黑" panose="020B0503020204020204" charset="-122"/>
                <a:cs typeface="微软雅黑" panose="020B0503020204020204" charset="-122"/>
              </a:rPr>
              <a:t>消毒</a:t>
            </a:r>
            <a:r>
              <a:rPr sz="2000" spc="-15" dirty="0">
                <a:latin typeface="微软雅黑" panose="020B0503020204020204" charset="-122"/>
                <a:ea typeface="微软雅黑" panose="020B0503020204020204" charset="-122"/>
                <a:cs typeface="微软雅黑" panose="020B0503020204020204" charset="-122"/>
              </a:rPr>
              <a:t>，</a:t>
            </a:r>
            <a:r>
              <a:rPr sz="2000" dirty="0">
                <a:latin typeface="微软雅黑" panose="020B0503020204020204" charset="-122"/>
                <a:ea typeface="微软雅黑" panose="020B0503020204020204" charset="-122"/>
                <a:cs typeface="微软雅黑" panose="020B0503020204020204" charset="-122"/>
              </a:rPr>
              <a:t>不能 直接装入黄色垃圾袋。</a:t>
            </a:r>
            <a:r>
              <a:rPr sz="2000" spc="-15" dirty="0">
                <a:solidFill>
                  <a:srgbClr val="FF0000"/>
                </a:solidFill>
                <a:latin typeface="微软雅黑" panose="020B0503020204020204" charset="-122"/>
                <a:ea typeface="微软雅黑" panose="020B0503020204020204" charset="-122"/>
                <a:cs typeface="微软雅黑" panose="020B0503020204020204" charset="-122"/>
              </a:rPr>
              <a:t>记</a:t>
            </a:r>
            <a:r>
              <a:rPr sz="2000" dirty="0">
                <a:solidFill>
                  <a:srgbClr val="FF0000"/>
                </a:solidFill>
                <a:latin typeface="微软雅黑" panose="020B0503020204020204" charset="-122"/>
                <a:ea typeface="微软雅黑" panose="020B0503020204020204" charset="-122"/>
                <a:cs typeface="微软雅黑" panose="020B0503020204020204" charset="-122"/>
              </a:rPr>
              <a:t>录要</a:t>
            </a:r>
            <a:r>
              <a:rPr sz="2000" spc="-15" dirty="0">
                <a:solidFill>
                  <a:srgbClr val="FF0000"/>
                </a:solidFill>
                <a:latin typeface="微软雅黑" panose="020B0503020204020204" charset="-122"/>
                <a:ea typeface="微软雅黑" panose="020B0503020204020204" charset="-122"/>
                <a:cs typeface="微软雅黑" panose="020B0503020204020204" charset="-122"/>
              </a:rPr>
              <a:t>规</a:t>
            </a:r>
            <a:r>
              <a:rPr sz="2000" dirty="0">
                <a:solidFill>
                  <a:srgbClr val="FF0000"/>
                </a:solidFill>
                <a:latin typeface="微软雅黑" panose="020B0503020204020204" charset="-122"/>
                <a:ea typeface="微软雅黑" panose="020B0503020204020204" charset="-122"/>
                <a:cs typeface="微软雅黑" panose="020B0503020204020204" charset="-122"/>
              </a:rPr>
              <a:t>范，</a:t>
            </a:r>
            <a:r>
              <a:rPr sz="2000" spc="-15" dirty="0">
                <a:solidFill>
                  <a:srgbClr val="FF0000"/>
                </a:solidFill>
                <a:latin typeface="微软雅黑" panose="020B0503020204020204" charset="-122"/>
                <a:ea typeface="微软雅黑" panose="020B0503020204020204" charset="-122"/>
                <a:cs typeface="微软雅黑" panose="020B0503020204020204" charset="-122"/>
              </a:rPr>
              <a:t>灭</a:t>
            </a:r>
            <a:r>
              <a:rPr sz="2000" dirty="0">
                <a:solidFill>
                  <a:srgbClr val="FF0000"/>
                </a:solidFill>
                <a:latin typeface="微软雅黑" panose="020B0503020204020204" charset="-122"/>
                <a:ea typeface="微软雅黑" panose="020B0503020204020204" charset="-122"/>
                <a:cs typeface="微软雅黑" panose="020B0503020204020204" charset="-122"/>
              </a:rPr>
              <a:t>菌者</a:t>
            </a:r>
            <a:r>
              <a:rPr sz="2000" spc="-15" dirty="0">
                <a:solidFill>
                  <a:srgbClr val="FF0000"/>
                </a:solidFill>
                <a:latin typeface="微软雅黑" panose="020B0503020204020204" charset="-122"/>
                <a:ea typeface="微软雅黑" panose="020B0503020204020204" charset="-122"/>
                <a:cs typeface="微软雅黑" panose="020B0503020204020204" charset="-122"/>
              </a:rPr>
              <a:t>签</a:t>
            </a:r>
            <a:r>
              <a:rPr sz="2000" dirty="0">
                <a:solidFill>
                  <a:srgbClr val="FF0000"/>
                </a:solidFill>
                <a:latin typeface="微软雅黑" panose="020B0503020204020204" charset="-122"/>
                <a:ea typeface="微软雅黑" panose="020B0503020204020204" charset="-122"/>
                <a:cs typeface="微软雅黑" panose="020B0503020204020204" charset="-122"/>
              </a:rPr>
              <a:t>名。</a:t>
            </a:r>
            <a:endParaRPr sz="2000">
              <a:latin typeface="微软雅黑" panose="020B0503020204020204" charset="-122"/>
              <a:ea typeface="微软雅黑" panose="020B0503020204020204" charset="-122"/>
              <a:cs typeface="微软雅黑" panose="020B0503020204020204" charset="-122"/>
            </a:endParaRPr>
          </a:p>
          <a:p>
            <a:pPr marL="12700" marR="5080" algn="just">
              <a:lnSpc>
                <a:spcPct val="117000"/>
              </a:lnSpc>
              <a:spcBef>
                <a:spcPts val="1210"/>
              </a:spcBef>
              <a:buSzPct val="95000"/>
              <a:buFont typeface="Wingdings" panose="05000000000000000000"/>
              <a:buChar char=""/>
              <a:tabLst>
                <a:tab pos="213360" algn="l"/>
              </a:tabLst>
            </a:pPr>
            <a:r>
              <a:rPr sz="2000" dirty="0">
                <a:latin typeface="微软雅黑" panose="020B0503020204020204" charset="-122"/>
                <a:ea typeface="微软雅黑" panose="020B0503020204020204" charset="-122"/>
                <a:cs typeface="微软雅黑" panose="020B0503020204020204" charset="-122"/>
              </a:rPr>
              <a:t>医疗卫生机构产生的液</a:t>
            </a:r>
            <a:r>
              <a:rPr sz="2000" spc="-15" dirty="0">
                <a:latin typeface="微软雅黑" panose="020B0503020204020204" charset="-122"/>
                <a:ea typeface="微软雅黑" panose="020B0503020204020204" charset="-122"/>
                <a:cs typeface="微软雅黑" panose="020B0503020204020204" charset="-122"/>
              </a:rPr>
              <a:t>体</a:t>
            </a:r>
            <a:r>
              <a:rPr sz="2000" dirty="0">
                <a:latin typeface="微软雅黑" panose="020B0503020204020204" charset="-122"/>
                <a:ea typeface="微软雅黑" panose="020B0503020204020204" charset="-122"/>
                <a:cs typeface="微软雅黑" panose="020B0503020204020204" charset="-122"/>
              </a:rPr>
              <a:t>、污</a:t>
            </a:r>
            <a:r>
              <a:rPr sz="2000" spc="-15" dirty="0">
                <a:latin typeface="微软雅黑" panose="020B0503020204020204" charset="-122"/>
                <a:ea typeface="微软雅黑" panose="020B0503020204020204" charset="-122"/>
                <a:cs typeface="微软雅黑" panose="020B0503020204020204" charset="-122"/>
              </a:rPr>
              <a:t>水</a:t>
            </a:r>
            <a:r>
              <a:rPr sz="2000" dirty="0">
                <a:latin typeface="微软雅黑" panose="020B0503020204020204" charset="-122"/>
                <a:ea typeface="微软雅黑" panose="020B0503020204020204" charset="-122"/>
                <a:cs typeface="微软雅黑" panose="020B0503020204020204" charset="-122"/>
              </a:rPr>
              <a:t>、传</a:t>
            </a:r>
            <a:r>
              <a:rPr sz="2000" spc="-15" dirty="0">
                <a:latin typeface="微软雅黑" panose="020B0503020204020204" charset="-122"/>
                <a:ea typeface="微软雅黑" panose="020B0503020204020204" charset="-122"/>
                <a:cs typeface="微软雅黑" panose="020B0503020204020204" charset="-122"/>
              </a:rPr>
              <a:t>染</a:t>
            </a:r>
            <a:r>
              <a:rPr sz="2000" dirty="0">
                <a:latin typeface="微软雅黑" panose="020B0503020204020204" charset="-122"/>
                <a:ea typeface="微软雅黑" panose="020B0503020204020204" charset="-122"/>
                <a:cs typeface="微软雅黑" panose="020B0503020204020204" charset="-122"/>
              </a:rPr>
              <a:t>病病</a:t>
            </a:r>
            <a:r>
              <a:rPr sz="2000" spc="-15" dirty="0">
                <a:latin typeface="微软雅黑" panose="020B0503020204020204" charset="-122"/>
                <a:ea typeface="微软雅黑" panose="020B0503020204020204" charset="-122"/>
                <a:cs typeface="微软雅黑" panose="020B0503020204020204" charset="-122"/>
              </a:rPr>
              <a:t>人</a:t>
            </a:r>
            <a:r>
              <a:rPr sz="2000" dirty="0">
                <a:latin typeface="微软雅黑" panose="020B0503020204020204" charset="-122"/>
                <a:ea typeface="微软雅黑" panose="020B0503020204020204" charset="-122"/>
                <a:cs typeface="微软雅黑" panose="020B0503020204020204" charset="-122"/>
              </a:rPr>
              <a:t>或者</a:t>
            </a:r>
            <a:r>
              <a:rPr sz="2000" spc="-15" dirty="0">
                <a:latin typeface="微软雅黑" panose="020B0503020204020204" charset="-122"/>
                <a:ea typeface="微软雅黑" panose="020B0503020204020204" charset="-122"/>
                <a:cs typeface="微软雅黑" panose="020B0503020204020204" charset="-122"/>
              </a:rPr>
              <a:t>疑</a:t>
            </a:r>
            <a:r>
              <a:rPr sz="2000" dirty="0">
                <a:latin typeface="微软雅黑" panose="020B0503020204020204" charset="-122"/>
                <a:ea typeface="微软雅黑" panose="020B0503020204020204" charset="-122"/>
                <a:cs typeface="微软雅黑" panose="020B0503020204020204" charset="-122"/>
              </a:rPr>
              <a:t>似传</a:t>
            </a:r>
            <a:r>
              <a:rPr sz="2000" spc="-15" dirty="0">
                <a:latin typeface="微软雅黑" panose="020B0503020204020204" charset="-122"/>
                <a:ea typeface="微软雅黑" panose="020B0503020204020204" charset="-122"/>
                <a:cs typeface="微软雅黑" panose="020B0503020204020204" charset="-122"/>
              </a:rPr>
              <a:t>染</a:t>
            </a:r>
            <a:r>
              <a:rPr sz="2000" dirty="0">
                <a:latin typeface="微软雅黑" panose="020B0503020204020204" charset="-122"/>
                <a:ea typeface="微软雅黑" panose="020B0503020204020204" charset="-122"/>
                <a:cs typeface="微软雅黑" panose="020B0503020204020204" charset="-122"/>
              </a:rPr>
              <a:t>病 病人的排泄物，应当按</a:t>
            </a:r>
            <a:r>
              <a:rPr sz="2000" spc="-15" dirty="0">
                <a:latin typeface="微软雅黑" panose="020B0503020204020204" charset="-122"/>
                <a:ea typeface="微软雅黑" panose="020B0503020204020204" charset="-122"/>
                <a:cs typeface="微软雅黑" panose="020B0503020204020204" charset="-122"/>
              </a:rPr>
              <a:t>照</a:t>
            </a:r>
            <a:r>
              <a:rPr sz="2000" dirty="0">
                <a:latin typeface="微软雅黑" panose="020B0503020204020204" charset="-122"/>
                <a:ea typeface="微软雅黑" panose="020B0503020204020204" charset="-122"/>
                <a:cs typeface="微软雅黑" panose="020B0503020204020204" charset="-122"/>
              </a:rPr>
              <a:t>国家</a:t>
            </a:r>
            <a:r>
              <a:rPr sz="2000" spc="-15" dirty="0">
                <a:latin typeface="微软雅黑" panose="020B0503020204020204" charset="-122"/>
                <a:ea typeface="微软雅黑" panose="020B0503020204020204" charset="-122"/>
                <a:cs typeface="微软雅黑" panose="020B0503020204020204" charset="-122"/>
              </a:rPr>
              <a:t>规</a:t>
            </a:r>
            <a:r>
              <a:rPr sz="2000" dirty="0">
                <a:latin typeface="微软雅黑" panose="020B0503020204020204" charset="-122"/>
                <a:ea typeface="微软雅黑" panose="020B0503020204020204" charset="-122"/>
                <a:cs typeface="微软雅黑" panose="020B0503020204020204" charset="-122"/>
              </a:rPr>
              <a:t>定严</a:t>
            </a:r>
            <a:r>
              <a:rPr sz="2000" spc="-15" dirty="0">
                <a:latin typeface="微软雅黑" panose="020B0503020204020204" charset="-122"/>
                <a:ea typeface="微软雅黑" panose="020B0503020204020204" charset="-122"/>
                <a:cs typeface="微软雅黑" panose="020B0503020204020204" charset="-122"/>
              </a:rPr>
              <a:t>格</a:t>
            </a:r>
            <a:r>
              <a:rPr sz="2000" dirty="0">
                <a:latin typeface="微软雅黑" panose="020B0503020204020204" charset="-122"/>
                <a:ea typeface="微软雅黑" panose="020B0503020204020204" charset="-122"/>
                <a:cs typeface="微软雅黑" panose="020B0503020204020204" charset="-122"/>
              </a:rPr>
              <a:t>消毒</a:t>
            </a:r>
            <a:r>
              <a:rPr sz="2000" spc="-10" dirty="0">
                <a:latin typeface="微软雅黑" panose="020B0503020204020204" charset="-122"/>
                <a:ea typeface="微软雅黑" panose="020B0503020204020204" charset="-122"/>
                <a:cs typeface="微软雅黑" panose="020B0503020204020204" charset="-122"/>
              </a:rPr>
              <a:t>；</a:t>
            </a:r>
            <a:r>
              <a:rPr sz="2000" dirty="0">
                <a:solidFill>
                  <a:srgbClr val="FF0000"/>
                </a:solidFill>
                <a:latin typeface="微软雅黑" panose="020B0503020204020204" charset="-122"/>
                <a:ea typeface="微软雅黑" panose="020B0503020204020204" charset="-122"/>
                <a:cs typeface="微软雅黑" panose="020B0503020204020204" charset="-122"/>
              </a:rPr>
              <a:t>达到</a:t>
            </a:r>
            <a:r>
              <a:rPr sz="2000" spc="-15" dirty="0">
                <a:solidFill>
                  <a:srgbClr val="FF0000"/>
                </a:solidFill>
                <a:latin typeface="微软雅黑" panose="020B0503020204020204" charset="-122"/>
                <a:ea typeface="微软雅黑" panose="020B0503020204020204" charset="-122"/>
                <a:cs typeface="微软雅黑" panose="020B0503020204020204" charset="-122"/>
              </a:rPr>
              <a:t>国</a:t>
            </a:r>
            <a:r>
              <a:rPr sz="2000" dirty="0">
                <a:solidFill>
                  <a:srgbClr val="FF0000"/>
                </a:solidFill>
                <a:latin typeface="微软雅黑" panose="020B0503020204020204" charset="-122"/>
                <a:ea typeface="微软雅黑" panose="020B0503020204020204" charset="-122"/>
                <a:cs typeface="微软雅黑" panose="020B0503020204020204" charset="-122"/>
              </a:rPr>
              <a:t>家规</a:t>
            </a:r>
            <a:r>
              <a:rPr sz="2000" spc="-15" dirty="0">
                <a:solidFill>
                  <a:srgbClr val="FF0000"/>
                </a:solidFill>
                <a:latin typeface="微软雅黑" panose="020B0503020204020204" charset="-122"/>
                <a:ea typeface="微软雅黑" panose="020B0503020204020204" charset="-122"/>
                <a:cs typeface="微软雅黑" panose="020B0503020204020204" charset="-122"/>
              </a:rPr>
              <a:t>定</a:t>
            </a:r>
            <a:r>
              <a:rPr sz="2000" dirty="0">
                <a:solidFill>
                  <a:srgbClr val="FF0000"/>
                </a:solidFill>
                <a:latin typeface="微软雅黑" panose="020B0503020204020204" charset="-122"/>
                <a:ea typeface="微软雅黑" panose="020B0503020204020204" charset="-122"/>
                <a:cs typeface="微软雅黑" panose="020B0503020204020204" charset="-122"/>
              </a:rPr>
              <a:t>的排 放标准后，方可排入生</a:t>
            </a:r>
            <a:r>
              <a:rPr sz="2000" spc="-10" dirty="0">
                <a:solidFill>
                  <a:srgbClr val="FF0000"/>
                </a:solidFill>
                <a:latin typeface="微软雅黑" panose="020B0503020204020204" charset="-122"/>
                <a:ea typeface="微软雅黑" panose="020B0503020204020204" charset="-122"/>
                <a:cs typeface="微软雅黑" panose="020B0503020204020204" charset="-122"/>
              </a:rPr>
              <a:t>活</a:t>
            </a:r>
            <a:r>
              <a:rPr sz="2000" dirty="0">
                <a:solidFill>
                  <a:srgbClr val="FF0000"/>
                </a:solidFill>
                <a:latin typeface="微软雅黑" panose="020B0503020204020204" charset="-122"/>
                <a:ea typeface="微软雅黑" panose="020B0503020204020204" charset="-122"/>
                <a:cs typeface="微软雅黑" panose="020B0503020204020204" charset="-122"/>
              </a:rPr>
              <a:t>污水</a:t>
            </a:r>
            <a:r>
              <a:rPr sz="2000" spc="-10" dirty="0">
                <a:solidFill>
                  <a:srgbClr val="FF0000"/>
                </a:solidFill>
                <a:latin typeface="微软雅黑" panose="020B0503020204020204" charset="-122"/>
                <a:ea typeface="微软雅黑" panose="020B0503020204020204" charset="-122"/>
                <a:cs typeface="微软雅黑" panose="020B0503020204020204" charset="-122"/>
              </a:rPr>
              <a:t>处</a:t>
            </a:r>
            <a:r>
              <a:rPr sz="2000" dirty="0">
                <a:solidFill>
                  <a:srgbClr val="FF0000"/>
                </a:solidFill>
                <a:latin typeface="微软雅黑" panose="020B0503020204020204" charset="-122"/>
                <a:ea typeface="微软雅黑" panose="020B0503020204020204" charset="-122"/>
                <a:cs typeface="微软雅黑" panose="020B0503020204020204" charset="-122"/>
              </a:rPr>
              <a:t>理系</a:t>
            </a:r>
            <a:r>
              <a:rPr sz="2000" spc="-10" dirty="0">
                <a:solidFill>
                  <a:srgbClr val="FF0000"/>
                </a:solidFill>
                <a:latin typeface="微软雅黑" panose="020B0503020204020204" charset="-122"/>
                <a:ea typeface="微软雅黑" panose="020B0503020204020204" charset="-122"/>
                <a:cs typeface="微软雅黑" panose="020B0503020204020204" charset="-122"/>
              </a:rPr>
              <a:t>统</a:t>
            </a:r>
            <a:r>
              <a:rPr sz="2000" spc="5" dirty="0">
                <a:solidFill>
                  <a:srgbClr val="FF0000"/>
                </a:solidFill>
                <a:latin typeface="微软雅黑" panose="020B0503020204020204" charset="-122"/>
                <a:ea typeface="微软雅黑" panose="020B0503020204020204" charset="-122"/>
                <a:cs typeface="微软雅黑" panose="020B0503020204020204" charset="-122"/>
              </a:rPr>
              <a:t>。</a:t>
            </a:r>
            <a:endParaRPr sz="2000">
              <a:latin typeface="微软雅黑" panose="020B0503020204020204" charset="-122"/>
              <a:ea typeface="微软雅黑" panose="020B0503020204020204" charset="-122"/>
              <a:cs typeface="微软雅黑" panose="020B0503020204020204" charset="-122"/>
            </a:endParaRPr>
          </a:p>
          <a:p>
            <a:pPr marL="212725" indent="-200660">
              <a:lnSpc>
                <a:spcPct val="100000"/>
              </a:lnSpc>
              <a:spcBef>
                <a:spcPts val="1610"/>
              </a:spcBef>
              <a:buSzPct val="95000"/>
              <a:buFont typeface="Wingdings" panose="05000000000000000000"/>
              <a:buChar char=""/>
              <a:tabLst>
                <a:tab pos="213360" algn="l"/>
              </a:tabLst>
            </a:pPr>
            <a:r>
              <a:rPr sz="2000" dirty="0">
                <a:latin typeface="微软雅黑" panose="020B0503020204020204" charset="-122"/>
                <a:ea typeface="微软雅黑" panose="020B0503020204020204" charset="-122"/>
                <a:cs typeface="微软雅黑" panose="020B0503020204020204" charset="-122"/>
              </a:rPr>
              <a:t>医废处置需要登记，登</a:t>
            </a:r>
            <a:r>
              <a:rPr sz="2000" spc="-15" dirty="0">
                <a:latin typeface="微软雅黑" panose="020B0503020204020204" charset="-122"/>
                <a:ea typeface="微软雅黑" panose="020B0503020204020204" charset="-122"/>
                <a:cs typeface="微软雅黑" panose="020B0503020204020204" charset="-122"/>
              </a:rPr>
              <a:t>记</a:t>
            </a:r>
            <a:r>
              <a:rPr sz="2000" dirty="0">
                <a:latin typeface="微软雅黑" panose="020B0503020204020204" charset="-122"/>
                <a:ea typeface="微软雅黑" panose="020B0503020204020204" charset="-122"/>
                <a:cs typeface="微软雅黑" panose="020B0503020204020204" charset="-122"/>
              </a:rPr>
              <a:t>内容</a:t>
            </a:r>
            <a:r>
              <a:rPr sz="2000" spc="-15" dirty="0">
                <a:latin typeface="微软雅黑" panose="020B0503020204020204" charset="-122"/>
                <a:ea typeface="微软雅黑" panose="020B0503020204020204" charset="-122"/>
                <a:cs typeface="微软雅黑" panose="020B0503020204020204" charset="-122"/>
              </a:rPr>
              <a:t>应</a:t>
            </a:r>
            <a:r>
              <a:rPr sz="2000" dirty="0">
                <a:latin typeface="微软雅黑" panose="020B0503020204020204" charset="-122"/>
                <a:ea typeface="微软雅黑" panose="020B0503020204020204" charset="-122"/>
                <a:cs typeface="微软雅黑" panose="020B0503020204020204" charset="-122"/>
              </a:rPr>
              <a:t>当包</a:t>
            </a:r>
            <a:r>
              <a:rPr sz="2000" spc="-15" dirty="0">
                <a:latin typeface="微软雅黑" panose="020B0503020204020204" charset="-122"/>
                <a:ea typeface="微软雅黑" panose="020B0503020204020204" charset="-122"/>
                <a:cs typeface="微软雅黑" panose="020B0503020204020204" charset="-122"/>
              </a:rPr>
              <a:t>括</a:t>
            </a:r>
            <a:r>
              <a:rPr sz="2000" dirty="0">
                <a:latin typeface="微软雅黑" panose="020B0503020204020204" charset="-122"/>
                <a:ea typeface="微软雅黑" panose="020B0503020204020204" charset="-122"/>
                <a:cs typeface="微软雅黑" panose="020B0503020204020204" charset="-122"/>
              </a:rPr>
              <a:t>医疗</a:t>
            </a:r>
            <a:r>
              <a:rPr sz="2000" spc="-15" dirty="0">
                <a:latin typeface="微软雅黑" panose="020B0503020204020204" charset="-122"/>
                <a:ea typeface="微软雅黑" panose="020B0503020204020204" charset="-122"/>
                <a:cs typeface="微软雅黑" panose="020B0503020204020204" charset="-122"/>
              </a:rPr>
              <a:t>废</a:t>
            </a:r>
            <a:r>
              <a:rPr sz="2000" dirty="0">
                <a:latin typeface="微软雅黑" panose="020B0503020204020204" charset="-122"/>
                <a:ea typeface="微软雅黑" panose="020B0503020204020204" charset="-122"/>
                <a:cs typeface="微软雅黑" panose="020B0503020204020204" charset="-122"/>
              </a:rPr>
              <a:t>物的</a:t>
            </a:r>
            <a:r>
              <a:rPr sz="2000" spc="-15" dirty="0">
                <a:latin typeface="微软雅黑" panose="020B0503020204020204" charset="-122"/>
                <a:ea typeface="微软雅黑" panose="020B0503020204020204" charset="-122"/>
                <a:cs typeface="微软雅黑" panose="020B0503020204020204" charset="-122"/>
              </a:rPr>
              <a:t>来</a:t>
            </a:r>
            <a:r>
              <a:rPr sz="2000" dirty="0">
                <a:latin typeface="微软雅黑" panose="020B0503020204020204" charset="-122"/>
                <a:ea typeface="微软雅黑" panose="020B0503020204020204" charset="-122"/>
                <a:cs typeface="微软雅黑" panose="020B0503020204020204" charset="-122"/>
              </a:rPr>
              <a:t>源、</a:t>
            </a:r>
            <a:r>
              <a:rPr sz="2000" spc="-15" dirty="0">
                <a:latin typeface="微软雅黑" panose="020B0503020204020204" charset="-122"/>
                <a:ea typeface="微软雅黑" panose="020B0503020204020204" charset="-122"/>
                <a:cs typeface="微软雅黑" panose="020B0503020204020204" charset="-122"/>
              </a:rPr>
              <a:t>种</a:t>
            </a:r>
            <a:r>
              <a:rPr sz="2000" dirty="0">
                <a:latin typeface="微软雅黑" panose="020B0503020204020204" charset="-122"/>
                <a:ea typeface="微软雅黑" panose="020B0503020204020204" charset="-122"/>
                <a:cs typeface="微软雅黑" panose="020B0503020204020204" charset="-122"/>
              </a:rPr>
              <a:t>类</a:t>
            </a:r>
            <a:endParaRPr sz="2000">
              <a:latin typeface="微软雅黑" panose="020B0503020204020204" charset="-122"/>
              <a:ea typeface="微软雅黑" panose="020B0503020204020204" charset="-122"/>
              <a:cs typeface="微软雅黑" panose="020B0503020204020204" charset="-122"/>
            </a:endParaRPr>
          </a:p>
          <a:p>
            <a:pPr marL="12700" marR="5715">
              <a:lnSpc>
                <a:spcPct val="117000"/>
              </a:lnSpc>
            </a:pPr>
            <a:r>
              <a:rPr sz="2000" dirty="0">
                <a:latin typeface="微软雅黑" panose="020B0503020204020204" charset="-122"/>
                <a:ea typeface="微软雅黑" panose="020B0503020204020204" charset="-122"/>
                <a:cs typeface="微软雅黑" panose="020B0503020204020204" charset="-122"/>
              </a:rPr>
              <a:t>、重量或者数量、交接</a:t>
            </a:r>
            <a:r>
              <a:rPr sz="2000" spc="-15" dirty="0">
                <a:latin typeface="微软雅黑" panose="020B0503020204020204" charset="-122"/>
                <a:ea typeface="微软雅黑" panose="020B0503020204020204" charset="-122"/>
                <a:cs typeface="微软雅黑" panose="020B0503020204020204" charset="-122"/>
              </a:rPr>
              <a:t>时</a:t>
            </a:r>
            <a:r>
              <a:rPr sz="2000" dirty="0">
                <a:latin typeface="微软雅黑" panose="020B0503020204020204" charset="-122"/>
                <a:ea typeface="微软雅黑" panose="020B0503020204020204" charset="-122"/>
                <a:cs typeface="微软雅黑" panose="020B0503020204020204" charset="-122"/>
              </a:rPr>
              <a:t>间、</a:t>
            </a:r>
            <a:r>
              <a:rPr sz="2000" spc="-15" dirty="0">
                <a:latin typeface="微软雅黑" panose="020B0503020204020204" charset="-122"/>
                <a:ea typeface="微软雅黑" panose="020B0503020204020204" charset="-122"/>
                <a:cs typeface="微软雅黑" panose="020B0503020204020204" charset="-122"/>
              </a:rPr>
              <a:t>处</a:t>
            </a:r>
            <a:r>
              <a:rPr sz="2000" dirty="0">
                <a:latin typeface="微软雅黑" panose="020B0503020204020204" charset="-122"/>
                <a:ea typeface="微软雅黑" panose="020B0503020204020204" charset="-122"/>
                <a:cs typeface="微软雅黑" panose="020B0503020204020204" charset="-122"/>
              </a:rPr>
              <a:t>置方</a:t>
            </a:r>
            <a:r>
              <a:rPr sz="2000" spc="-15" dirty="0">
                <a:latin typeface="微软雅黑" panose="020B0503020204020204" charset="-122"/>
                <a:ea typeface="微软雅黑" panose="020B0503020204020204" charset="-122"/>
                <a:cs typeface="微软雅黑" panose="020B0503020204020204" charset="-122"/>
              </a:rPr>
              <a:t>法</a:t>
            </a:r>
            <a:r>
              <a:rPr sz="2000" dirty="0">
                <a:latin typeface="微软雅黑" panose="020B0503020204020204" charset="-122"/>
                <a:ea typeface="微软雅黑" panose="020B0503020204020204" charset="-122"/>
                <a:cs typeface="微软雅黑" panose="020B0503020204020204" charset="-122"/>
              </a:rPr>
              <a:t>、最</a:t>
            </a:r>
            <a:r>
              <a:rPr sz="2000" spc="-15" dirty="0">
                <a:latin typeface="微软雅黑" panose="020B0503020204020204" charset="-122"/>
                <a:ea typeface="微软雅黑" panose="020B0503020204020204" charset="-122"/>
                <a:cs typeface="微软雅黑" panose="020B0503020204020204" charset="-122"/>
              </a:rPr>
              <a:t>终</a:t>
            </a:r>
            <a:r>
              <a:rPr sz="2000" dirty="0">
                <a:latin typeface="微软雅黑" panose="020B0503020204020204" charset="-122"/>
                <a:ea typeface="微软雅黑" panose="020B0503020204020204" charset="-122"/>
                <a:cs typeface="微软雅黑" panose="020B0503020204020204" charset="-122"/>
              </a:rPr>
              <a:t>去向</a:t>
            </a:r>
            <a:r>
              <a:rPr sz="2000" spc="-15" dirty="0">
                <a:latin typeface="微软雅黑" panose="020B0503020204020204" charset="-122"/>
                <a:ea typeface="微软雅黑" panose="020B0503020204020204" charset="-122"/>
                <a:cs typeface="微软雅黑" panose="020B0503020204020204" charset="-122"/>
              </a:rPr>
              <a:t>以</a:t>
            </a:r>
            <a:r>
              <a:rPr sz="2000" dirty="0">
                <a:latin typeface="微软雅黑" panose="020B0503020204020204" charset="-122"/>
                <a:ea typeface="微软雅黑" panose="020B0503020204020204" charset="-122"/>
                <a:cs typeface="微软雅黑" panose="020B0503020204020204" charset="-122"/>
              </a:rPr>
              <a:t>及经</a:t>
            </a:r>
            <a:r>
              <a:rPr sz="2000" spc="-15" dirty="0">
                <a:latin typeface="微软雅黑" panose="020B0503020204020204" charset="-122"/>
                <a:ea typeface="微软雅黑" panose="020B0503020204020204" charset="-122"/>
                <a:cs typeface="微软雅黑" panose="020B0503020204020204" charset="-122"/>
              </a:rPr>
              <a:t>办</a:t>
            </a:r>
            <a:r>
              <a:rPr sz="2000" dirty="0">
                <a:latin typeface="微软雅黑" panose="020B0503020204020204" charset="-122"/>
                <a:ea typeface="微软雅黑" panose="020B0503020204020204" charset="-122"/>
                <a:cs typeface="微软雅黑" panose="020B0503020204020204" charset="-122"/>
              </a:rPr>
              <a:t>人签 名等项目。</a:t>
            </a:r>
            <a:r>
              <a:rPr sz="2000" dirty="0">
                <a:solidFill>
                  <a:srgbClr val="FF0000"/>
                </a:solidFill>
                <a:latin typeface="微软雅黑" panose="020B0503020204020204" charset="-122"/>
                <a:ea typeface="微软雅黑" panose="020B0503020204020204" charset="-122"/>
                <a:cs typeface="微软雅黑" panose="020B0503020204020204" charset="-122"/>
              </a:rPr>
              <a:t>登记资料至</a:t>
            </a:r>
            <a:r>
              <a:rPr sz="2000" spc="-15" dirty="0">
                <a:solidFill>
                  <a:srgbClr val="FF0000"/>
                </a:solidFill>
                <a:latin typeface="微软雅黑" panose="020B0503020204020204" charset="-122"/>
                <a:ea typeface="微软雅黑" panose="020B0503020204020204" charset="-122"/>
                <a:cs typeface="微软雅黑" panose="020B0503020204020204" charset="-122"/>
              </a:rPr>
              <a:t>少</a:t>
            </a:r>
            <a:r>
              <a:rPr sz="2000" dirty="0">
                <a:solidFill>
                  <a:srgbClr val="FF0000"/>
                </a:solidFill>
                <a:latin typeface="微软雅黑" panose="020B0503020204020204" charset="-122"/>
                <a:ea typeface="微软雅黑" panose="020B0503020204020204" charset="-122"/>
                <a:cs typeface="微软雅黑" panose="020B0503020204020204" charset="-122"/>
              </a:rPr>
              <a:t>保存3</a:t>
            </a:r>
            <a:r>
              <a:rPr sz="2000" spc="-15" dirty="0">
                <a:solidFill>
                  <a:srgbClr val="FF0000"/>
                </a:solidFill>
                <a:latin typeface="微软雅黑" panose="020B0503020204020204" charset="-122"/>
                <a:ea typeface="微软雅黑" panose="020B0503020204020204" charset="-122"/>
                <a:cs typeface="微软雅黑" panose="020B0503020204020204" charset="-122"/>
              </a:rPr>
              <a:t>年。</a:t>
            </a:r>
            <a:endParaRPr sz="2000">
              <a:latin typeface="微软雅黑" panose="020B0503020204020204" charset="-122"/>
              <a:ea typeface="微软雅黑" panose="020B0503020204020204" charset="-122"/>
              <a:cs typeface="微软雅黑" panose="020B0503020204020204" charset="-122"/>
            </a:endParaRPr>
          </a:p>
        </p:txBody>
      </p:sp>
      <p:sp>
        <p:nvSpPr>
          <p:cNvPr id="10" name="object 10"/>
          <p:cNvSpPr/>
          <p:nvPr/>
        </p:nvSpPr>
        <p:spPr>
          <a:xfrm>
            <a:off x="8686673" y="4118152"/>
            <a:ext cx="3071876" cy="2286000"/>
          </a:xfrm>
          <a:prstGeom prst="rect">
            <a:avLst/>
          </a:prstGeom>
          <a:blipFill>
            <a:blip r:embed="rId7" cstate="print"/>
            <a:stretch>
              <a:fillRect/>
            </a:stretch>
          </a:blipFill>
        </p:spPr>
        <p:txBody>
          <a:bodyPr wrap="square" lIns="0" tIns="0" rIns="0" bIns="0" rtlCol="0"/>
          <a:lstStyle/>
          <a:p>
            <a:endParaRPr/>
          </a:p>
        </p:txBody>
      </p:sp>
      <p:sp>
        <p:nvSpPr>
          <p:cNvPr id="11" name="object 11"/>
          <p:cNvSpPr/>
          <p:nvPr/>
        </p:nvSpPr>
        <p:spPr>
          <a:xfrm>
            <a:off x="8762873" y="1450720"/>
            <a:ext cx="2500376" cy="2501645"/>
          </a:xfrm>
          <a:prstGeom prst="rect">
            <a:avLst/>
          </a:prstGeom>
          <a:blipFill>
            <a:blip r:embed="rId8"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p:cNvSpPr txBox="1"/>
          <p:nvPr/>
        </p:nvSpPr>
        <p:spPr>
          <a:xfrm>
            <a:off x="990390" y="331504"/>
            <a:ext cx="3535680" cy="460375"/>
          </a:xfrm>
          <a:prstGeom prst="rect">
            <a:avLst/>
          </a:prstGeom>
          <a:noFill/>
        </p:spPr>
        <p:txBody>
          <a:bodyPr wrap="none" rtlCol="0">
            <a:spAutoFit/>
          </a:bodyPr>
          <a:lstStyle/>
          <a:p>
            <a:pPr>
              <a:lnSpc>
                <a:spcPct val="100000"/>
              </a:lnSpc>
              <a:spcBef>
                <a:spcPts val="100"/>
              </a:spcBef>
            </a:pPr>
            <a:r>
              <a:rPr lang="zh-CN" sz="2400" b="1" dirty="0">
                <a:latin typeface="微软雅黑" panose="020B0503020204020204" charset="-122"/>
                <a:ea typeface="微软雅黑" panose="020B0503020204020204" charset="-122"/>
                <a:cs typeface="宋体" panose="02010600030101010101" pitchFamily="2" charset="-122"/>
                <a:sym typeface="+mn-ea"/>
              </a:rPr>
              <a:t>四、实验室生物安全技术</a:t>
            </a:r>
          </a:p>
        </p:txBody>
      </p:sp>
      <p:grpSp>
        <p:nvGrpSpPr>
          <p:cNvPr id="15" name="组合 14"/>
          <p:cNvGrpSpPr/>
          <p:nvPr/>
        </p:nvGrpSpPr>
        <p:grpSpPr>
          <a:xfrm>
            <a:off x="3173" y="334988"/>
            <a:ext cx="1012721" cy="587625"/>
            <a:chOff x="0" y="419087"/>
            <a:chExt cx="816284" cy="473644"/>
          </a:xfrm>
        </p:grpSpPr>
        <p:grpSp>
          <p:nvGrpSpPr>
            <p:cNvPr id="16" name="组合 15"/>
            <p:cNvGrpSpPr/>
            <p:nvPr/>
          </p:nvGrpSpPr>
          <p:grpSpPr>
            <a:xfrm>
              <a:off x="0" y="419087"/>
              <a:ext cx="816284" cy="473644"/>
              <a:chOff x="-63454" y="428612"/>
              <a:chExt cx="816284" cy="473644"/>
            </a:xfrm>
          </p:grpSpPr>
          <p:grpSp>
            <p:nvGrpSpPr>
              <p:cNvPr id="19" name="组合 18"/>
              <p:cNvGrpSpPr/>
              <p:nvPr/>
            </p:nvGrpSpPr>
            <p:grpSpPr>
              <a:xfrm>
                <a:off x="114300" y="428612"/>
                <a:ext cx="638530" cy="473644"/>
                <a:chOff x="1" y="1932152"/>
                <a:chExt cx="3100612" cy="3240569"/>
              </a:xfrm>
            </p:grpSpPr>
            <p:pic>
              <p:nvPicPr>
                <p:cNvPr id="21" name="图片 15"/>
                <p:cNvPicPr>
                  <a:picLocks noChangeAspect="1"/>
                </p:cNvPicPr>
                <p:nvPr>
                  <p:custDataLst>
                    <p:tags r:id="rId2"/>
                  </p:custDataLst>
                </p:nvPr>
              </p:nvPicPr>
              <p:blipFill>
                <a:blip r:embed="rId4" cstate="print">
                  <a:extLst>
                    <a:ext uri="{28A0092B-C50C-407E-A947-70E740481C1C}">
                      <a14:useLocalDpi xmlns:a14="http://schemas.microsoft.com/office/drawing/2010/main" val="0"/>
                    </a:ext>
                  </a:extLst>
                </a:blip>
                <a:stretch>
                  <a:fillRect/>
                </a:stretch>
              </p:blipFill>
              <p:spPr>
                <a:xfrm rot="2419665" flipH="1">
                  <a:off x="2273733" y="2150323"/>
                  <a:ext cx="826880" cy="3022398"/>
                </a:xfrm>
                <a:prstGeom prst="rect">
                  <a:avLst/>
                </a:prstGeom>
              </p:spPr>
            </p:pic>
            <p:sp>
              <p:nvSpPr>
                <p:cNvPr id="22" name="任意多边形 21"/>
                <p:cNvSpPr/>
                <p:nvPr/>
              </p:nvSpPr>
              <p:spPr bwMode="auto">
                <a:xfrm flipH="1">
                  <a:off x="1" y="1932152"/>
                  <a:ext cx="3070379" cy="2520315"/>
                </a:xfrm>
                <a:custGeom>
                  <a:avLst/>
                  <a:gdLst>
                    <a:gd name="connsiteX0" fmla="*/ 3070379 w 3070379"/>
                    <a:gd name="connsiteY0" fmla="*/ 0 h 2520315"/>
                    <a:gd name="connsiteX1" fmla="*/ 2804837 w 3070379"/>
                    <a:gd name="connsiteY1" fmla="*/ 0 h 2520315"/>
                    <a:gd name="connsiteX2" fmla="*/ 158684 w 3070379"/>
                    <a:gd name="connsiteY2" fmla="*/ 0 h 2520315"/>
                    <a:gd name="connsiteX3" fmla="*/ 22594 w 3070379"/>
                    <a:gd name="connsiteY3" fmla="*/ 237873 h 2520315"/>
                    <a:gd name="connsiteX4" fmla="*/ 1292763 w 3070379"/>
                    <a:gd name="connsiteY4" fmla="*/ 2441024 h 2520315"/>
                    <a:gd name="connsiteX5" fmla="*/ 1434523 w 3070379"/>
                    <a:gd name="connsiteY5" fmla="*/ 2520315 h 2520315"/>
                    <a:gd name="connsiteX6" fmla="*/ 3030119 w 3070379"/>
                    <a:gd name="connsiteY6" fmla="*/ 2520315 h 2520315"/>
                    <a:gd name="connsiteX7" fmla="*/ 3070379 w 3070379"/>
                    <a:gd name="connsiteY7" fmla="*/ 2520315 h 2520315"/>
                    <a:gd name="connsiteX8" fmla="*/ 3070379 w 3070379"/>
                    <a:gd name="connsiteY8" fmla="*/ 0 h 2520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70379" h="2520315">
                      <a:moveTo>
                        <a:pt x="3070379" y="0"/>
                      </a:moveTo>
                      <a:lnTo>
                        <a:pt x="2804837" y="0"/>
                      </a:lnTo>
                      <a:cubicBezTo>
                        <a:pt x="2129523" y="0"/>
                        <a:pt x="1265120" y="0"/>
                        <a:pt x="158684" y="0"/>
                      </a:cubicBezTo>
                      <a:cubicBezTo>
                        <a:pt x="33935" y="0"/>
                        <a:pt x="-39780" y="130264"/>
                        <a:pt x="22594" y="237873"/>
                      </a:cubicBezTo>
                      <a:cubicBezTo>
                        <a:pt x="22594" y="237873"/>
                        <a:pt x="22594" y="237873"/>
                        <a:pt x="1292763" y="2441024"/>
                      </a:cubicBezTo>
                      <a:cubicBezTo>
                        <a:pt x="1321115" y="2491997"/>
                        <a:pt x="1377819" y="2520315"/>
                        <a:pt x="1434523" y="2520315"/>
                      </a:cubicBezTo>
                      <a:cubicBezTo>
                        <a:pt x="1434523" y="2520315"/>
                        <a:pt x="1434523" y="2520315"/>
                        <a:pt x="3030119" y="2520315"/>
                      </a:cubicBezTo>
                      <a:lnTo>
                        <a:pt x="3070379" y="2520315"/>
                      </a:lnTo>
                      <a:lnTo>
                        <a:pt x="3070379" y="0"/>
                      </a:lnTo>
                      <a:close/>
                    </a:path>
                  </a:pathLst>
                </a:custGeom>
                <a:solidFill>
                  <a:srgbClr val="5484BD"/>
                </a:solidFill>
                <a:ln>
                  <a:noFill/>
                </a:ln>
                <a:extLst>
                  <a:ext uri="{91240B29-F687-4F45-9708-019B960494DF}">
                    <a14:hiddenLine xmlns:a14="http://schemas.microsoft.com/office/drawing/2010/main" w="9525">
                      <a:solidFill>
                        <a:srgbClr val="000000"/>
                      </a:solidFill>
                      <a:round/>
                    </a14:hiddenLine>
                  </a:ext>
                </a:extLst>
              </p:spPr>
              <p:txBody>
                <a:bodyPr vert="horz" wrap="square" lIns="91392" tIns="45696" rIns="91392" bIns="45696" numCol="1" anchor="t" anchorCtr="0" compatLnSpc="1">
                  <a:noAutofit/>
                </a:bodyPr>
                <a:lstStyle/>
                <a:p>
                  <a:endParaRPr lang="zh-CN" altLang="en-US">
                    <a:cs typeface="+mn-ea"/>
                    <a:sym typeface="+mn-lt"/>
                  </a:endParaRPr>
                </a:p>
              </p:txBody>
            </p:sp>
          </p:grpSp>
          <p:sp>
            <p:nvSpPr>
              <p:cNvPr id="20" name="矩形 19"/>
              <p:cNvSpPr/>
              <p:nvPr/>
            </p:nvSpPr>
            <p:spPr>
              <a:xfrm>
                <a:off x="-63454" y="428612"/>
                <a:ext cx="409529" cy="368371"/>
              </a:xfrm>
              <a:prstGeom prst="rect">
                <a:avLst/>
              </a:prstGeom>
              <a:solidFill>
                <a:srgbClr val="5484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7" name="矩形 16"/>
            <p:cNvSpPr/>
            <p:nvPr/>
          </p:nvSpPr>
          <p:spPr>
            <a:xfrm>
              <a:off x="104775" y="419087"/>
              <a:ext cx="50800" cy="368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200025" y="419087"/>
              <a:ext cx="50800" cy="368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9701" name="组合 1"/>
          <p:cNvGrpSpPr/>
          <p:nvPr/>
        </p:nvGrpSpPr>
        <p:grpSpPr>
          <a:xfrm>
            <a:off x="8932338" y="121739"/>
            <a:ext cx="2981042" cy="618168"/>
            <a:chOff x="263" y="-120"/>
            <a:chExt cx="9475" cy="2198"/>
          </a:xfrm>
        </p:grpSpPr>
        <p:pic>
          <p:nvPicPr>
            <p:cNvPr id="29702" name="图片 5"/>
            <p:cNvPicPr>
              <a:picLocks noChangeAspect="1"/>
            </p:cNvPicPr>
            <p:nvPr/>
          </p:nvPicPr>
          <p:blipFill>
            <a:blip r:embed="rId5" cstate="print"/>
            <a:stretch>
              <a:fillRect/>
            </a:stretch>
          </p:blipFill>
          <p:spPr>
            <a:xfrm>
              <a:off x="2190" y="-120"/>
              <a:ext cx="7549" cy="2199"/>
            </a:xfrm>
            <a:prstGeom prst="rect">
              <a:avLst/>
            </a:prstGeom>
            <a:noFill/>
            <a:ln w="9525">
              <a:noFill/>
            </a:ln>
          </p:spPr>
        </p:pic>
        <p:pic>
          <p:nvPicPr>
            <p:cNvPr id="29703" name="图片 6" descr="u=1446500768,2742535849&amp;fm=21&amp;gp=0"/>
            <p:cNvPicPr>
              <a:picLocks noChangeAspect="1"/>
            </p:cNvPicPr>
            <p:nvPr/>
          </p:nvPicPr>
          <p:blipFill>
            <a:blip r:embed="rId6" cstate="print">
              <a:clrChange>
                <a:clrFrom>
                  <a:srgbClr val="FFFFFF"/>
                </a:clrFrom>
                <a:clrTo>
                  <a:srgbClr val="FFFFFF">
                    <a:alpha val="0"/>
                  </a:srgbClr>
                </a:clrTo>
              </a:clrChange>
            </a:blip>
            <a:stretch>
              <a:fillRect/>
            </a:stretch>
          </p:blipFill>
          <p:spPr>
            <a:xfrm>
              <a:off x="263" y="212"/>
              <a:ext cx="1758" cy="1439"/>
            </a:xfrm>
            <a:prstGeom prst="rect">
              <a:avLst/>
            </a:prstGeom>
            <a:noFill/>
            <a:ln w="9525">
              <a:noFill/>
            </a:ln>
          </p:spPr>
        </p:pic>
      </p:grpSp>
      <p:sp>
        <p:nvSpPr>
          <p:cNvPr id="2" name="文本框 1"/>
          <p:cNvSpPr txBox="1"/>
          <p:nvPr>
            <p:custDataLst>
              <p:tags r:id="rId1"/>
            </p:custDataLst>
          </p:nvPr>
        </p:nvSpPr>
        <p:spPr>
          <a:xfrm>
            <a:off x="1168400" y="1069975"/>
            <a:ext cx="3747135" cy="398780"/>
          </a:xfrm>
          <a:prstGeom prst="rect">
            <a:avLst/>
          </a:prstGeom>
          <a:noFill/>
        </p:spPr>
        <p:txBody>
          <a:bodyPr wrap="square" rtlCol="0">
            <a:spAutoFit/>
          </a:bodyPr>
          <a:lstStyle/>
          <a:p>
            <a:pPr marL="457200" indent="-457200">
              <a:buFont typeface="Wingdings" panose="05000000000000000000" charset="0"/>
              <a:buChar char="u"/>
            </a:pPr>
            <a:r>
              <a:rPr lang="zh-CN" altLang="en-US" sz="2000" b="1" dirty="0">
                <a:latin typeface="微软雅黑" panose="020B0503020204020204" charset="-122"/>
                <a:ea typeface="微软雅黑" panose="020B0503020204020204" charset="-122"/>
                <a:sym typeface="+mn-ea"/>
              </a:rPr>
              <a:t>人员管理与培训</a:t>
            </a:r>
          </a:p>
        </p:txBody>
      </p:sp>
      <p:sp>
        <p:nvSpPr>
          <p:cNvPr id="4" name="object 4"/>
          <p:cNvSpPr txBox="1"/>
          <p:nvPr/>
        </p:nvSpPr>
        <p:spPr>
          <a:xfrm>
            <a:off x="3352800" y="1374775"/>
            <a:ext cx="5795645" cy="320675"/>
          </a:xfrm>
          <a:prstGeom prst="rect">
            <a:avLst/>
          </a:prstGeom>
        </p:spPr>
        <p:txBody>
          <a:bodyPr vert="horz" wrap="square" lIns="0" tIns="13335" rIns="0" bIns="0" rtlCol="0">
            <a:spAutoFit/>
          </a:bodyPr>
          <a:lstStyle/>
          <a:p>
            <a:pPr marL="12700" algn="ctr">
              <a:lnSpc>
                <a:spcPct val="100000"/>
              </a:lnSpc>
              <a:spcBef>
                <a:spcPts val="105"/>
              </a:spcBef>
            </a:pPr>
            <a:r>
              <a:rPr sz="2000" b="1" dirty="0">
                <a:latin typeface="微软雅黑" panose="020B0503020204020204" charset="-122"/>
                <a:ea typeface="微软雅黑" panose="020B0503020204020204" charset="-122"/>
                <a:cs typeface="微软雅黑" panose="020B0503020204020204" charset="-122"/>
              </a:rPr>
              <a:t>高致病微生物相关废弃</a:t>
            </a:r>
            <a:r>
              <a:rPr sz="2000" b="1" spc="-15" dirty="0">
                <a:latin typeface="微软雅黑" panose="020B0503020204020204" charset="-122"/>
                <a:ea typeface="微软雅黑" panose="020B0503020204020204" charset="-122"/>
                <a:cs typeface="微软雅黑" panose="020B0503020204020204" charset="-122"/>
              </a:rPr>
              <a:t>物</a:t>
            </a:r>
            <a:r>
              <a:rPr sz="2000" b="1" dirty="0">
                <a:latin typeface="微软雅黑" panose="020B0503020204020204" charset="-122"/>
                <a:ea typeface="微软雅黑" panose="020B0503020204020204" charset="-122"/>
                <a:cs typeface="微软雅黑" panose="020B0503020204020204" charset="-122"/>
              </a:rPr>
              <a:t>处置</a:t>
            </a:r>
            <a:r>
              <a:rPr sz="2000" b="1" spc="-15" dirty="0">
                <a:latin typeface="微软雅黑" panose="020B0503020204020204" charset="-122"/>
                <a:ea typeface="微软雅黑" panose="020B0503020204020204" charset="-122"/>
                <a:cs typeface="微软雅黑" panose="020B0503020204020204" charset="-122"/>
              </a:rPr>
              <a:t>流</a:t>
            </a:r>
            <a:r>
              <a:rPr sz="2000" b="1" dirty="0">
                <a:latin typeface="微软雅黑" panose="020B0503020204020204" charset="-122"/>
                <a:ea typeface="微软雅黑" panose="020B0503020204020204" charset="-122"/>
                <a:cs typeface="微软雅黑" panose="020B0503020204020204" charset="-122"/>
              </a:rPr>
              <a:t>程</a:t>
            </a:r>
            <a:endParaRPr sz="2000">
              <a:latin typeface="微软雅黑" panose="020B0503020204020204" charset="-122"/>
              <a:ea typeface="微软雅黑" panose="020B0503020204020204" charset="-122"/>
              <a:cs typeface="微软雅黑" panose="020B0503020204020204" charset="-122"/>
            </a:endParaRPr>
          </a:p>
        </p:txBody>
      </p:sp>
      <p:sp>
        <p:nvSpPr>
          <p:cNvPr id="5" name="object 5"/>
          <p:cNvSpPr/>
          <p:nvPr/>
        </p:nvSpPr>
        <p:spPr>
          <a:xfrm>
            <a:off x="2896235" y="1818640"/>
            <a:ext cx="6842125" cy="4801870"/>
          </a:xfrm>
          <a:prstGeom prst="rect">
            <a:avLst/>
          </a:prstGeom>
          <a:blipFill>
            <a:blip r:embed="rId7"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Line 5"/>
          <p:cNvSpPr>
            <a:spLocks noChangeShapeType="1"/>
          </p:cNvSpPr>
          <p:nvPr/>
        </p:nvSpPr>
        <p:spPr bwMode="auto">
          <a:xfrm>
            <a:off x="6680788" y="36694"/>
            <a:ext cx="5521624" cy="5524798"/>
          </a:xfrm>
          <a:prstGeom prst="line">
            <a:avLst/>
          </a:prstGeom>
          <a:noFill/>
          <a:ln w="6350" cap="flat">
            <a:solidFill>
              <a:schemeClr val="accent5"/>
            </a:solidFill>
            <a:prstDash val="solid"/>
            <a:miter lim="800000"/>
          </a:ln>
          <a:extLst>
            <a:ext uri="{909E8E84-426E-40DD-AFC4-6F175D3DCCD1}">
              <a14:hiddenFill xmlns:a14="http://schemas.microsoft.com/office/drawing/2010/main">
                <a:noFill/>
              </a14:hiddenFill>
            </a:ext>
          </a:extLst>
        </p:spPr>
        <p:txBody>
          <a:bodyPr vert="horz" wrap="square" lIns="91392" tIns="45696" rIns="91392" bIns="45696" numCol="1" anchor="t" anchorCtr="0" compatLnSpc="1"/>
          <a:lstStyle/>
          <a:p>
            <a:endParaRPr lang="zh-CN" altLang="en-US">
              <a:latin typeface="+mn-lt"/>
              <a:ea typeface="+mn-ea"/>
              <a:cs typeface="+mn-ea"/>
              <a:sym typeface="+mn-lt"/>
            </a:endParaRPr>
          </a:p>
        </p:txBody>
      </p:sp>
      <p:sp>
        <p:nvSpPr>
          <p:cNvPr id="284" name="Line 6"/>
          <p:cNvSpPr>
            <a:spLocks noChangeShapeType="1"/>
          </p:cNvSpPr>
          <p:nvPr/>
        </p:nvSpPr>
        <p:spPr bwMode="auto">
          <a:xfrm>
            <a:off x="7417005" y="3446456"/>
            <a:ext cx="3405002" cy="3408175"/>
          </a:xfrm>
          <a:prstGeom prst="line">
            <a:avLst/>
          </a:prstGeom>
          <a:noFill/>
          <a:ln w="6350" cap="flat">
            <a:solidFill>
              <a:schemeClr val="accent5"/>
            </a:solidFill>
            <a:prstDash val="solid"/>
            <a:miter lim="800000"/>
          </a:ln>
          <a:extLst>
            <a:ext uri="{909E8E84-426E-40DD-AFC4-6F175D3DCCD1}">
              <a14:hiddenFill xmlns:a14="http://schemas.microsoft.com/office/drawing/2010/main">
                <a:noFill/>
              </a14:hiddenFill>
            </a:ext>
          </a:extLst>
        </p:spPr>
        <p:txBody>
          <a:bodyPr vert="horz" wrap="square" lIns="91392" tIns="45696" rIns="91392" bIns="45696" numCol="1" anchor="t" anchorCtr="0" compatLnSpc="1"/>
          <a:lstStyle/>
          <a:p>
            <a:endParaRPr lang="zh-CN" altLang="en-US">
              <a:latin typeface="+mn-lt"/>
              <a:ea typeface="+mn-ea"/>
              <a:cs typeface="+mn-ea"/>
              <a:sym typeface="+mn-lt"/>
            </a:endParaRPr>
          </a:p>
        </p:txBody>
      </p:sp>
      <p:sp>
        <p:nvSpPr>
          <p:cNvPr id="285" name="Line 7"/>
          <p:cNvSpPr>
            <a:spLocks noChangeShapeType="1"/>
          </p:cNvSpPr>
          <p:nvPr/>
        </p:nvSpPr>
        <p:spPr bwMode="auto">
          <a:xfrm flipH="1">
            <a:off x="4832313" y="9721"/>
            <a:ext cx="6817937" cy="6822697"/>
          </a:xfrm>
          <a:prstGeom prst="line">
            <a:avLst/>
          </a:prstGeom>
          <a:noFill/>
          <a:ln w="6350" cap="flat">
            <a:solidFill>
              <a:schemeClr val="accent5"/>
            </a:solidFill>
            <a:prstDash val="solid"/>
            <a:miter lim="800000"/>
          </a:ln>
          <a:extLst>
            <a:ext uri="{909E8E84-426E-40DD-AFC4-6F175D3DCCD1}">
              <a14:hiddenFill xmlns:a14="http://schemas.microsoft.com/office/drawing/2010/main">
                <a:noFill/>
              </a14:hiddenFill>
            </a:ext>
          </a:extLst>
        </p:spPr>
        <p:txBody>
          <a:bodyPr vert="horz" wrap="square" lIns="91392" tIns="45696" rIns="91392" bIns="45696" numCol="1" anchor="t" anchorCtr="0" compatLnSpc="1"/>
          <a:lstStyle/>
          <a:p>
            <a:endParaRPr lang="zh-CN" altLang="en-US">
              <a:latin typeface="+mn-lt"/>
              <a:ea typeface="+mn-ea"/>
              <a:cs typeface="+mn-ea"/>
              <a:sym typeface="+mn-lt"/>
            </a:endParaRPr>
          </a:p>
        </p:txBody>
      </p:sp>
      <p:sp>
        <p:nvSpPr>
          <p:cNvPr id="286" name="Line 8"/>
          <p:cNvSpPr>
            <a:spLocks noChangeShapeType="1"/>
          </p:cNvSpPr>
          <p:nvPr/>
        </p:nvSpPr>
        <p:spPr bwMode="auto">
          <a:xfrm flipH="1">
            <a:off x="6836282" y="1453594"/>
            <a:ext cx="5375650" cy="5378824"/>
          </a:xfrm>
          <a:prstGeom prst="line">
            <a:avLst/>
          </a:prstGeom>
          <a:noFill/>
          <a:ln w="6350" cap="flat">
            <a:solidFill>
              <a:schemeClr val="accent5"/>
            </a:solidFill>
            <a:prstDash val="solid"/>
            <a:miter lim="800000"/>
          </a:ln>
          <a:extLst>
            <a:ext uri="{909E8E84-426E-40DD-AFC4-6F175D3DCCD1}">
              <a14:hiddenFill xmlns:a14="http://schemas.microsoft.com/office/drawing/2010/main">
                <a:noFill/>
              </a14:hiddenFill>
            </a:ext>
          </a:extLst>
        </p:spPr>
        <p:txBody>
          <a:bodyPr vert="horz" wrap="square" lIns="91392" tIns="45696" rIns="91392" bIns="45696" numCol="1" anchor="t" anchorCtr="0" compatLnSpc="1"/>
          <a:lstStyle/>
          <a:p>
            <a:endParaRPr lang="zh-CN" altLang="en-US">
              <a:latin typeface="+mn-lt"/>
              <a:ea typeface="+mn-ea"/>
              <a:cs typeface="+mn-ea"/>
              <a:sym typeface="+mn-lt"/>
            </a:endParaRPr>
          </a:p>
        </p:txBody>
      </p:sp>
      <p:sp>
        <p:nvSpPr>
          <p:cNvPr id="287" name="Line 9"/>
          <p:cNvSpPr>
            <a:spLocks noChangeShapeType="1"/>
          </p:cNvSpPr>
          <p:nvPr/>
        </p:nvSpPr>
        <p:spPr bwMode="auto">
          <a:xfrm>
            <a:off x="8805344" y="9721"/>
            <a:ext cx="3406589" cy="3408175"/>
          </a:xfrm>
          <a:prstGeom prst="line">
            <a:avLst/>
          </a:prstGeom>
          <a:noFill/>
          <a:ln w="6350" cap="flat">
            <a:solidFill>
              <a:schemeClr val="accent5"/>
            </a:solidFill>
            <a:prstDash val="solid"/>
            <a:miter lim="800000"/>
          </a:ln>
          <a:extLst>
            <a:ext uri="{909E8E84-426E-40DD-AFC4-6F175D3DCCD1}">
              <a14:hiddenFill xmlns:a14="http://schemas.microsoft.com/office/drawing/2010/main">
                <a:noFill/>
              </a14:hiddenFill>
            </a:ext>
          </a:extLst>
        </p:spPr>
        <p:txBody>
          <a:bodyPr vert="horz" wrap="square" lIns="91392" tIns="45696" rIns="91392" bIns="45696" numCol="1" anchor="t" anchorCtr="0" compatLnSpc="1"/>
          <a:lstStyle/>
          <a:p>
            <a:endParaRPr lang="zh-CN" altLang="en-US">
              <a:latin typeface="+mn-lt"/>
              <a:ea typeface="+mn-ea"/>
              <a:cs typeface="+mn-ea"/>
              <a:sym typeface="+mn-lt"/>
            </a:endParaRPr>
          </a:p>
        </p:txBody>
      </p:sp>
      <p:sp>
        <p:nvSpPr>
          <p:cNvPr id="311" name="矩形: 圆角 310"/>
          <p:cNvSpPr/>
          <p:nvPr/>
        </p:nvSpPr>
        <p:spPr bwMode="auto">
          <a:xfrm>
            <a:off x="1668546" y="3857404"/>
            <a:ext cx="2072830" cy="431575"/>
          </a:xfrm>
          <a:prstGeom prst="roundRect">
            <a:avLst>
              <a:gd name="adj" fmla="val 50000"/>
            </a:avLst>
          </a:prstGeom>
          <a:solidFill>
            <a:schemeClr val="bg1"/>
          </a:solidFill>
          <a:ln w="12700" cap="flat" cmpd="sng" algn="ctr">
            <a:solidFill>
              <a:schemeClr val="bg1">
                <a:lumMod val="75000"/>
              </a:schemeClr>
            </a:solidFill>
            <a:prstDash val="solid"/>
            <a:round/>
            <a:headEnd type="none" w="med" len="med"/>
            <a:tailEnd type="none" w="med" len="med"/>
          </a:ln>
          <a:effectLst/>
        </p:spPr>
        <p:txBody>
          <a:bodyPr vert="horz" wrap="square" lIns="0" tIns="0" rIns="107943" bIns="0" numCol="1" rtlCol="0" anchor="ctr" anchorCtr="0" compatLnSpc="1"/>
          <a:lstStyle/>
          <a:p>
            <a:pPr algn="r">
              <a:defRPr/>
            </a:pPr>
            <a:r>
              <a:rPr lang="en-US" altLang="zh-CN" sz="2000">
                <a:solidFill>
                  <a:srgbClr val="3D3D3D"/>
                </a:solidFill>
                <a:latin typeface="微软雅黑" panose="020B0503020204020204" charset="-122"/>
                <a:ea typeface="微软雅黑" panose="020B0503020204020204" charset="-122"/>
              </a:rPr>
              <a:t>2022/09/14</a:t>
            </a:r>
          </a:p>
        </p:txBody>
      </p:sp>
      <p:sp>
        <p:nvSpPr>
          <p:cNvPr id="312" name="矩形: 圆角 311"/>
          <p:cNvSpPr/>
          <p:nvPr/>
        </p:nvSpPr>
        <p:spPr bwMode="auto">
          <a:xfrm>
            <a:off x="647437" y="3857310"/>
            <a:ext cx="1473191" cy="431518"/>
          </a:xfrm>
          <a:prstGeom prst="roundRect">
            <a:avLst>
              <a:gd name="adj" fmla="val 50000"/>
            </a:avLst>
          </a:prstGeom>
          <a:gradFill>
            <a:gsLst>
              <a:gs pos="53000">
                <a:schemeClr val="accent1">
                  <a:lumMod val="98000"/>
                  <a:lumOff val="2000"/>
                </a:schemeClr>
              </a:gs>
              <a:gs pos="0">
                <a:schemeClr val="accent1">
                  <a:lumMod val="85000"/>
                  <a:lumOff val="15000"/>
                </a:schemeClr>
              </a:gs>
              <a:gs pos="100000">
                <a:schemeClr val="accent1">
                  <a:lumMod val="85000"/>
                </a:schemeClr>
              </a:gs>
            </a:gsLst>
            <a:lin ang="5400000" scaled="1"/>
          </a:gradFill>
          <a:ln w="12700" cap="flat" cmpd="sng" algn="ctr">
            <a:noFill/>
            <a:prstDash val="solid"/>
            <a:round/>
            <a:headEnd type="none" w="med" len="med"/>
            <a:tailEnd type="none" w="med" len="med"/>
          </a:ln>
          <a:effectLst/>
        </p:spPr>
        <p:txBody>
          <a:bodyPr vert="horz" wrap="square" lIns="0" tIns="0" rIns="0" bIns="0" numCol="1" rtlCol="0" anchor="ctr" anchorCtr="0" compatLnSpc="1"/>
          <a:lstStyle/>
          <a:p>
            <a:pPr algn="ctr"/>
            <a:r>
              <a:rPr lang="zh-CN" altLang="en-US" sz="2000" b="1">
                <a:solidFill>
                  <a:schemeClr val="bg1"/>
                </a:solidFill>
                <a:latin typeface="微软雅黑" panose="020B0503020204020204" charset="-122"/>
                <a:ea typeface="微软雅黑" panose="020B0503020204020204" charset="-122"/>
                <a:cs typeface="+mn-ea"/>
              </a:rPr>
              <a:t>马裕</a:t>
            </a:r>
          </a:p>
        </p:txBody>
      </p:sp>
      <p:sp>
        <p:nvSpPr>
          <p:cNvPr id="2" name="菱形 1"/>
          <p:cNvSpPr/>
          <p:nvPr/>
        </p:nvSpPr>
        <p:spPr>
          <a:xfrm rot="5400000">
            <a:off x="6259195" y="1288415"/>
            <a:ext cx="4540885" cy="4561205"/>
          </a:xfrm>
          <a:prstGeom prst="diamond">
            <a:avLst/>
          </a:prstGeom>
          <a:solidFill>
            <a:schemeClr val="accent1"/>
          </a:solidFill>
          <a:ln w="9525" cap="flat" cmpd="sng" algn="ctr">
            <a:noFill/>
            <a:prstDash val="solid"/>
            <a:round/>
            <a:headEnd type="none" w="med" len="med"/>
            <a:tailEnd type="none" w="med" len="med"/>
          </a:ln>
        </p:spPr>
        <p:txBody>
          <a:bodyPr vert="horz" wrap="square" lIns="91392" tIns="45696" rIns="91392" bIns="45696"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8" name="菱形 7"/>
          <p:cNvSpPr/>
          <p:nvPr/>
        </p:nvSpPr>
        <p:spPr>
          <a:xfrm rot="5400000">
            <a:off x="8103870" y="1348740"/>
            <a:ext cx="4502785" cy="4554855"/>
          </a:xfrm>
          <a:prstGeom prst="diamond">
            <a:avLst/>
          </a:prstGeom>
          <a:solidFill>
            <a:srgbClr val="4B2928"/>
          </a:solidFill>
          <a:ln w="9525" cap="flat" cmpd="sng" algn="ctr">
            <a:noFill/>
            <a:prstDash val="solid"/>
            <a:round/>
            <a:headEnd type="none" w="med" len="med"/>
            <a:tailEnd type="none" w="med" len="med"/>
          </a:ln>
        </p:spPr>
        <p:txBody>
          <a:bodyPr vert="horz" wrap="square" lIns="91392" tIns="45696" rIns="91392" bIns="45696"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7" name="任意多边形 6"/>
          <p:cNvSpPr/>
          <p:nvPr/>
        </p:nvSpPr>
        <p:spPr>
          <a:xfrm>
            <a:off x="6635115" y="840740"/>
            <a:ext cx="5613400" cy="5678170"/>
          </a:xfrm>
          <a:custGeom>
            <a:avLst/>
            <a:gdLst>
              <a:gd name="connsiteX0" fmla="*/ 0 w 8845"/>
              <a:gd name="connsiteY0" fmla="*/ 4365 h 8947"/>
              <a:gd name="connsiteX1" fmla="*/ 4434 w 8845"/>
              <a:gd name="connsiteY1" fmla="*/ 0 h 8947"/>
              <a:gd name="connsiteX2" fmla="*/ 8845 w 8845"/>
              <a:gd name="connsiteY2" fmla="*/ 4365 h 8947"/>
              <a:gd name="connsiteX3" fmla="*/ 4423 w 8845"/>
              <a:gd name="connsiteY3" fmla="*/ 8947 h 8947"/>
              <a:gd name="connsiteX4" fmla="*/ 0 w 8845"/>
              <a:gd name="connsiteY4" fmla="*/ 4365 h 8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5" h="8947">
                <a:moveTo>
                  <a:pt x="0" y="4365"/>
                </a:moveTo>
                <a:lnTo>
                  <a:pt x="4434" y="0"/>
                </a:lnTo>
                <a:lnTo>
                  <a:pt x="8845" y="4365"/>
                </a:lnTo>
                <a:lnTo>
                  <a:pt x="4423" y="8947"/>
                </a:lnTo>
                <a:lnTo>
                  <a:pt x="0" y="4365"/>
                </a:lnTo>
                <a:close/>
              </a:path>
            </a:pathLst>
          </a:custGeom>
          <a:blipFill rotWithShape="1">
            <a:blip r:embed="rId3"/>
            <a:stretch>
              <a:fillRect/>
            </a:stretch>
          </a:blipFill>
          <a:ln w="9525" cap="flat" cmpd="sng" algn="ctr">
            <a:noFill/>
            <a:prstDash val="solid"/>
            <a:round/>
            <a:headEnd type="none" w="med" len="med"/>
            <a:tailEnd type="none" w="med" len="med"/>
          </a:ln>
        </p:spPr>
        <p:txBody>
          <a:bodyPr vert="horz" wrap="square" lIns="91392" tIns="45696" rIns="91392" bIns="45696"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grpSp>
        <p:nvGrpSpPr>
          <p:cNvPr id="29701" name="组合 1"/>
          <p:cNvGrpSpPr/>
          <p:nvPr/>
        </p:nvGrpSpPr>
        <p:grpSpPr>
          <a:xfrm>
            <a:off x="312892" y="49387"/>
            <a:ext cx="5081798" cy="1091631"/>
            <a:chOff x="263" y="-120"/>
            <a:chExt cx="9475" cy="2198"/>
          </a:xfrm>
        </p:grpSpPr>
        <p:pic>
          <p:nvPicPr>
            <p:cNvPr id="29702" name="图片 5"/>
            <p:cNvPicPr>
              <a:picLocks noChangeAspect="1"/>
            </p:cNvPicPr>
            <p:nvPr/>
          </p:nvPicPr>
          <p:blipFill>
            <a:blip r:embed="rId4" cstate="print"/>
            <a:stretch>
              <a:fillRect/>
            </a:stretch>
          </p:blipFill>
          <p:spPr>
            <a:xfrm>
              <a:off x="2190" y="-120"/>
              <a:ext cx="7549" cy="2199"/>
            </a:xfrm>
            <a:prstGeom prst="rect">
              <a:avLst/>
            </a:prstGeom>
            <a:noFill/>
            <a:ln w="9525">
              <a:noFill/>
            </a:ln>
          </p:spPr>
        </p:pic>
        <p:pic>
          <p:nvPicPr>
            <p:cNvPr id="29703" name="图片 6" descr="u=1446500768,2742535849&amp;fm=21&amp;gp=0"/>
            <p:cNvPicPr>
              <a:picLocks noChangeAspect="1"/>
            </p:cNvPicPr>
            <p:nvPr/>
          </p:nvPicPr>
          <p:blipFill>
            <a:blip r:embed="rId5" cstate="print">
              <a:clrChange>
                <a:clrFrom>
                  <a:srgbClr val="FFFFFF"/>
                </a:clrFrom>
                <a:clrTo>
                  <a:srgbClr val="FFFFFF">
                    <a:alpha val="0"/>
                  </a:srgbClr>
                </a:clrTo>
              </a:clrChange>
            </a:blip>
            <a:stretch>
              <a:fillRect/>
            </a:stretch>
          </p:blipFill>
          <p:spPr>
            <a:xfrm>
              <a:off x="263" y="212"/>
              <a:ext cx="1758" cy="1439"/>
            </a:xfrm>
            <a:prstGeom prst="rect">
              <a:avLst/>
            </a:prstGeom>
            <a:noFill/>
            <a:ln w="9525">
              <a:noFill/>
            </a:ln>
          </p:spPr>
        </p:pic>
      </p:grpSp>
      <p:sp>
        <p:nvSpPr>
          <p:cNvPr id="19" name="文本框 18"/>
          <p:cNvSpPr txBox="1"/>
          <p:nvPr/>
        </p:nvSpPr>
        <p:spPr>
          <a:xfrm>
            <a:off x="523801" y="2365479"/>
            <a:ext cx="5725254" cy="1445260"/>
          </a:xfrm>
          <a:prstGeom prst="rect">
            <a:avLst/>
          </a:prstGeom>
          <a:noFill/>
        </p:spPr>
        <p:txBody>
          <a:bodyPr wrap="square" rtlCol="0">
            <a:spAutoFit/>
          </a:bodyPr>
          <a:lstStyle/>
          <a:p>
            <a:pPr>
              <a:defRPr/>
            </a:pPr>
            <a:r>
              <a:rPr lang="en-US" altLang="zh-CN" sz="8795">
                <a:solidFill>
                  <a:srgbClr val="3D3D3D"/>
                </a:solidFill>
                <a:latin typeface="Impact" panose="020B0806030902050204" pitchFamily="34" charset="0"/>
                <a:ea typeface="微软雅黑" panose="020B0503020204020204" charset="-122"/>
              </a:rPr>
              <a:t>THANKS</a:t>
            </a:r>
            <a:endParaRPr lang="zh-CN" altLang="en-US" sz="8795">
              <a:solidFill>
                <a:srgbClr val="3D3D3D"/>
              </a:solidFill>
              <a:latin typeface="Impact" panose="020B0806030902050204" pitchFamily="34" charset="0"/>
              <a:ea typeface="微软雅黑" panose="020B0503020204020204" charset="-122"/>
            </a:endParaRPr>
          </a:p>
        </p:txBody>
      </p:sp>
    </p:spTree>
  </p:cSld>
  <p:clrMapOvr>
    <a:masterClrMapping/>
  </p:clrMapOvr>
  <mc:AlternateContent xmlns:mc="http://schemas.openxmlformats.org/markup-compatibility/2006" xmlns:p14="http://schemas.microsoft.com/office/powerpoint/2010/main">
    <mc:Choice Requires="p14">
      <p:transition spd="slow" p14:dur="1600" advTm="6819">
        <p:blinds dir="vert"/>
      </p:transition>
    </mc:Choice>
    <mc:Fallback xmlns="">
      <p:transition spd="slow" advTm="6819">
        <p:blinds dir="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p:cNvSpPr txBox="1"/>
          <p:nvPr/>
        </p:nvSpPr>
        <p:spPr>
          <a:xfrm>
            <a:off x="990390" y="331504"/>
            <a:ext cx="4916805" cy="460375"/>
          </a:xfrm>
          <a:prstGeom prst="rect">
            <a:avLst/>
          </a:prstGeom>
          <a:noFill/>
        </p:spPr>
        <p:txBody>
          <a:bodyPr wrap="none" rtlCol="0">
            <a:spAutoFit/>
          </a:bodyPr>
          <a:lstStyle/>
          <a:p>
            <a:pPr marL="161925" algn="l">
              <a:lnSpc>
                <a:spcPct val="100000"/>
              </a:lnSpc>
              <a:spcBef>
                <a:spcPts val="100"/>
              </a:spcBef>
            </a:pPr>
            <a:r>
              <a:rPr lang="zh-CN" sz="2400" b="1" dirty="0">
                <a:latin typeface="微软雅黑" panose="020B0503020204020204" charset="-122"/>
                <a:ea typeface="微软雅黑" panose="020B0503020204020204" charset="-122"/>
                <a:cs typeface="宋体" panose="02010600030101010101" pitchFamily="2" charset="-122"/>
                <a:sym typeface="+mn-ea"/>
              </a:rPr>
              <a:t>一、</a:t>
            </a:r>
            <a:r>
              <a:rPr sz="2400" b="1" dirty="0">
                <a:latin typeface="微软雅黑" panose="020B0503020204020204" charset="-122"/>
                <a:ea typeface="微软雅黑" panose="020B0503020204020204" charset="-122"/>
                <a:cs typeface="宋体" panose="02010600030101010101" pitchFamily="2" charset="-122"/>
                <a:sym typeface="+mn-ea"/>
              </a:rPr>
              <a:t>实验室生物安全管理的重要性</a:t>
            </a:r>
            <a:endParaRPr lang="zh-CN" altLang="en-US" sz="2400" b="1" dirty="0">
              <a:latin typeface="微软雅黑" panose="020B0503020204020204" charset="-122"/>
              <a:ea typeface="微软雅黑" panose="020B0503020204020204" charset="-122"/>
              <a:cs typeface="+mn-ea"/>
              <a:sym typeface="+mn-lt"/>
            </a:endParaRPr>
          </a:p>
        </p:txBody>
      </p:sp>
      <p:grpSp>
        <p:nvGrpSpPr>
          <p:cNvPr id="15" name="组合 14"/>
          <p:cNvGrpSpPr/>
          <p:nvPr/>
        </p:nvGrpSpPr>
        <p:grpSpPr>
          <a:xfrm>
            <a:off x="3173" y="334988"/>
            <a:ext cx="1012721" cy="587625"/>
            <a:chOff x="0" y="419087"/>
            <a:chExt cx="816284" cy="473644"/>
          </a:xfrm>
        </p:grpSpPr>
        <p:grpSp>
          <p:nvGrpSpPr>
            <p:cNvPr id="16" name="组合 15"/>
            <p:cNvGrpSpPr/>
            <p:nvPr/>
          </p:nvGrpSpPr>
          <p:grpSpPr>
            <a:xfrm>
              <a:off x="0" y="419087"/>
              <a:ext cx="816284" cy="473644"/>
              <a:chOff x="-63454" y="428612"/>
              <a:chExt cx="816284" cy="473644"/>
            </a:xfrm>
          </p:grpSpPr>
          <p:grpSp>
            <p:nvGrpSpPr>
              <p:cNvPr id="19" name="组合 18"/>
              <p:cNvGrpSpPr/>
              <p:nvPr/>
            </p:nvGrpSpPr>
            <p:grpSpPr>
              <a:xfrm>
                <a:off x="114300" y="428612"/>
                <a:ext cx="638530" cy="473644"/>
                <a:chOff x="1" y="1932152"/>
                <a:chExt cx="3100612" cy="3240569"/>
              </a:xfrm>
            </p:grpSpPr>
            <p:pic>
              <p:nvPicPr>
                <p:cNvPr id="21" name="图片 15"/>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rot="2419665" flipH="1">
                  <a:off x="2273733" y="2150323"/>
                  <a:ext cx="826880" cy="3022398"/>
                </a:xfrm>
                <a:prstGeom prst="rect">
                  <a:avLst/>
                </a:prstGeom>
              </p:spPr>
            </p:pic>
            <p:sp>
              <p:nvSpPr>
                <p:cNvPr id="22" name="任意多边形 21"/>
                <p:cNvSpPr/>
                <p:nvPr/>
              </p:nvSpPr>
              <p:spPr bwMode="auto">
                <a:xfrm flipH="1">
                  <a:off x="1" y="1932152"/>
                  <a:ext cx="3070379" cy="2520315"/>
                </a:xfrm>
                <a:custGeom>
                  <a:avLst/>
                  <a:gdLst>
                    <a:gd name="connsiteX0" fmla="*/ 3070379 w 3070379"/>
                    <a:gd name="connsiteY0" fmla="*/ 0 h 2520315"/>
                    <a:gd name="connsiteX1" fmla="*/ 2804837 w 3070379"/>
                    <a:gd name="connsiteY1" fmla="*/ 0 h 2520315"/>
                    <a:gd name="connsiteX2" fmla="*/ 158684 w 3070379"/>
                    <a:gd name="connsiteY2" fmla="*/ 0 h 2520315"/>
                    <a:gd name="connsiteX3" fmla="*/ 22594 w 3070379"/>
                    <a:gd name="connsiteY3" fmla="*/ 237873 h 2520315"/>
                    <a:gd name="connsiteX4" fmla="*/ 1292763 w 3070379"/>
                    <a:gd name="connsiteY4" fmla="*/ 2441024 h 2520315"/>
                    <a:gd name="connsiteX5" fmla="*/ 1434523 w 3070379"/>
                    <a:gd name="connsiteY5" fmla="*/ 2520315 h 2520315"/>
                    <a:gd name="connsiteX6" fmla="*/ 3030119 w 3070379"/>
                    <a:gd name="connsiteY6" fmla="*/ 2520315 h 2520315"/>
                    <a:gd name="connsiteX7" fmla="*/ 3070379 w 3070379"/>
                    <a:gd name="connsiteY7" fmla="*/ 2520315 h 2520315"/>
                    <a:gd name="connsiteX8" fmla="*/ 3070379 w 3070379"/>
                    <a:gd name="connsiteY8" fmla="*/ 0 h 2520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70379" h="2520315">
                      <a:moveTo>
                        <a:pt x="3070379" y="0"/>
                      </a:moveTo>
                      <a:lnTo>
                        <a:pt x="2804837" y="0"/>
                      </a:lnTo>
                      <a:cubicBezTo>
                        <a:pt x="2129523" y="0"/>
                        <a:pt x="1265120" y="0"/>
                        <a:pt x="158684" y="0"/>
                      </a:cubicBezTo>
                      <a:cubicBezTo>
                        <a:pt x="33935" y="0"/>
                        <a:pt x="-39780" y="130264"/>
                        <a:pt x="22594" y="237873"/>
                      </a:cubicBezTo>
                      <a:cubicBezTo>
                        <a:pt x="22594" y="237873"/>
                        <a:pt x="22594" y="237873"/>
                        <a:pt x="1292763" y="2441024"/>
                      </a:cubicBezTo>
                      <a:cubicBezTo>
                        <a:pt x="1321115" y="2491997"/>
                        <a:pt x="1377819" y="2520315"/>
                        <a:pt x="1434523" y="2520315"/>
                      </a:cubicBezTo>
                      <a:cubicBezTo>
                        <a:pt x="1434523" y="2520315"/>
                        <a:pt x="1434523" y="2520315"/>
                        <a:pt x="3030119" y="2520315"/>
                      </a:cubicBezTo>
                      <a:lnTo>
                        <a:pt x="3070379" y="2520315"/>
                      </a:lnTo>
                      <a:lnTo>
                        <a:pt x="3070379" y="0"/>
                      </a:lnTo>
                      <a:close/>
                    </a:path>
                  </a:pathLst>
                </a:custGeom>
                <a:solidFill>
                  <a:srgbClr val="5484BD"/>
                </a:solidFill>
                <a:ln>
                  <a:noFill/>
                </a:ln>
                <a:extLst>
                  <a:ext uri="{91240B29-F687-4F45-9708-019B960494DF}">
                    <a14:hiddenLine xmlns:a14="http://schemas.microsoft.com/office/drawing/2010/main" w="9525">
                      <a:solidFill>
                        <a:srgbClr val="000000"/>
                      </a:solidFill>
                      <a:round/>
                    </a14:hiddenLine>
                  </a:ext>
                </a:extLst>
              </p:spPr>
              <p:txBody>
                <a:bodyPr vert="horz" wrap="square" lIns="91392" tIns="45696" rIns="91392" bIns="45696" numCol="1" anchor="t" anchorCtr="0" compatLnSpc="1">
                  <a:noAutofit/>
                </a:bodyPr>
                <a:lstStyle/>
                <a:p>
                  <a:endParaRPr lang="zh-CN" altLang="en-US">
                    <a:cs typeface="+mn-ea"/>
                    <a:sym typeface="+mn-lt"/>
                  </a:endParaRPr>
                </a:p>
              </p:txBody>
            </p:sp>
          </p:grpSp>
          <p:sp>
            <p:nvSpPr>
              <p:cNvPr id="20" name="矩形 19"/>
              <p:cNvSpPr/>
              <p:nvPr/>
            </p:nvSpPr>
            <p:spPr>
              <a:xfrm>
                <a:off x="-63454" y="428612"/>
                <a:ext cx="409529" cy="368371"/>
              </a:xfrm>
              <a:prstGeom prst="rect">
                <a:avLst/>
              </a:prstGeom>
              <a:solidFill>
                <a:srgbClr val="5484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7" name="矩形 16"/>
            <p:cNvSpPr/>
            <p:nvPr/>
          </p:nvSpPr>
          <p:spPr>
            <a:xfrm>
              <a:off x="104775" y="419087"/>
              <a:ext cx="50800" cy="368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200025" y="419087"/>
              <a:ext cx="50800" cy="368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9701" name="组合 1"/>
          <p:cNvGrpSpPr/>
          <p:nvPr/>
        </p:nvGrpSpPr>
        <p:grpSpPr>
          <a:xfrm>
            <a:off x="8932338" y="121739"/>
            <a:ext cx="2981042" cy="618168"/>
            <a:chOff x="263" y="-120"/>
            <a:chExt cx="9475" cy="2198"/>
          </a:xfrm>
        </p:grpSpPr>
        <p:pic>
          <p:nvPicPr>
            <p:cNvPr id="29702" name="图片 5"/>
            <p:cNvPicPr>
              <a:picLocks noChangeAspect="1"/>
            </p:cNvPicPr>
            <p:nvPr/>
          </p:nvPicPr>
          <p:blipFill>
            <a:blip r:embed="rId5" cstate="print"/>
            <a:stretch>
              <a:fillRect/>
            </a:stretch>
          </p:blipFill>
          <p:spPr>
            <a:xfrm>
              <a:off x="2190" y="-120"/>
              <a:ext cx="7549" cy="2199"/>
            </a:xfrm>
            <a:prstGeom prst="rect">
              <a:avLst/>
            </a:prstGeom>
            <a:noFill/>
            <a:ln w="9525">
              <a:noFill/>
            </a:ln>
          </p:spPr>
        </p:pic>
        <p:pic>
          <p:nvPicPr>
            <p:cNvPr id="29703" name="图片 6" descr="u=1446500768,2742535849&amp;fm=21&amp;gp=0"/>
            <p:cNvPicPr>
              <a:picLocks noChangeAspect="1"/>
            </p:cNvPicPr>
            <p:nvPr/>
          </p:nvPicPr>
          <p:blipFill>
            <a:blip r:embed="rId6" cstate="print">
              <a:clrChange>
                <a:clrFrom>
                  <a:srgbClr val="FFFFFF"/>
                </a:clrFrom>
                <a:clrTo>
                  <a:srgbClr val="FFFFFF">
                    <a:alpha val="0"/>
                  </a:srgbClr>
                </a:clrTo>
              </a:clrChange>
            </a:blip>
            <a:stretch>
              <a:fillRect/>
            </a:stretch>
          </p:blipFill>
          <p:spPr>
            <a:xfrm>
              <a:off x="263" y="212"/>
              <a:ext cx="1758" cy="1439"/>
            </a:xfrm>
            <a:prstGeom prst="rect">
              <a:avLst/>
            </a:prstGeom>
            <a:noFill/>
            <a:ln w="9525">
              <a:noFill/>
            </a:ln>
          </p:spPr>
        </p:pic>
      </p:grpSp>
      <p:sp>
        <p:nvSpPr>
          <p:cNvPr id="11" name="object 11"/>
          <p:cNvSpPr txBox="1"/>
          <p:nvPr/>
        </p:nvSpPr>
        <p:spPr>
          <a:xfrm>
            <a:off x="542959" y="993775"/>
            <a:ext cx="7991441" cy="5067541"/>
          </a:xfrm>
          <a:prstGeom prst="rect">
            <a:avLst/>
          </a:prstGeom>
        </p:spPr>
        <p:txBody>
          <a:bodyPr vert="horz" wrap="square" lIns="0" tIns="12700" rIns="0" bIns="0" rtlCol="0">
            <a:spAutoFit/>
          </a:bodyPr>
          <a:lstStyle/>
          <a:p>
            <a:pPr marL="224790" indent="-212725">
              <a:lnSpc>
                <a:spcPct val="100000"/>
              </a:lnSpc>
              <a:spcBef>
                <a:spcPts val="100"/>
              </a:spcBef>
              <a:buSzPct val="95000"/>
              <a:buFont typeface="Wingdings" panose="05000000000000000000"/>
              <a:buChar char=""/>
              <a:tabLst>
                <a:tab pos="225425" algn="l"/>
              </a:tabLst>
            </a:pPr>
            <a:r>
              <a:rPr sz="2100" b="1" dirty="0">
                <a:latin typeface="微软雅黑" panose="020B0503020204020204" charset="-122"/>
                <a:ea typeface="微软雅黑" panose="020B0503020204020204" charset="-122"/>
                <a:cs typeface="微软雅黑" panose="020B0503020204020204" charset="-122"/>
              </a:rPr>
              <a:t>实验室相关感染的流行病学</a:t>
            </a:r>
            <a:endParaRPr sz="2100" dirty="0">
              <a:latin typeface="微软雅黑" panose="020B0503020204020204" charset="-122"/>
              <a:ea typeface="微软雅黑" panose="020B0503020204020204" charset="-122"/>
              <a:cs typeface="微软雅黑" panose="020B0503020204020204" charset="-122"/>
            </a:endParaRPr>
          </a:p>
          <a:p>
            <a:pPr marL="12700" marR="5080">
              <a:lnSpc>
                <a:spcPct val="135000"/>
              </a:lnSpc>
              <a:spcBef>
                <a:spcPts val="1875"/>
              </a:spcBef>
              <a:buSzPct val="95000"/>
              <a:buFont typeface="Wingdings" panose="05000000000000000000"/>
              <a:buChar char=""/>
              <a:tabLst>
                <a:tab pos="223520" algn="l"/>
              </a:tabLst>
            </a:pPr>
            <a:r>
              <a:rPr sz="2100" dirty="0">
                <a:latin typeface="微软雅黑" panose="020B0503020204020204" charset="-122"/>
                <a:ea typeface="微软雅黑" panose="020B0503020204020204" charset="-122"/>
                <a:cs typeface="微软雅黑" panose="020B0503020204020204" charset="-122"/>
              </a:rPr>
              <a:t>定义：又称</a:t>
            </a:r>
            <a:r>
              <a:rPr sz="2100" b="1" dirty="0">
                <a:solidFill>
                  <a:srgbClr val="FF0000"/>
                </a:solidFill>
                <a:latin typeface="微软雅黑" panose="020B0503020204020204" charset="-122"/>
                <a:ea typeface="微软雅黑" panose="020B0503020204020204" charset="-122"/>
                <a:cs typeface="微软雅黑" panose="020B0503020204020204" charset="-122"/>
              </a:rPr>
              <a:t>实验室获得性感染</a:t>
            </a:r>
            <a:r>
              <a:rPr sz="2100" dirty="0">
                <a:latin typeface="微软雅黑" panose="020B0503020204020204" charset="-122"/>
                <a:ea typeface="微软雅黑" panose="020B0503020204020204" charset="-122"/>
                <a:cs typeface="微软雅黑" panose="020B0503020204020204" charset="-122"/>
              </a:rPr>
              <a:t>，是指实验室工作人员因直接或间接操作病原微生物而获得的感染。</a:t>
            </a:r>
          </a:p>
          <a:p>
            <a:pPr>
              <a:lnSpc>
                <a:spcPct val="100000"/>
              </a:lnSpc>
              <a:spcBef>
                <a:spcPts val="50"/>
              </a:spcBef>
              <a:buFont typeface="Wingdings" panose="05000000000000000000"/>
              <a:buChar char=""/>
            </a:pPr>
            <a:endParaRPr sz="2200" dirty="0">
              <a:latin typeface="微软雅黑" panose="020B0503020204020204" charset="-122"/>
              <a:ea typeface="微软雅黑" panose="020B0503020204020204" charset="-122"/>
              <a:cs typeface="微软雅黑" panose="020B0503020204020204" charset="-122"/>
            </a:endParaRPr>
          </a:p>
          <a:p>
            <a:pPr marL="222885" indent="-210820">
              <a:lnSpc>
                <a:spcPct val="100000"/>
              </a:lnSpc>
              <a:buSzPct val="95000"/>
              <a:buFont typeface="Wingdings" panose="05000000000000000000"/>
              <a:buChar char=""/>
              <a:tabLst>
                <a:tab pos="223520" algn="l"/>
              </a:tabLst>
            </a:pPr>
            <a:r>
              <a:rPr sz="2100" dirty="0" err="1">
                <a:latin typeface="微软雅黑" panose="020B0503020204020204" charset="-122"/>
                <a:ea typeface="微软雅黑" panose="020B0503020204020204" charset="-122"/>
                <a:cs typeface="微软雅黑" panose="020B0503020204020204" charset="-122"/>
              </a:rPr>
              <a:t>发生率</a:t>
            </a:r>
            <a:r>
              <a:rPr sz="2100" spc="-5" dirty="0" smtClean="0">
                <a:latin typeface="微软雅黑" panose="020B0503020204020204" charset="-122"/>
                <a:ea typeface="微软雅黑" panose="020B0503020204020204" charset="-122"/>
                <a:cs typeface="微软雅黑" panose="020B0503020204020204" charset="-122"/>
              </a:rPr>
              <a:t>：</a:t>
            </a:r>
            <a:endParaRPr lang="en-US" sz="2100" spc="-5" dirty="0" smtClean="0">
              <a:latin typeface="微软雅黑" panose="020B0503020204020204" charset="-122"/>
              <a:ea typeface="微软雅黑" panose="020B0503020204020204" charset="-122"/>
              <a:cs typeface="微软雅黑" panose="020B0503020204020204" charset="-122"/>
            </a:endParaRPr>
          </a:p>
          <a:p>
            <a:pPr marL="12065">
              <a:lnSpc>
                <a:spcPct val="100000"/>
              </a:lnSpc>
              <a:buSzPct val="95000"/>
              <a:tabLst>
                <a:tab pos="223520" algn="l"/>
              </a:tabLst>
            </a:pPr>
            <a:r>
              <a:rPr lang="en-US" sz="2100" spc="-5" dirty="0">
                <a:latin typeface="微软雅黑" panose="020B0503020204020204" charset="-122"/>
                <a:ea typeface="微软雅黑" panose="020B0503020204020204" charset="-122"/>
                <a:cs typeface="微软雅黑" panose="020B0503020204020204" charset="-122"/>
              </a:rPr>
              <a:t>	</a:t>
            </a:r>
            <a:r>
              <a:rPr sz="2100" dirty="0" smtClean="0">
                <a:latin typeface="微软雅黑" panose="020B0503020204020204" charset="-122"/>
                <a:ea typeface="微软雅黑" panose="020B0503020204020204" charset="-122"/>
                <a:cs typeface="微软雅黑" panose="020B0503020204020204" charset="-122"/>
              </a:rPr>
              <a:t>3921例感染者中，</a:t>
            </a:r>
            <a:r>
              <a:rPr sz="2100" dirty="0">
                <a:latin typeface="微软雅黑" panose="020B0503020204020204" charset="-122"/>
                <a:ea typeface="微软雅黑" panose="020B0503020204020204" charset="-122"/>
                <a:cs typeface="微软雅黑" panose="020B0503020204020204" charset="-122"/>
              </a:rPr>
              <a:t>不到20%的感染与已知事件有关</a:t>
            </a:r>
            <a:r>
              <a:rPr sz="2100" dirty="0" smtClean="0">
                <a:latin typeface="微软雅黑" panose="020B0503020204020204" charset="-122"/>
                <a:ea typeface="微软雅黑" panose="020B0503020204020204" charset="-122"/>
                <a:cs typeface="微软雅黑" panose="020B0503020204020204" charset="-122"/>
              </a:rPr>
              <a:t>，</a:t>
            </a:r>
            <a:endParaRPr lang="en-US" sz="2100" dirty="0" smtClean="0">
              <a:latin typeface="微软雅黑" panose="020B0503020204020204" charset="-122"/>
              <a:ea typeface="微软雅黑" panose="020B0503020204020204" charset="-122"/>
              <a:cs typeface="微软雅黑" panose="020B0503020204020204" charset="-122"/>
            </a:endParaRPr>
          </a:p>
          <a:p>
            <a:pPr marL="12700" marR="196850">
              <a:lnSpc>
                <a:spcPct val="135000"/>
              </a:lnSpc>
              <a:spcBef>
                <a:spcPts val="10"/>
              </a:spcBef>
            </a:pPr>
            <a:r>
              <a:rPr lang="en-US" sz="2100" dirty="0" smtClean="0">
                <a:solidFill>
                  <a:srgbClr val="FF0000"/>
                </a:solidFill>
                <a:latin typeface="微软雅黑" panose="020B0503020204020204" charset="-122"/>
                <a:ea typeface="微软雅黑" panose="020B0503020204020204" charset="-122"/>
                <a:cs typeface="微软雅黑" panose="020B0503020204020204" charset="-122"/>
              </a:rPr>
              <a:t>  </a:t>
            </a:r>
            <a:r>
              <a:rPr sz="2100" dirty="0" err="1" smtClean="0">
                <a:solidFill>
                  <a:srgbClr val="FF0000"/>
                </a:solidFill>
                <a:latin typeface="微软雅黑" panose="020B0503020204020204" charset="-122"/>
                <a:ea typeface="微软雅黑" panose="020B0503020204020204" charset="-122"/>
                <a:cs typeface="微软雅黑" panose="020B0503020204020204" charset="-122"/>
              </a:rPr>
              <a:t>不明原因感染</a:t>
            </a:r>
            <a:r>
              <a:rPr sz="2100" dirty="0" smtClean="0">
                <a:solidFill>
                  <a:srgbClr val="FF0000"/>
                </a:solidFill>
                <a:latin typeface="微软雅黑" panose="020B0503020204020204" charset="-122"/>
                <a:ea typeface="微软雅黑" panose="020B0503020204020204" charset="-122"/>
                <a:cs typeface="微软雅黑" panose="020B0503020204020204" charset="-122"/>
              </a:rPr>
              <a:t> </a:t>
            </a:r>
            <a:r>
              <a:rPr sz="2100" dirty="0">
                <a:solidFill>
                  <a:srgbClr val="FF0000"/>
                </a:solidFill>
                <a:latin typeface="微软雅黑" panose="020B0503020204020204" charset="-122"/>
                <a:ea typeface="微软雅黑" panose="020B0503020204020204" charset="-122"/>
                <a:cs typeface="微软雅黑" panose="020B0503020204020204" charset="-122"/>
              </a:rPr>
              <a:t>中有65%是由微生物气溶胶引起的</a:t>
            </a:r>
            <a:r>
              <a:rPr sz="2100" dirty="0" smtClean="0">
                <a:latin typeface="微软雅黑" panose="020B0503020204020204" charset="-122"/>
                <a:ea typeface="微软雅黑" panose="020B0503020204020204" charset="-122"/>
                <a:cs typeface="微软雅黑" panose="020B0503020204020204" charset="-122"/>
              </a:rPr>
              <a:t>。</a:t>
            </a:r>
            <a:endParaRPr lang="en-US" sz="2100" dirty="0" smtClean="0">
              <a:latin typeface="微软雅黑" panose="020B0503020204020204" charset="-122"/>
              <a:ea typeface="微软雅黑" panose="020B0503020204020204" charset="-122"/>
              <a:cs typeface="微软雅黑" panose="020B0503020204020204" charset="-122"/>
            </a:endParaRPr>
          </a:p>
          <a:p>
            <a:pPr marL="12700" marR="196850">
              <a:lnSpc>
                <a:spcPct val="135000"/>
              </a:lnSpc>
              <a:spcBef>
                <a:spcPts val="10"/>
              </a:spcBef>
            </a:pPr>
            <a:r>
              <a:rPr lang="en-US" sz="2100" dirty="0" smtClean="0">
                <a:latin typeface="微软雅黑" panose="020B0503020204020204" charset="-122"/>
                <a:ea typeface="微软雅黑" panose="020B0503020204020204" charset="-122"/>
                <a:cs typeface="微软雅黑" panose="020B0503020204020204" charset="-122"/>
              </a:rPr>
              <a:t>  </a:t>
            </a:r>
            <a:r>
              <a:rPr sz="2100" dirty="0" err="1" smtClean="0">
                <a:latin typeface="微软雅黑" panose="020B0503020204020204" charset="-122"/>
                <a:ea typeface="微软雅黑" panose="020B0503020204020204" charset="-122"/>
                <a:cs typeface="微软雅黑" panose="020B0503020204020204" charset="-122"/>
              </a:rPr>
              <a:t>志贺氏菌</a:t>
            </a:r>
            <a:r>
              <a:rPr sz="2100" dirty="0" err="1">
                <a:latin typeface="微软雅黑" panose="020B0503020204020204" charset="-122"/>
                <a:ea typeface="微软雅黑" panose="020B0503020204020204" charset="-122"/>
                <a:cs typeface="微软雅黑" panose="020B0503020204020204" charset="-122"/>
              </a:rPr>
              <a:t>、布</a:t>
            </a:r>
            <a:r>
              <a:rPr sz="2100" dirty="0">
                <a:latin typeface="微软雅黑" panose="020B0503020204020204" charset="-122"/>
                <a:ea typeface="微软雅黑" panose="020B0503020204020204" charset="-122"/>
                <a:cs typeface="微软雅黑" panose="020B0503020204020204" charset="-122"/>
              </a:rPr>
              <a:t> </a:t>
            </a:r>
            <a:r>
              <a:rPr sz="2100" dirty="0" err="1">
                <a:latin typeface="微软雅黑" panose="020B0503020204020204" charset="-122"/>
                <a:ea typeface="微软雅黑" panose="020B0503020204020204" charset="-122"/>
                <a:cs typeface="微软雅黑" panose="020B0503020204020204" charset="-122"/>
              </a:rPr>
              <a:t>鲁菌和沙门菌为最常见的感染病原菌</a:t>
            </a:r>
            <a:r>
              <a:rPr sz="2100" dirty="0" smtClean="0">
                <a:latin typeface="微软雅黑" panose="020B0503020204020204" charset="-122"/>
                <a:ea typeface="微软雅黑" panose="020B0503020204020204" charset="-122"/>
                <a:cs typeface="微软雅黑" panose="020B0503020204020204" charset="-122"/>
              </a:rPr>
              <a:t>。</a:t>
            </a:r>
            <a:endParaRPr lang="en-US" sz="2100" dirty="0" smtClean="0">
              <a:latin typeface="微软雅黑" panose="020B0503020204020204" charset="-122"/>
              <a:ea typeface="微软雅黑" panose="020B0503020204020204" charset="-122"/>
              <a:cs typeface="微软雅黑" panose="020B0503020204020204" charset="-122"/>
            </a:endParaRPr>
          </a:p>
          <a:p>
            <a:pPr marL="12700" marR="196850">
              <a:lnSpc>
                <a:spcPct val="135000"/>
              </a:lnSpc>
              <a:spcBef>
                <a:spcPts val="10"/>
              </a:spcBef>
            </a:pPr>
            <a:endParaRPr lang="en-US" sz="2100" dirty="0" smtClean="0">
              <a:latin typeface="微软雅黑" panose="020B0503020204020204" charset="-122"/>
              <a:ea typeface="微软雅黑" panose="020B0503020204020204" charset="-122"/>
              <a:cs typeface="微软雅黑" panose="020B0503020204020204" charset="-122"/>
            </a:endParaRPr>
          </a:p>
          <a:p>
            <a:pPr marL="355600" marR="196850" indent="-342900">
              <a:lnSpc>
                <a:spcPct val="135000"/>
              </a:lnSpc>
              <a:spcBef>
                <a:spcPts val="10"/>
              </a:spcBef>
              <a:buFont typeface="Wingdings" pitchFamily="2" charset="2"/>
              <a:buChar char="p"/>
            </a:pPr>
            <a:r>
              <a:rPr lang="en-US" sz="2100" dirty="0" smtClean="0">
                <a:latin typeface="微软雅黑" panose="020B0503020204020204" charset="-122"/>
                <a:ea typeface="微软雅黑" panose="020B0503020204020204" charset="-122"/>
                <a:cs typeface="微软雅黑" panose="020B0503020204020204" charset="-122"/>
              </a:rPr>
              <a:t>  </a:t>
            </a:r>
            <a:r>
              <a:rPr sz="2100" dirty="0" err="1" smtClean="0">
                <a:solidFill>
                  <a:schemeClr val="accent6">
                    <a:lumMod val="75000"/>
                  </a:schemeClr>
                </a:solidFill>
                <a:latin typeface="微软雅黑" panose="020B0503020204020204" charset="-122"/>
                <a:ea typeface="微软雅黑" panose="020B0503020204020204" charset="-122"/>
                <a:cs typeface="微软雅黑" panose="020B0503020204020204" charset="-122"/>
              </a:rPr>
              <a:t>感染率最高</a:t>
            </a:r>
            <a:r>
              <a:rPr lang="zh-CN" altLang="en-US" sz="2100" dirty="0" smtClean="0">
                <a:solidFill>
                  <a:schemeClr val="accent6">
                    <a:lumMod val="75000"/>
                  </a:schemeClr>
                </a:solidFill>
                <a:latin typeface="微软雅黑" panose="020B0503020204020204" charset="-122"/>
                <a:ea typeface="微软雅黑" panose="020B0503020204020204" charset="-122"/>
                <a:cs typeface="微软雅黑" panose="020B0503020204020204" charset="-122"/>
              </a:rPr>
              <a:t>：</a:t>
            </a:r>
            <a:endParaRPr lang="en-US" altLang="zh-CN" sz="2100" dirty="0" smtClean="0">
              <a:solidFill>
                <a:schemeClr val="accent6">
                  <a:lumMod val="75000"/>
                </a:schemeClr>
              </a:solidFill>
              <a:latin typeface="微软雅黑" panose="020B0503020204020204" charset="-122"/>
              <a:ea typeface="微软雅黑" panose="020B0503020204020204" charset="-122"/>
              <a:cs typeface="微软雅黑" panose="020B0503020204020204" charset="-122"/>
            </a:endParaRPr>
          </a:p>
          <a:p>
            <a:pPr marL="12700" marR="196850">
              <a:lnSpc>
                <a:spcPct val="135000"/>
              </a:lnSpc>
              <a:spcBef>
                <a:spcPts val="10"/>
              </a:spcBef>
            </a:pPr>
            <a:r>
              <a:rPr sz="2100" dirty="0" smtClean="0">
                <a:latin typeface="微软雅黑" panose="020B0503020204020204" charset="-122"/>
                <a:ea typeface="微软雅黑" panose="020B0503020204020204" charset="-122"/>
                <a:cs typeface="微软雅黑" panose="020B0503020204020204" charset="-122"/>
              </a:rPr>
              <a:t>布鲁菌病</a:t>
            </a:r>
            <a:r>
              <a:rPr sz="2100" dirty="0">
                <a:latin typeface="微软雅黑" panose="020B0503020204020204" charset="-122"/>
                <a:ea typeface="微软雅黑" panose="020B0503020204020204" charset="-122"/>
                <a:cs typeface="微软雅黑" panose="020B0503020204020204" charset="-122"/>
              </a:rPr>
              <a:t>（</a:t>
            </a:r>
            <a:r>
              <a:rPr sz="2100" u="sng" dirty="0">
                <a:solidFill>
                  <a:srgbClr val="FF0000"/>
                </a:solidFill>
                <a:latin typeface="微软雅黑" panose="020B0503020204020204" charset="-122"/>
                <a:ea typeface="微软雅黑" panose="020B0503020204020204" charset="-122"/>
                <a:cs typeface="微软雅黑" panose="020B0503020204020204" charset="-122"/>
              </a:rPr>
              <a:t>651/10万</a:t>
            </a:r>
            <a:r>
              <a:rPr sz="2100" dirty="0">
                <a:latin typeface="微软雅黑" panose="020B0503020204020204" charset="-122"/>
                <a:ea typeface="微软雅黑" panose="020B0503020204020204" charset="-122"/>
                <a:cs typeface="微软雅黑" panose="020B0503020204020204" charset="-122"/>
              </a:rPr>
              <a:t>，普通人群为0.08例/10  万</a:t>
            </a:r>
            <a:r>
              <a:rPr sz="2100" dirty="0" smtClean="0">
                <a:latin typeface="微软雅黑" panose="020B0503020204020204" charset="-122"/>
                <a:ea typeface="微软雅黑" panose="020B0503020204020204" charset="-122"/>
                <a:cs typeface="微软雅黑" panose="020B0503020204020204" charset="-122"/>
              </a:rPr>
              <a:t>）</a:t>
            </a:r>
            <a:endParaRPr lang="en-US" sz="2100" dirty="0" smtClean="0">
              <a:latin typeface="微软雅黑" panose="020B0503020204020204" charset="-122"/>
              <a:ea typeface="微软雅黑" panose="020B0503020204020204" charset="-122"/>
              <a:cs typeface="微软雅黑" panose="020B0503020204020204" charset="-122"/>
            </a:endParaRPr>
          </a:p>
          <a:p>
            <a:pPr marL="12700" marR="196850">
              <a:lnSpc>
                <a:spcPct val="135000"/>
              </a:lnSpc>
              <a:spcBef>
                <a:spcPts val="10"/>
              </a:spcBef>
            </a:pPr>
            <a:r>
              <a:rPr sz="2100" dirty="0" smtClean="0">
                <a:latin typeface="微软雅黑" panose="020B0503020204020204" charset="-122"/>
                <a:ea typeface="微软雅黑" panose="020B0503020204020204" charset="-122"/>
                <a:cs typeface="微软雅黑" panose="020B0503020204020204" charset="-122"/>
              </a:rPr>
              <a:t>脑膜炎奈瑟菌</a:t>
            </a:r>
            <a:r>
              <a:rPr sz="2100" dirty="0">
                <a:latin typeface="微软雅黑" panose="020B0503020204020204" charset="-122"/>
                <a:ea typeface="微软雅黑" panose="020B0503020204020204" charset="-122"/>
                <a:cs typeface="微软雅黑" panose="020B0503020204020204" charset="-122"/>
              </a:rPr>
              <a:t>（</a:t>
            </a:r>
            <a:r>
              <a:rPr sz="2100" u="sng" dirty="0">
                <a:solidFill>
                  <a:srgbClr val="FF0000"/>
                </a:solidFill>
                <a:latin typeface="微软雅黑" panose="020B0503020204020204" charset="-122"/>
                <a:ea typeface="微软雅黑" panose="020B0503020204020204" charset="-122"/>
                <a:cs typeface="微软雅黑" panose="020B0503020204020204" charset="-122"/>
              </a:rPr>
              <a:t>25.3例/10万</a:t>
            </a:r>
            <a:r>
              <a:rPr sz="2100" dirty="0">
                <a:latin typeface="微软雅黑" panose="020B0503020204020204" charset="-122"/>
                <a:ea typeface="微软雅黑" panose="020B0503020204020204" charset="-122"/>
                <a:cs typeface="微软雅黑" panose="020B0503020204020204" charset="-122"/>
              </a:rPr>
              <a:t>，普通人群为 </a:t>
            </a:r>
            <a:r>
              <a:rPr sz="2100" spc="-5" dirty="0">
                <a:latin typeface="微软雅黑" panose="020B0503020204020204" charset="-122"/>
                <a:ea typeface="微软雅黑" panose="020B0503020204020204" charset="-122"/>
                <a:cs typeface="微软雅黑" panose="020B0503020204020204" charset="-122"/>
              </a:rPr>
              <a:t>0.62例/10万</a:t>
            </a:r>
            <a:r>
              <a:rPr sz="2100" spc="-5" dirty="0" smtClean="0">
                <a:latin typeface="微软雅黑" panose="020B0503020204020204" charset="-122"/>
                <a:ea typeface="微软雅黑" panose="020B0503020204020204" charset="-122"/>
                <a:cs typeface="微软雅黑" panose="020B0503020204020204" charset="-122"/>
              </a:rPr>
              <a:t>）。</a:t>
            </a:r>
            <a:endParaRPr lang="en-US" sz="2100" spc="-5" dirty="0" smtClean="0">
              <a:latin typeface="微软雅黑" panose="020B0503020204020204" charset="-122"/>
              <a:ea typeface="微软雅黑" panose="020B0503020204020204" charset="-122"/>
              <a:cs typeface="微软雅黑" panose="020B0503020204020204" charset="-122"/>
            </a:endParaRPr>
          </a:p>
        </p:txBody>
      </p:sp>
      <p:sp>
        <p:nvSpPr>
          <p:cNvPr id="12" name="object 12"/>
          <p:cNvSpPr/>
          <p:nvPr/>
        </p:nvSpPr>
        <p:spPr>
          <a:xfrm>
            <a:off x="8446770" y="2606040"/>
            <a:ext cx="3440430" cy="3035935"/>
          </a:xfrm>
          <a:prstGeom prst="rect">
            <a:avLst/>
          </a:prstGeom>
          <a:blipFill>
            <a:blip r:embed="rId7"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p:cNvSpPr txBox="1"/>
          <p:nvPr/>
        </p:nvSpPr>
        <p:spPr>
          <a:xfrm>
            <a:off x="990390" y="331504"/>
            <a:ext cx="4916805" cy="460375"/>
          </a:xfrm>
          <a:prstGeom prst="rect">
            <a:avLst/>
          </a:prstGeom>
          <a:noFill/>
        </p:spPr>
        <p:txBody>
          <a:bodyPr wrap="none" rtlCol="0">
            <a:spAutoFit/>
          </a:bodyPr>
          <a:lstStyle/>
          <a:p>
            <a:pPr marL="161925" algn="l">
              <a:lnSpc>
                <a:spcPct val="100000"/>
              </a:lnSpc>
              <a:spcBef>
                <a:spcPts val="100"/>
              </a:spcBef>
            </a:pPr>
            <a:r>
              <a:rPr lang="zh-CN" sz="2400" b="1" dirty="0">
                <a:latin typeface="微软雅黑" panose="020B0503020204020204" charset="-122"/>
                <a:ea typeface="微软雅黑" panose="020B0503020204020204" charset="-122"/>
                <a:cs typeface="宋体" panose="02010600030101010101" pitchFamily="2" charset="-122"/>
                <a:sym typeface="+mn-ea"/>
              </a:rPr>
              <a:t>一、</a:t>
            </a:r>
            <a:r>
              <a:rPr sz="2400" b="1" dirty="0">
                <a:latin typeface="微软雅黑" panose="020B0503020204020204" charset="-122"/>
                <a:ea typeface="微软雅黑" panose="020B0503020204020204" charset="-122"/>
                <a:cs typeface="宋体" panose="02010600030101010101" pitchFamily="2" charset="-122"/>
                <a:sym typeface="+mn-ea"/>
              </a:rPr>
              <a:t>实验室生物安全管理的重要性</a:t>
            </a:r>
            <a:endParaRPr lang="zh-CN" altLang="en-US" sz="2400" b="1" dirty="0">
              <a:latin typeface="微软雅黑" panose="020B0503020204020204" charset="-122"/>
              <a:ea typeface="微软雅黑" panose="020B0503020204020204" charset="-122"/>
              <a:cs typeface="+mn-ea"/>
              <a:sym typeface="+mn-lt"/>
            </a:endParaRPr>
          </a:p>
        </p:txBody>
      </p:sp>
      <p:grpSp>
        <p:nvGrpSpPr>
          <p:cNvPr id="15" name="组合 14"/>
          <p:cNvGrpSpPr/>
          <p:nvPr/>
        </p:nvGrpSpPr>
        <p:grpSpPr>
          <a:xfrm>
            <a:off x="3173" y="334988"/>
            <a:ext cx="1012721" cy="587625"/>
            <a:chOff x="0" y="419087"/>
            <a:chExt cx="816284" cy="473644"/>
          </a:xfrm>
        </p:grpSpPr>
        <p:grpSp>
          <p:nvGrpSpPr>
            <p:cNvPr id="16" name="组合 15"/>
            <p:cNvGrpSpPr/>
            <p:nvPr/>
          </p:nvGrpSpPr>
          <p:grpSpPr>
            <a:xfrm>
              <a:off x="0" y="419087"/>
              <a:ext cx="816284" cy="473644"/>
              <a:chOff x="-63454" y="428612"/>
              <a:chExt cx="816284" cy="473644"/>
            </a:xfrm>
          </p:grpSpPr>
          <p:grpSp>
            <p:nvGrpSpPr>
              <p:cNvPr id="19" name="组合 18"/>
              <p:cNvGrpSpPr/>
              <p:nvPr/>
            </p:nvGrpSpPr>
            <p:grpSpPr>
              <a:xfrm>
                <a:off x="114300" y="428612"/>
                <a:ext cx="638530" cy="473644"/>
                <a:chOff x="1" y="1932152"/>
                <a:chExt cx="3100612" cy="3240569"/>
              </a:xfrm>
            </p:grpSpPr>
            <p:pic>
              <p:nvPicPr>
                <p:cNvPr id="21" name="图片 15"/>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rot="2419665" flipH="1">
                  <a:off x="2273733" y="2150323"/>
                  <a:ext cx="826880" cy="3022398"/>
                </a:xfrm>
                <a:prstGeom prst="rect">
                  <a:avLst/>
                </a:prstGeom>
              </p:spPr>
            </p:pic>
            <p:sp>
              <p:nvSpPr>
                <p:cNvPr id="22" name="任意多边形 21"/>
                <p:cNvSpPr/>
                <p:nvPr/>
              </p:nvSpPr>
              <p:spPr bwMode="auto">
                <a:xfrm flipH="1">
                  <a:off x="1" y="1932152"/>
                  <a:ext cx="3070379" cy="2520315"/>
                </a:xfrm>
                <a:custGeom>
                  <a:avLst/>
                  <a:gdLst>
                    <a:gd name="connsiteX0" fmla="*/ 3070379 w 3070379"/>
                    <a:gd name="connsiteY0" fmla="*/ 0 h 2520315"/>
                    <a:gd name="connsiteX1" fmla="*/ 2804837 w 3070379"/>
                    <a:gd name="connsiteY1" fmla="*/ 0 h 2520315"/>
                    <a:gd name="connsiteX2" fmla="*/ 158684 w 3070379"/>
                    <a:gd name="connsiteY2" fmla="*/ 0 h 2520315"/>
                    <a:gd name="connsiteX3" fmla="*/ 22594 w 3070379"/>
                    <a:gd name="connsiteY3" fmla="*/ 237873 h 2520315"/>
                    <a:gd name="connsiteX4" fmla="*/ 1292763 w 3070379"/>
                    <a:gd name="connsiteY4" fmla="*/ 2441024 h 2520315"/>
                    <a:gd name="connsiteX5" fmla="*/ 1434523 w 3070379"/>
                    <a:gd name="connsiteY5" fmla="*/ 2520315 h 2520315"/>
                    <a:gd name="connsiteX6" fmla="*/ 3030119 w 3070379"/>
                    <a:gd name="connsiteY6" fmla="*/ 2520315 h 2520315"/>
                    <a:gd name="connsiteX7" fmla="*/ 3070379 w 3070379"/>
                    <a:gd name="connsiteY7" fmla="*/ 2520315 h 2520315"/>
                    <a:gd name="connsiteX8" fmla="*/ 3070379 w 3070379"/>
                    <a:gd name="connsiteY8" fmla="*/ 0 h 2520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70379" h="2520315">
                      <a:moveTo>
                        <a:pt x="3070379" y="0"/>
                      </a:moveTo>
                      <a:lnTo>
                        <a:pt x="2804837" y="0"/>
                      </a:lnTo>
                      <a:cubicBezTo>
                        <a:pt x="2129523" y="0"/>
                        <a:pt x="1265120" y="0"/>
                        <a:pt x="158684" y="0"/>
                      </a:cubicBezTo>
                      <a:cubicBezTo>
                        <a:pt x="33935" y="0"/>
                        <a:pt x="-39780" y="130264"/>
                        <a:pt x="22594" y="237873"/>
                      </a:cubicBezTo>
                      <a:cubicBezTo>
                        <a:pt x="22594" y="237873"/>
                        <a:pt x="22594" y="237873"/>
                        <a:pt x="1292763" y="2441024"/>
                      </a:cubicBezTo>
                      <a:cubicBezTo>
                        <a:pt x="1321115" y="2491997"/>
                        <a:pt x="1377819" y="2520315"/>
                        <a:pt x="1434523" y="2520315"/>
                      </a:cubicBezTo>
                      <a:cubicBezTo>
                        <a:pt x="1434523" y="2520315"/>
                        <a:pt x="1434523" y="2520315"/>
                        <a:pt x="3030119" y="2520315"/>
                      </a:cubicBezTo>
                      <a:lnTo>
                        <a:pt x="3070379" y="2520315"/>
                      </a:lnTo>
                      <a:lnTo>
                        <a:pt x="3070379" y="0"/>
                      </a:lnTo>
                      <a:close/>
                    </a:path>
                  </a:pathLst>
                </a:custGeom>
                <a:solidFill>
                  <a:srgbClr val="5484BD"/>
                </a:solidFill>
                <a:ln>
                  <a:noFill/>
                </a:ln>
                <a:extLst>
                  <a:ext uri="{91240B29-F687-4F45-9708-019B960494DF}">
                    <a14:hiddenLine xmlns:a14="http://schemas.microsoft.com/office/drawing/2010/main" w="9525">
                      <a:solidFill>
                        <a:srgbClr val="000000"/>
                      </a:solidFill>
                      <a:round/>
                    </a14:hiddenLine>
                  </a:ext>
                </a:extLst>
              </p:spPr>
              <p:txBody>
                <a:bodyPr vert="horz" wrap="square" lIns="91392" tIns="45696" rIns="91392" bIns="45696" numCol="1" anchor="t" anchorCtr="0" compatLnSpc="1">
                  <a:noAutofit/>
                </a:bodyPr>
                <a:lstStyle/>
                <a:p>
                  <a:endParaRPr lang="zh-CN" altLang="en-US">
                    <a:cs typeface="+mn-ea"/>
                    <a:sym typeface="+mn-lt"/>
                  </a:endParaRPr>
                </a:p>
              </p:txBody>
            </p:sp>
          </p:grpSp>
          <p:sp>
            <p:nvSpPr>
              <p:cNvPr id="20" name="矩形 19"/>
              <p:cNvSpPr/>
              <p:nvPr/>
            </p:nvSpPr>
            <p:spPr>
              <a:xfrm>
                <a:off x="-63454" y="428612"/>
                <a:ext cx="409529" cy="368371"/>
              </a:xfrm>
              <a:prstGeom prst="rect">
                <a:avLst/>
              </a:prstGeom>
              <a:solidFill>
                <a:srgbClr val="5484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7" name="矩形 16"/>
            <p:cNvSpPr/>
            <p:nvPr/>
          </p:nvSpPr>
          <p:spPr>
            <a:xfrm>
              <a:off x="104775" y="419087"/>
              <a:ext cx="50800" cy="368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200025" y="419087"/>
              <a:ext cx="50800" cy="368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9701" name="组合 1"/>
          <p:cNvGrpSpPr/>
          <p:nvPr/>
        </p:nvGrpSpPr>
        <p:grpSpPr>
          <a:xfrm>
            <a:off x="8932338" y="121739"/>
            <a:ext cx="2981042" cy="618168"/>
            <a:chOff x="263" y="-120"/>
            <a:chExt cx="9475" cy="2198"/>
          </a:xfrm>
        </p:grpSpPr>
        <p:pic>
          <p:nvPicPr>
            <p:cNvPr id="29702" name="图片 5"/>
            <p:cNvPicPr>
              <a:picLocks noChangeAspect="1"/>
            </p:cNvPicPr>
            <p:nvPr/>
          </p:nvPicPr>
          <p:blipFill>
            <a:blip r:embed="rId5" cstate="print"/>
            <a:stretch>
              <a:fillRect/>
            </a:stretch>
          </p:blipFill>
          <p:spPr>
            <a:xfrm>
              <a:off x="2190" y="-120"/>
              <a:ext cx="7549" cy="2199"/>
            </a:xfrm>
            <a:prstGeom prst="rect">
              <a:avLst/>
            </a:prstGeom>
            <a:noFill/>
            <a:ln w="9525">
              <a:noFill/>
            </a:ln>
          </p:spPr>
        </p:pic>
        <p:pic>
          <p:nvPicPr>
            <p:cNvPr id="29703" name="图片 6" descr="u=1446500768,2742535849&amp;fm=21&amp;gp=0"/>
            <p:cNvPicPr>
              <a:picLocks noChangeAspect="1"/>
            </p:cNvPicPr>
            <p:nvPr/>
          </p:nvPicPr>
          <p:blipFill>
            <a:blip r:embed="rId6" cstate="print">
              <a:clrChange>
                <a:clrFrom>
                  <a:srgbClr val="FFFFFF"/>
                </a:clrFrom>
                <a:clrTo>
                  <a:srgbClr val="FFFFFF">
                    <a:alpha val="0"/>
                  </a:srgbClr>
                </a:clrTo>
              </a:clrChange>
            </a:blip>
            <a:stretch>
              <a:fillRect/>
            </a:stretch>
          </p:blipFill>
          <p:spPr>
            <a:xfrm>
              <a:off x="263" y="212"/>
              <a:ext cx="1758" cy="1439"/>
            </a:xfrm>
            <a:prstGeom prst="rect">
              <a:avLst/>
            </a:prstGeom>
            <a:noFill/>
            <a:ln w="9525">
              <a:noFill/>
            </a:ln>
          </p:spPr>
        </p:pic>
      </p:grpSp>
      <p:sp>
        <p:nvSpPr>
          <p:cNvPr id="11" name="object 11"/>
          <p:cNvSpPr txBox="1"/>
          <p:nvPr/>
        </p:nvSpPr>
        <p:spPr>
          <a:xfrm>
            <a:off x="1264697" y="999009"/>
            <a:ext cx="7153241" cy="5552802"/>
          </a:xfrm>
          <a:prstGeom prst="rect">
            <a:avLst/>
          </a:prstGeom>
        </p:spPr>
        <p:txBody>
          <a:bodyPr vert="horz" wrap="square" lIns="0" tIns="12700" rIns="0" bIns="0" rtlCol="0">
            <a:spAutoFit/>
          </a:bodyPr>
          <a:lstStyle/>
          <a:p>
            <a:pPr indent="0" fontAlgn="auto">
              <a:lnSpc>
                <a:spcPct val="150000"/>
              </a:lnSpc>
            </a:pPr>
            <a:r>
              <a:rPr lang="zh-CN" altLang="zh-CN" sz="2400" b="1" dirty="0">
                <a:latin typeface="微软雅黑" panose="020B0503020204020204" charset="-122"/>
                <a:ea typeface="微软雅黑" panose="020B0503020204020204" charset="-122"/>
                <a:cs typeface="微软雅黑" panose="020B0503020204020204" charset="-122"/>
                <a:sym typeface="+mn-ea"/>
              </a:rPr>
              <a:t>实验</a:t>
            </a:r>
            <a:r>
              <a:rPr lang="zh-TW" altLang="zh-CN" sz="2400" b="1" dirty="0">
                <a:latin typeface="微软雅黑" panose="020B0503020204020204" charset="-122"/>
                <a:ea typeface="微软雅黑" panose="020B0503020204020204" charset="-122"/>
                <a:cs typeface="微软雅黑" panose="020B0503020204020204" charset="-122"/>
                <a:sym typeface="+mn-ea"/>
              </a:rPr>
              <a:t>室相关感染：</a:t>
            </a:r>
            <a:endParaRPr lang="zh-TW" altLang="zh-CN" sz="2400" b="1" dirty="0">
              <a:latin typeface="微软雅黑" panose="020B0503020204020204" charset="-122"/>
              <a:ea typeface="微软雅黑" panose="020B0503020204020204" charset="-122"/>
              <a:cs typeface="微软雅黑" panose="020B0503020204020204" charset="-122"/>
            </a:endParaRPr>
          </a:p>
          <a:p>
            <a:pPr marL="342900" indent="-342900">
              <a:lnSpc>
                <a:spcPct val="150000"/>
              </a:lnSpc>
              <a:buFont typeface="Wingdings" pitchFamily="2" charset="2"/>
              <a:buChar char="l"/>
            </a:pPr>
            <a:r>
              <a:rPr lang="zh-TW" altLang="zh-CN" sz="2400" dirty="0" smtClean="0">
                <a:latin typeface="微软雅黑" panose="020B0503020204020204" charset="-122"/>
                <a:ea typeface="微软雅黑" panose="020B0503020204020204" charset="-122"/>
                <a:cs typeface="微软雅黑" panose="020B0503020204020204" charset="-122"/>
                <a:sym typeface="+mn-ea"/>
              </a:rPr>
              <a:t>20</a:t>
            </a:r>
            <a:r>
              <a:rPr lang="zh-TW" altLang="zh-CN" sz="2400" dirty="0">
                <a:latin typeface="微软雅黑" panose="020B0503020204020204" charset="-122"/>
                <a:ea typeface="微软雅黑" panose="020B0503020204020204" charset="-122"/>
                <a:cs typeface="微软雅黑" panose="020B0503020204020204" charset="-122"/>
                <a:sym typeface="+mn-ea"/>
              </a:rPr>
              <a:t>%感染的原因是明确</a:t>
            </a:r>
            <a:r>
              <a:rPr lang="zh-TW" altLang="zh-CN" sz="2400" dirty="0" smtClean="0">
                <a:latin typeface="微软雅黑" panose="020B0503020204020204" charset="-122"/>
                <a:ea typeface="微软雅黑" panose="020B0503020204020204" charset="-122"/>
                <a:cs typeface="微软雅黑" panose="020B0503020204020204" charset="-122"/>
                <a:sym typeface="+mn-ea"/>
              </a:rPr>
              <a:t>的</a:t>
            </a:r>
            <a:r>
              <a:rPr lang="zh-CN" altLang="en-US" sz="2400" dirty="0" smtClean="0">
                <a:latin typeface="微软雅黑" panose="020B0503020204020204" charset="-122"/>
                <a:ea typeface="微软雅黑" panose="020B0503020204020204" charset="-122"/>
                <a:cs typeface="微软雅黑" panose="020B0503020204020204" charset="-122"/>
                <a:sym typeface="+mn-ea"/>
              </a:rPr>
              <a:t>：</a:t>
            </a:r>
            <a:endParaRPr lang="zh-TW" altLang="zh-CN" sz="2400" dirty="0">
              <a:latin typeface="微软雅黑" panose="020B0503020204020204" charset="-122"/>
              <a:ea typeface="微软雅黑" panose="020B0503020204020204" charset="-122"/>
              <a:cs typeface="微软雅黑" panose="020B0503020204020204" charset="-122"/>
            </a:endParaRPr>
          </a:p>
          <a:p>
            <a:pPr>
              <a:lnSpc>
                <a:spcPct val="150000"/>
              </a:lnSpc>
            </a:pPr>
            <a:r>
              <a:rPr lang="en-US" altLang="zh-TW" sz="2400" b="1" dirty="0">
                <a:solidFill>
                  <a:srgbClr val="FF0000"/>
                </a:solidFill>
                <a:latin typeface="微软雅黑" panose="020B0503020204020204" charset="-122"/>
                <a:ea typeface="微软雅黑" panose="020B0503020204020204" charset="-122"/>
                <a:cs typeface="微软雅黑" panose="020B0503020204020204" charset="-122"/>
                <a:sym typeface="+mn-ea"/>
              </a:rPr>
              <a:t> </a:t>
            </a:r>
            <a:r>
              <a:rPr lang="en-US" altLang="zh-TW" sz="2400" b="1" dirty="0" smtClean="0">
                <a:solidFill>
                  <a:srgbClr val="FF0000"/>
                </a:solidFill>
                <a:latin typeface="微软雅黑" panose="020B0503020204020204" charset="-122"/>
                <a:ea typeface="微软雅黑" panose="020B0503020204020204" charset="-122"/>
                <a:cs typeface="微软雅黑" panose="020B0503020204020204" charset="-122"/>
                <a:sym typeface="+mn-ea"/>
              </a:rPr>
              <a:t>  </a:t>
            </a:r>
            <a:r>
              <a:rPr lang="zh-TW" altLang="zh-CN" sz="2400" b="1" dirty="0" smtClean="0">
                <a:solidFill>
                  <a:srgbClr val="FF0000"/>
                </a:solidFill>
                <a:latin typeface="微软雅黑" panose="020B0503020204020204" charset="-122"/>
                <a:ea typeface="微软雅黑" panose="020B0503020204020204" charset="-122"/>
                <a:cs typeface="微软雅黑" panose="020B0503020204020204" charset="-122"/>
                <a:sym typeface="+mn-ea"/>
              </a:rPr>
              <a:t>80</a:t>
            </a:r>
            <a:r>
              <a:rPr lang="zh-TW" altLang="zh-CN" sz="2400" b="1" dirty="0">
                <a:solidFill>
                  <a:srgbClr val="FF0000"/>
                </a:solidFill>
                <a:latin typeface="微软雅黑" panose="020B0503020204020204" charset="-122"/>
                <a:ea typeface="微软雅黑" panose="020B0503020204020204" charset="-122"/>
                <a:cs typeface="微软雅黑" panose="020B0503020204020204" charset="-122"/>
                <a:sym typeface="+mn-ea"/>
              </a:rPr>
              <a:t>%是由工作人员操作失误引起的</a:t>
            </a:r>
            <a:r>
              <a:rPr lang="zh-TW" altLang="zh-CN" sz="2400" dirty="0" smtClean="0">
                <a:latin typeface="微软雅黑" panose="020B0503020204020204" charset="-122"/>
                <a:ea typeface="微软雅黑" panose="020B0503020204020204" charset="-122"/>
                <a:cs typeface="微软雅黑" panose="020B0503020204020204" charset="-122"/>
                <a:sym typeface="+mn-ea"/>
              </a:rPr>
              <a:t>；</a:t>
            </a:r>
            <a:endParaRPr lang="en-US" altLang="zh-TW" sz="2400" dirty="0" smtClean="0">
              <a:latin typeface="微软雅黑" panose="020B0503020204020204" charset="-122"/>
              <a:ea typeface="微软雅黑" panose="020B0503020204020204" charset="-122"/>
              <a:cs typeface="微软雅黑" panose="020B0503020204020204" charset="-122"/>
              <a:sym typeface="+mn-ea"/>
            </a:endParaRPr>
          </a:p>
          <a:p>
            <a:pPr>
              <a:lnSpc>
                <a:spcPct val="150000"/>
              </a:lnSpc>
            </a:pPr>
            <a:r>
              <a:rPr lang="en-US" altLang="zh-TW" sz="2400" dirty="0">
                <a:latin typeface="微软雅黑" panose="020B0503020204020204" charset="-122"/>
                <a:ea typeface="微软雅黑" panose="020B0503020204020204" charset="-122"/>
                <a:cs typeface="微软雅黑" panose="020B0503020204020204" charset="-122"/>
                <a:sym typeface="+mn-ea"/>
              </a:rPr>
              <a:t> </a:t>
            </a:r>
            <a:r>
              <a:rPr lang="en-US" altLang="zh-TW" sz="2400" dirty="0" smtClean="0">
                <a:latin typeface="微软雅黑" panose="020B0503020204020204" charset="-122"/>
                <a:ea typeface="微软雅黑" panose="020B0503020204020204" charset="-122"/>
                <a:cs typeface="微软雅黑" panose="020B0503020204020204" charset="-122"/>
                <a:sym typeface="+mn-ea"/>
              </a:rPr>
              <a:t>  </a:t>
            </a:r>
            <a:r>
              <a:rPr lang="zh-TW" altLang="zh-CN" sz="2400" dirty="0" smtClean="0">
                <a:latin typeface="微软雅黑" panose="020B0503020204020204" charset="-122"/>
                <a:ea typeface="微软雅黑" panose="020B0503020204020204" charset="-122"/>
                <a:cs typeface="微软雅黑" panose="020B0503020204020204" charset="-122"/>
                <a:sym typeface="+mn-ea"/>
              </a:rPr>
              <a:t>20</a:t>
            </a:r>
            <a:r>
              <a:rPr lang="zh-TW" altLang="zh-CN" sz="2400" dirty="0">
                <a:latin typeface="微软雅黑" panose="020B0503020204020204" charset="-122"/>
                <a:ea typeface="微软雅黑" panose="020B0503020204020204" charset="-122"/>
                <a:cs typeface="微软雅黑" panose="020B0503020204020204" charset="-122"/>
                <a:sym typeface="+mn-ea"/>
              </a:rPr>
              <a:t>%是设备故障引起的</a:t>
            </a:r>
            <a:r>
              <a:rPr lang="zh-TW" altLang="zh-CN" sz="2400" dirty="0" smtClean="0">
                <a:latin typeface="微软雅黑" panose="020B0503020204020204" charset="-122"/>
                <a:ea typeface="微软雅黑" panose="020B0503020204020204" charset="-122"/>
                <a:cs typeface="微软雅黑" panose="020B0503020204020204" charset="-122"/>
                <a:sym typeface="+mn-ea"/>
              </a:rPr>
              <a:t>。</a:t>
            </a:r>
            <a:endParaRPr lang="en-US" altLang="zh-TW" sz="2400" dirty="0" smtClean="0">
              <a:latin typeface="微软雅黑" panose="020B0503020204020204" charset="-122"/>
              <a:ea typeface="微软雅黑" panose="020B0503020204020204" charset="-122"/>
              <a:cs typeface="微软雅黑" panose="020B0503020204020204" charset="-122"/>
              <a:sym typeface="+mn-ea"/>
            </a:endParaRPr>
          </a:p>
          <a:p>
            <a:pPr>
              <a:lnSpc>
                <a:spcPct val="150000"/>
              </a:lnSpc>
            </a:pPr>
            <a:endParaRPr lang="zh-TW" altLang="zh-CN" sz="2400" dirty="0">
              <a:latin typeface="微软雅黑" panose="020B0503020204020204" charset="-122"/>
              <a:ea typeface="微软雅黑" panose="020B0503020204020204" charset="-122"/>
              <a:cs typeface="微软雅黑" panose="020B0503020204020204" charset="-122"/>
            </a:endParaRPr>
          </a:p>
          <a:p>
            <a:pPr marL="342900" indent="-342900">
              <a:lnSpc>
                <a:spcPct val="150000"/>
              </a:lnSpc>
              <a:buFont typeface="Wingdings" pitchFamily="2" charset="2"/>
              <a:buChar char="l"/>
            </a:pPr>
            <a:r>
              <a:rPr lang="zh-TW" altLang="zh-CN" sz="2400" dirty="0">
                <a:latin typeface="微软雅黑" panose="020B0503020204020204" charset="-122"/>
                <a:ea typeface="微软雅黑" panose="020B0503020204020204" charset="-122"/>
                <a:cs typeface="微软雅黑" panose="020B0503020204020204" charset="-122"/>
                <a:sym typeface="+mn-ea"/>
              </a:rPr>
              <a:t>导致感染最多见的</a:t>
            </a:r>
            <a:r>
              <a:rPr lang="zh-TW" altLang="zh-CN" sz="2400" dirty="0">
                <a:solidFill>
                  <a:srgbClr val="00B050"/>
                </a:solidFill>
                <a:latin typeface="微软雅黑" panose="020B0503020204020204" charset="-122"/>
                <a:ea typeface="微软雅黑" panose="020B0503020204020204" charset="-122"/>
                <a:cs typeface="微软雅黑" panose="020B0503020204020204" charset="-122"/>
                <a:sym typeface="+mn-ea"/>
              </a:rPr>
              <a:t>4种</a:t>
            </a:r>
            <a:r>
              <a:rPr lang="zh-TW" altLang="zh-CN" sz="2400" dirty="0">
                <a:latin typeface="微软雅黑" panose="020B0503020204020204" charset="-122"/>
                <a:ea typeface="微软雅黑" panose="020B0503020204020204" charset="-122"/>
                <a:cs typeface="微软雅黑" panose="020B0503020204020204" charset="-122"/>
                <a:sym typeface="+mn-ea"/>
              </a:rPr>
              <a:t>实验室事故：</a:t>
            </a:r>
            <a:endParaRPr lang="en-US" altLang="zh-TW" sz="2400" dirty="0">
              <a:latin typeface="微软雅黑" panose="020B0503020204020204" charset="-122"/>
              <a:ea typeface="微软雅黑" panose="020B0503020204020204" charset="-122"/>
              <a:cs typeface="微软雅黑" panose="020B0503020204020204" charset="-122"/>
              <a:sym typeface="+mn-ea"/>
            </a:endParaRPr>
          </a:p>
          <a:p>
            <a:pPr marL="457200" indent="-457200">
              <a:lnSpc>
                <a:spcPct val="150000"/>
              </a:lnSpc>
              <a:buFont typeface="+mj-lt"/>
              <a:buAutoNum type="arabicPeriod"/>
            </a:pPr>
            <a:r>
              <a:rPr lang="zh-TW" altLang="zh-CN" sz="2400" dirty="0" smtClean="0">
                <a:latin typeface="微软雅黑" panose="020B0503020204020204" charset="-122"/>
                <a:ea typeface="微软雅黑" panose="020B0503020204020204" charset="-122"/>
                <a:cs typeface="微软雅黑" panose="020B0503020204020204" charset="-122"/>
                <a:sym typeface="+mn-ea"/>
              </a:rPr>
              <a:t>溢出</a:t>
            </a:r>
            <a:r>
              <a:rPr lang="zh-TW" altLang="zh-CN" sz="2400" dirty="0">
                <a:latin typeface="微软雅黑" panose="020B0503020204020204" charset="-122"/>
                <a:ea typeface="微软雅黑" panose="020B0503020204020204" charset="-122"/>
                <a:cs typeface="微软雅黑" panose="020B0503020204020204" charset="-122"/>
                <a:sym typeface="+mn-ea"/>
              </a:rPr>
              <a:t>和泼洒</a:t>
            </a:r>
            <a:r>
              <a:rPr lang="zh-TW" altLang="zh-CN" sz="2400" dirty="0" smtClean="0">
                <a:latin typeface="微软雅黑" panose="020B0503020204020204" charset="-122"/>
                <a:ea typeface="微软雅黑" panose="020B0503020204020204" charset="-122"/>
                <a:cs typeface="微软雅黑" panose="020B0503020204020204" charset="-122"/>
                <a:sym typeface="+mn-ea"/>
              </a:rPr>
              <a:t>；</a:t>
            </a:r>
            <a:endParaRPr lang="en-US" altLang="zh-TW" sz="2400" dirty="0" smtClean="0">
              <a:latin typeface="微软雅黑" panose="020B0503020204020204" charset="-122"/>
              <a:ea typeface="微软雅黑" panose="020B0503020204020204" charset="-122"/>
              <a:cs typeface="微软雅黑" panose="020B0503020204020204" charset="-122"/>
              <a:sym typeface="+mn-ea"/>
            </a:endParaRPr>
          </a:p>
          <a:p>
            <a:pPr marL="457200" indent="-457200">
              <a:lnSpc>
                <a:spcPct val="150000"/>
              </a:lnSpc>
              <a:buFont typeface="+mj-lt"/>
              <a:buAutoNum type="arabicPeriod"/>
            </a:pPr>
            <a:r>
              <a:rPr lang="zh-TW" altLang="zh-CN" sz="2400" dirty="0" smtClean="0">
                <a:latin typeface="微软雅黑" panose="020B0503020204020204" charset="-122"/>
                <a:ea typeface="微软雅黑" panose="020B0503020204020204" charset="-122"/>
                <a:cs typeface="微软雅黑" panose="020B0503020204020204" charset="-122"/>
                <a:sym typeface="+mn-ea"/>
              </a:rPr>
              <a:t>针头</a:t>
            </a:r>
            <a:r>
              <a:rPr lang="zh-TW" altLang="zh-CN" sz="2400" dirty="0">
                <a:latin typeface="微软雅黑" panose="020B0503020204020204" charset="-122"/>
                <a:ea typeface="微软雅黑" panose="020B0503020204020204" charset="-122"/>
                <a:cs typeface="微软雅黑" panose="020B0503020204020204" charset="-122"/>
                <a:sym typeface="+mn-ea"/>
              </a:rPr>
              <a:t>和注射器</a:t>
            </a:r>
            <a:r>
              <a:rPr lang="zh-TW" altLang="zh-CN" sz="2400" dirty="0" smtClean="0">
                <a:latin typeface="微软雅黑" panose="020B0503020204020204" charset="-122"/>
                <a:ea typeface="微软雅黑" panose="020B0503020204020204" charset="-122"/>
                <a:cs typeface="微软雅黑" panose="020B0503020204020204" charset="-122"/>
                <a:sym typeface="+mn-ea"/>
              </a:rPr>
              <a:t>；</a:t>
            </a:r>
            <a:endParaRPr lang="en-US" altLang="zh-TW" sz="2400" dirty="0" smtClean="0">
              <a:latin typeface="微软雅黑" panose="020B0503020204020204" charset="-122"/>
              <a:ea typeface="微软雅黑" panose="020B0503020204020204" charset="-122"/>
              <a:cs typeface="微软雅黑" panose="020B0503020204020204" charset="-122"/>
              <a:sym typeface="+mn-ea"/>
            </a:endParaRPr>
          </a:p>
          <a:p>
            <a:pPr marL="457200" indent="-457200">
              <a:lnSpc>
                <a:spcPct val="150000"/>
              </a:lnSpc>
              <a:buFont typeface="+mj-lt"/>
              <a:buAutoNum type="arabicPeriod"/>
            </a:pPr>
            <a:r>
              <a:rPr lang="zh-CN" altLang="en-US" sz="2400" dirty="0" smtClean="0">
                <a:latin typeface="微软雅黑" panose="020B0503020204020204" charset="-122"/>
                <a:ea typeface="微软雅黑" panose="020B0503020204020204" charset="-122"/>
                <a:cs typeface="微软雅黑" panose="020B0503020204020204" charset="-122"/>
                <a:sym typeface="+mn-ea"/>
              </a:rPr>
              <a:t>锐器</a:t>
            </a:r>
            <a:r>
              <a:rPr lang="zh-CN" altLang="en-US" sz="2400" dirty="0">
                <a:latin typeface="微软雅黑" panose="020B0503020204020204" charset="-122"/>
                <a:ea typeface="微软雅黑" panose="020B0503020204020204" charset="-122"/>
                <a:cs typeface="微软雅黑" panose="020B0503020204020204" charset="-122"/>
                <a:sym typeface="+mn-ea"/>
              </a:rPr>
              <a:t>、碎玻璃</a:t>
            </a:r>
            <a:r>
              <a:rPr lang="zh-CN" altLang="en-US" sz="2400" dirty="0" smtClean="0">
                <a:latin typeface="微软雅黑" panose="020B0503020204020204" charset="-122"/>
                <a:ea typeface="微软雅黑" panose="020B0503020204020204" charset="-122"/>
                <a:cs typeface="微软雅黑" panose="020B0503020204020204" charset="-122"/>
                <a:sym typeface="+mn-ea"/>
              </a:rPr>
              <a:t>；</a:t>
            </a:r>
            <a:endParaRPr lang="en-US" altLang="zh-CN" sz="2400" dirty="0" smtClean="0">
              <a:latin typeface="微软雅黑" panose="020B0503020204020204" charset="-122"/>
              <a:ea typeface="微软雅黑" panose="020B0503020204020204" charset="-122"/>
              <a:cs typeface="微软雅黑" panose="020B0503020204020204" charset="-122"/>
              <a:sym typeface="+mn-ea"/>
            </a:endParaRPr>
          </a:p>
          <a:p>
            <a:pPr marL="457200" indent="-457200">
              <a:lnSpc>
                <a:spcPct val="150000"/>
              </a:lnSpc>
              <a:buFont typeface="+mj-lt"/>
              <a:buAutoNum type="arabicPeriod"/>
            </a:pPr>
            <a:r>
              <a:rPr lang="zh-CN" altLang="en-US" sz="2400" dirty="0" smtClean="0">
                <a:latin typeface="微软雅黑" panose="020B0503020204020204" charset="-122"/>
                <a:ea typeface="微软雅黑" panose="020B0503020204020204" charset="-122"/>
                <a:cs typeface="微软雅黑" panose="020B0503020204020204" charset="-122"/>
                <a:sym typeface="+mn-ea"/>
              </a:rPr>
              <a:t>动物</a:t>
            </a:r>
            <a:r>
              <a:rPr lang="zh-CN" altLang="en-US" sz="2400" dirty="0">
                <a:latin typeface="微软雅黑" panose="020B0503020204020204" charset="-122"/>
                <a:ea typeface="微软雅黑" panose="020B0503020204020204" charset="-122"/>
                <a:cs typeface="微软雅黑" panose="020B0503020204020204" charset="-122"/>
                <a:sym typeface="+mn-ea"/>
              </a:rPr>
              <a:t>或动物体外寄生虫咬伤、抓伤。</a:t>
            </a:r>
            <a:endParaRPr lang="zh-CN" altLang="en-US" sz="2400" dirty="0">
              <a:latin typeface="微软雅黑" panose="020B0503020204020204" charset="-122"/>
              <a:ea typeface="微软雅黑" panose="020B0503020204020204" charset="-122"/>
              <a:cs typeface="微软雅黑" panose="020B0503020204020204" charset="-122"/>
              <a:sym typeface="+mn-ea"/>
            </a:endParaRPr>
          </a:p>
        </p:txBody>
      </p:sp>
      <p:sp>
        <p:nvSpPr>
          <p:cNvPr id="12" name="object 12"/>
          <p:cNvSpPr/>
          <p:nvPr/>
        </p:nvSpPr>
        <p:spPr>
          <a:xfrm>
            <a:off x="8446770" y="2606040"/>
            <a:ext cx="3440430" cy="3035935"/>
          </a:xfrm>
          <a:prstGeom prst="rect">
            <a:avLst/>
          </a:prstGeom>
          <a:blipFill>
            <a:blip r:embed="rId7"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1431987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p:cNvSpPr txBox="1"/>
          <p:nvPr/>
        </p:nvSpPr>
        <p:spPr>
          <a:xfrm>
            <a:off x="990390" y="331504"/>
            <a:ext cx="4916805" cy="460375"/>
          </a:xfrm>
          <a:prstGeom prst="rect">
            <a:avLst/>
          </a:prstGeom>
          <a:noFill/>
        </p:spPr>
        <p:txBody>
          <a:bodyPr wrap="none" rtlCol="0">
            <a:spAutoFit/>
          </a:bodyPr>
          <a:lstStyle/>
          <a:p>
            <a:pPr marL="161925" algn="l">
              <a:lnSpc>
                <a:spcPct val="100000"/>
              </a:lnSpc>
              <a:spcBef>
                <a:spcPts val="100"/>
              </a:spcBef>
            </a:pPr>
            <a:r>
              <a:rPr lang="zh-CN" sz="2400" b="1" dirty="0">
                <a:latin typeface="微软雅黑" panose="020B0503020204020204" charset="-122"/>
                <a:ea typeface="微软雅黑" panose="020B0503020204020204" charset="-122"/>
                <a:cs typeface="宋体" panose="02010600030101010101" pitchFamily="2" charset="-122"/>
                <a:sym typeface="+mn-ea"/>
              </a:rPr>
              <a:t>一、</a:t>
            </a:r>
            <a:r>
              <a:rPr sz="2400" b="1" dirty="0">
                <a:latin typeface="微软雅黑" panose="020B0503020204020204" charset="-122"/>
                <a:ea typeface="微软雅黑" panose="020B0503020204020204" charset="-122"/>
                <a:cs typeface="宋体" panose="02010600030101010101" pitchFamily="2" charset="-122"/>
                <a:sym typeface="+mn-ea"/>
              </a:rPr>
              <a:t>实验室生物安全管理的重要性</a:t>
            </a:r>
            <a:endParaRPr lang="zh-CN" altLang="en-US" sz="2400" b="1" dirty="0">
              <a:latin typeface="微软雅黑" panose="020B0503020204020204" charset="-122"/>
              <a:ea typeface="微软雅黑" panose="020B0503020204020204" charset="-122"/>
              <a:cs typeface="+mn-ea"/>
              <a:sym typeface="+mn-lt"/>
            </a:endParaRPr>
          </a:p>
        </p:txBody>
      </p:sp>
      <p:grpSp>
        <p:nvGrpSpPr>
          <p:cNvPr id="15" name="组合 14"/>
          <p:cNvGrpSpPr/>
          <p:nvPr/>
        </p:nvGrpSpPr>
        <p:grpSpPr>
          <a:xfrm>
            <a:off x="3173" y="334988"/>
            <a:ext cx="1012721" cy="587625"/>
            <a:chOff x="0" y="419087"/>
            <a:chExt cx="816284" cy="473644"/>
          </a:xfrm>
        </p:grpSpPr>
        <p:grpSp>
          <p:nvGrpSpPr>
            <p:cNvPr id="16" name="组合 15"/>
            <p:cNvGrpSpPr/>
            <p:nvPr/>
          </p:nvGrpSpPr>
          <p:grpSpPr>
            <a:xfrm>
              <a:off x="0" y="419087"/>
              <a:ext cx="816284" cy="473644"/>
              <a:chOff x="-63454" y="428612"/>
              <a:chExt cx="816284" cy="473644"/>
            </a:xfrm>
          </p:grpSpPr>
          <p:grpSp>
            <p:nvGrpSpPr>
              <p:cNvPr id="19" name="组合 18"/>
              <p:cNvGrpSpPr/>
              <p:nvPr/>
            </p:nvGrpSpPr>
            <p:grpSpPr>
              <a:xfrm>
                <a:off x="114300" y="428612"/>
                <a:ext cx="638530" cy="473644"/>
                <a:chOff x="1" y="1932152"/>
                <a:chExt cx="3100612" cy="3240569"/>
              </a:xfrm>
            </p:grpSpPr>
            <p:pic>
              <p:nvPicPr>
                <p:cNvPr id="21" name="图片 15"/>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rot="2419665" flipH="1">
                  <a:off x="2273733" y="2150323"/>
                  <a:ext cx="826880" cy="3022398"/>
                </a:xfrm>
                <a:prstGeom prst="rect">
                  <a:avLst/>
                </a:prstGeom>
              </p:spPr>
            </p:pic>
            <p:sp>
              <p:nvSpPr>
                <p:cNvPr id="22" name="任意多边形 21"/>
                <p:cNvSpPr/>
                <p:nvPr/>
              </p:nvSpPr>
              <p:spPr bwMode="auto">
                <a:xfrm flipH="1">
                  <a:off x="1" y="1932152"/>
                  <a:ext cx="3070379" cy="2520315"/>
                </a:xfrm>
                <a:custGeom>
                  <a:avLst/>
                  <a:gdLst>
                    <a:gd name="connsiteX0" fmla="*/ 3070379 w 3070379"/>
                    <a:gd name="connsiteY0" fmla="*/ 0 h 2520315"/>
                    <a:gd name="connsiteX1" fmla="*/ 2804837 w 3070379"/>
                    <a:gd name="connsiteY1" fmla="*/ 0 h 2520315"/>
                    <a:gd name="connsiteX2" fmla="*/ 158684 w 3070379"/>
                    <a:gd name="connsiteY2" fmla="*/ 0 h 2520315"/>
                    <a:gd name="connsiteX3" fmla="*/ 22594 w 3070379"/>
                    <a:gd name="connsiteY3" fmla="*/ 237873 h 2520315"/>
                    <a:gd name="connsiteX4" fmla="*/ 1292763 w 3070379"/>
                    <a:gd name="connsiteY4" fmla="*/ 2441024 h 2520315"/>
                    <a:gd name="connsiteX5" fmla="*/ 1434523 w 3070379"/>
                    <a:gd name="connsiteY5" fmla="*/ 2520315 h 2520315"/>
                    <a:gd name="connsiteX6" fmla="*/ 3030119 w 3070379"/>
                    <a:gd name="connsiteY6" fmla="*/ 2520315 h 2520315"/>
                    <a:gd name="connsiteX7" fmla="*/ 3070379 w 3070379"/>
                    <a:gd name="connsiteY7" fmla="*/ 2520315 h 2520315"/>
                    <a:gd name="connsiteX8" fmla="*/ 3070379 w 3070379"/>
                    <a:gd name="connsiteY8" fmla="*/ 0 h 2520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70379" h="2520315">
                      <a:moveTo>
                        <a:pt x="3070379" y="0"/>
                      </a:moveTo>
                      <a:lnTo>
                        <a:pt x="2804837" y="0"/>
                      </a:lnTo>
                      <a:cubicBezTo>
                        <a:pt x="2129523" y="0"/>
                        <a:pt x="1265120" y="0"/>
                        <a:pt x="158684" y="0"/>
                      </a:cubicBezTo>
                      <a:cubicBezTo>
                        <a:pt x="33935" y="0"/>
                        <a:pt x="-39780" y="130264"/>
                        <a:pt x="22594" y="237873"/>
                      </a:cubicBezTo>
                      <a:cubicBezTo>
                        <a:pt x="22594" y="237873"/>
                        <a:pt x="22594" y="237873"/>
                        <a:pt x="1292763" y="2441024"/>
                      </a:cubicBezTo>
                      <a:cubicBezTo>
                        <a:pt x="1321115" y="2491997"/>
                        <a:pt x="1377819" y="2520315"/>
                        <a:pt x="1434523" y="2520315"/>
                      </a:cubicBezTo>
                      <a:cubicBezTo>
                        <a:pt x="1434523" y="2520315"/>
                        <a:pt x="1434523" y="2520315"/>
                        <a:pt x="3030119" y="2520315"/>
                      </a:cubicBezTo>
                      <a:lnTo>
                        <a:pt x="3070379" y="2520315"/>
                      </a:lnTo>
                      <a:lnTo>
                        <a:pt x="3070379" y="0"/>
                      </a:lnTo>
                      <a:close/>
                    </a:path>
                  </a:pathLst>
                </a:custGeom>
                <a:solidFill>
                  <a:srgbClr val="5484BD"/>
                </a:solidFill>
                <a:ln>
                  <a:noFill/>
                </a:ln>
                <a:extLst>
                  <a:ext uri="{91240B29-F687-4F45-9708-019B960494DF}">
                    <a14:hiddenLine xmlns:a14="http://schemas.microsoft.com/office/drawing/2010/main" w="9525">
                      <a:solidFill>
                        <a:srgbClr val="000000"/>
                      </a:solidFill>
                      <a:round/>
                    </a14:hiddenLine>
                  </a:ext>
                </a:extLst>
              </p:spPr>
              <p:txBody>
                <a:bodyPr vert="horz" wrap="square" lIns="91392" tIns="45696" rIns="91392" bIns="45696" numCol="1" anchor="t" anchorCtr="0" compatLnSpc="1">
                  <a:noAutofit/>
                </a:bodyPr>
                <a:lstStyle/>
                <a:p>
                  <a:endParaRPr lang="zh-CN" altLang="en-US">
                    <a:cs typeface="+mn-ea"/>
                    <a:sym typeface="+mn-lt"/>
                  </a:endParaRPr>
                </a:p>
              </p:txBody>
            </p:sp>
          </p:grpSp>
          <p:sp>
            <p:nvSpPr>
              <p:cNvPr id="20" name="矩形 19"/>
              <p:cNvSpPr/>
              <p:nvPr/>
            </p:nvSpPr>
            <p:spPr>
              <a:xfrm>
                <a:off x="-63454" y="428612"/>
                <a:ext cx="409529" cy="368371"/>
              </a:xfrm>
              <a:prstGeom prst="rect">
                <a:avLst/>
              </a:prstGeom>
              <a:solidFill>
                <a:srgbClr val="5484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7" name="矩形 16"/>
            <p:cNvSpPr/>
            <p:nvPr/>
          </p:nvSpPr>
          <p:spPr>
            <a:xfrm>
              <a:off x="104775" y="419087"/>
              <a:ext cx="50800" cy="368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200025" y="419087"/>
              <a:ext cx="50800" cy="368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9701" name="组合 1"/>
          <p:cNvGrpSpPr/>
          <p:nvPr/>
        </p:nvGrpSpPr>
        <p:grpSpPr>
          <a:xfrm>
            <a:off x="8932338" y="121739"/>
            <a:ext cx="2981042" cy="618168"/>
            <a:chOff x="263" y="-120"/>
            <a:chExt cx="9475" cy="2198"/>
          </a:xfrm>
        </p:grpSpPr>
        <p:pic>
          <p:nvPicPr>
            <p:cNvPr id="29702" name="图片 5"/>
            <p:cNvPicPr>
              <a:picLocks noChangeAspect="1"/>
            </p:cNvPicPr>
            <p:nvPr/>
          </p:nvPicPr>
          <p:blipFill>
            <a:blip r:embed="rId5" cstate="print"/>
            <a:stretch>
              <a:fillRect/>
            </a:stretch>
          </p:blipFill>
          <p:spPr>
            <a:xfrm>
              <a:off x="2190" y="-120"/>
              <a:ext cx="7549" cy="2199"/>
            </a:xfrm>
            <a:prstGeom prst="rect">
              <a:avLst/>
            </a:prstGeom>
            <a:noFill/>
            <a:ln w="9525">
              <a:noFill/>
            </a:ln>
          </p:spPr>
        </p:pic>
        <p:pic>
          <p:nvPicPr>
            <p:cNvPr id="29703" name="图片 6" descr="u=1446500768,2742535849&amp;fm=21&amp;gp=0"/>
            <p:cNvPicPr>
              <a:picLocks noChangeAspect="1"/>
            </p:cNvPicPr>
            <p:nvPr/>
          </p:nvPicPr>
          <p:blipFill>
            <a:blip r:embed="rId6" cstate="print">
              <a:clrChange>
                <a:clrFrom>
                  <a:srgbClr val="FFFFFF"/>
                </a:clrFrom>
                <a:clrTo>
                  <a:srgbClr val="FFFFFF">
                    <a:alpha val="0"/>
                  </a:srgbClr>
                </a:clrTo>
              </a:clrChange>
            </a:blip>
            <a:stretch>
              <a:fillRect/>
            </a:stretch>
          </p:blipFill>
          <p:spPr>
            <a:xfrm>
              <a:off x="263" y="212"/>
              <a:ext cx="1758" cy="1439"/>
            </a:xfrm>
            <a:prstGeom prst="rect">
              <a:avLst/>
            </a:prstGeom>
            <a:noFill/>
            <a:ln w="9525">
              <a:noFill/>
            </a:ln>
          </p:spPr>
        </p:pic>
      </p:grpSp>
      <p:sp>
        <p:nvSpPr>
          <p:cNvPr id="11" name="object 11"/>
          <p:cNvSpPr txBox="1"/>
          <p:nvPr/>
        </p:nvSpPr>
        <p:spPr>
          <a:xfrm>
            <a:off x="1066800" y="917575"/>
            <a:ext cx="10024745" cy="5692140"/>
          </a:xfrm>
          <a:prstGeom prst="rect">
            <a:avLst/>
          </a:prstGeom>
        </p:spPr>
        <p:txBody>
          <a:bodyPr vert="horz" wrap="square" lIns="0" tIns="12700" rIns="0" bIns="0" rtlCol="0">
            <a:spAutoFit/>
          </a:bodyPr>
          <a:lstStyle/>
          <a:p>
            <a:pPr marL="224790" indent="-212725">
              <a:lnSpc>
                <a:spcPct val="100000"/>
              </a:lnSpc>
              <a:spcBef>
                <a:spcPts val="100"/>
              </a:spcBef>
              <a:buSzPct val="95000"/>
              <a:buFont typeface="Wingdings" panose="05000000000000000000"/>
              <a:buChar char=""/>
              <a:tabLst>
                <a:tab pos="225425" algn="l"/>
              </a:tabLst>
            </a:pPr>
            <a:r>
              <a:rPr sz="2100" b="1" dirty="0">
                <a:latin typeface="微软雅黑" panose="020B0503020204020204" charset="-122"/>
                <a:ea typeface="微软雅黑" panose="020B0503020204020204" charset="-122"/>
                <a:cs typeface="微软雅黑" panose="020B0503020204020204" charset="-122"/>
              </a:rPr>
              <a:t>相关法律、法规及标准</a:t>
            </a:r>
            <a:endParaRPr sz="2100" dirty="0">
              <a:latin typeface="微软雅黑" panose="020B0503020204020204" charset="-122"/>
              <a:ea typeface="微软雅黑" panose="020B0503020204020204" charset="-122"/>
              <a:cs typeface="微软雅黑" panose="020B0503020204020204" charset="-122"/>
            </a:endParaRPr>
          </a:p>
          <a:p>
            <a:pPr marL="713105" lvl="1" indent="-201295">
              <a:lnSpc>
                <a:spcPct val="100000"/>
              </a:lnSpc>
              <a:spcBef>
                <a:spcPts val="1675"/>
              </a:spcBef>
              <a:buSzPct val="95000"/>
              <a:buFont typeface="Wingdings" panose="05000000000000000000"/>
              <a:buChar char=""/>
              <a:tabLst>
                <a:tab pos="713740" algn="l"/>
              </a:tabLst>
            </a:pPr>
            <a:r>
              <a:rPr sz="2000" dirty="0" smtClean="0">
                <a:latin typeface="微软雅黑" panose="020B0503020204020204" charset="-122"/>
                <a:ea typeface="微软雅黑" panose="020B0503020204020204" charset="-122"/>
                <a:cs typeface="微软雅黑" panose="020B0503020204020204" charset="-122"/>
              </a:rPr>
              <a:t>《</a:t>
            </a:r>
            <a:r>
              <a:rPr sz="2000" dirty="0" err="1" smtClean="0">
                <a:latin typeface="微软雅黑" panose="020B0503020204020204" charset="-122"/>
                <a:ea typeface="微软雅黑" panose="020B0503020204020204" charset="-122"/>
                <a:cs typeface="微软雅黑" panose="020B0503020204020204" charset="-122"/>
              </a:rPr>
              <a:t>病原微生物实验室生</a:t>
            </a:r>
            <a:r>
              <a:rPr sz="2000" spc="-15" dirty="0" err="1" smtClean="0">
                <a:latin typeface="微软雅黑" panose="020B0503020204020204" charset="-122"/>
                <a:ea typeface="微软雅黑" panose="020B0503020204020204" charset="-122"/>
                <a:cs typeface="微软雅黑" panose="020B0503020204020204" charset="-122"/>
              </a:rPr>
              <a:t>物</a:t>
            </a:r>
            <a:r>
              <a:rPr sz="2000" dirty="0" err="1" smtClean="0">
                <a:latin typeface="微软雅黑" panose="020B0503020204020204" charset="-122"/>
                <a:ea typeface="微软雅黑" panose="020B0503020204020204" charset="-122"/>
                <a:cs typeface="微软雅黑" panose="020B0503020204020204" charset="-122"/>
              </a:rPr>
              <a:t>安全</a:t>
            </a:r>
            <a:r>
              <a:rPr sz="2000" spc="-15" dirty="0" err="1" smtClean="0">
                <a:latin typeface="微软雅黑" panose="020B0503020204020204" charset="-122"/>
                <a:ea typeface="微软雅黑" panose="020B0503020204020204" charset="-122"/>
                <a:cs typeface="微软雅黑" panose="020B0503020204020204" charset="-122"/>
              </a:rPr>
              <a:t>管</a:t>
            </a:r>
            <a:r>
              <a:rPr sz="2000" dirty="0" err="1" smtClean="0">
                <a:latin typeface="微软雅黑" panose="020B0503020204020204" charset="-122"/>
                <a:ea typeface="微软雅黑" panose="020B0503020204020204" charset="-122"/>
                <a:cs typeface="微软雅黑" panose="020B0503020204020204" charset="-122"/>
              </a:rPr>
              <a:t>理条</a:t>
            </a:r>
            <a:r>
              <a:rPr sz="2000" spc="-10" dirty="0" err="1" smtClean="0">
                <a:latin typeface="微软雅黑" panose="020B0503020204020204" charset="-122"/>
                <a:ea typeface="微软雅黑" panose="020B0503020204020204" charset="-122"/>
                <a:cs typeface="微软雅黑" panose="020B0503020204020204" charset="-122"/>
              </a:rPr>
              <a:t>例</a:t>
            </a:r>
            <a:r>
              <a:rPr sz="2000" dirty="0" smtClean="0">
                <a:latin typeface="微软雅黑" panose="020B0503020204020204" charset="-122"/>
                <a:ea typeface="微软雅黑" panose="020B0503020204020204" charset="-122"/>
                <a:cs typeface="微软雅黑" panose="020B0503020204020204" charset="-122"/>
              </a:rPr>
              <a:t>》</a:t>
            </a:r>
            <a:r>
              <a:rPr sz="2000" spc="-5" dirty="0" smtClean="0">
                <a:latin typeface="微软雅黑" panose="020B0503020204020204" charset="-122"/>
                <a:ea typeface="微软雅黑" panose="020B0503020204020204" charset="-122"/>
                <a:cs typeface="微软雅黑" panose="020B0503020204020204" charset="-122"/>
              </a:rPr>
              <a:t>（2004</a:t>
            </a:r>
            <a:r>
              <a:rPr sz="2000" spc="-15" dirty="0" smtClean="0">
                <a:latin typeface="微软雅黑" panose="020B0503020204020204" charset="-122"/>
                <a:ea typeface="微软雅黑" panose="020B0503020204020204" charset="-122"/>
                <a:cs typeface="微软雅黑" panose="020B0503020204020204" charset="-122"/>
              </a:rPr>
              <a:t>年</a:t>
            </a:r>
            <a:r>
              <a:rPr sz="2000" spc="-80" dirty="0" smtClean="0">
                <a:latin typeface="微软雅黑" panose="020B0503020204020204" charset="-122"/>
                <a:ea typeface="微软雅黑" panose="020B0503020204020204" charset="-122"/>
                <a:cs typeface="微软雅黑" panose="020B0503020204020204" charset="-122"/>
              </a:rPr>
              <a:t>11</a:t>
            </a:r>
            <a:r>
              <a:rPr sz="2000" dirty="0" smtClean="0">
                <a:latin typeface="微软雅黑" panose="020B0503020204020204" charset="-122"/>
                <a:ea typeface="微软雅黑" panose="020B0503020204020204" charset="-122"/>
                <a:cs typeface="微软雅黑" panose="020B0503020204020204" charset="-122"/>
              </a:rPr>
              <a:t>月</a:t>
            </a:r>
            <a:r>
              <a:rPr sz="2000" spc="-10" dirty="0" smtClean="0">
                <a:latin typeface="微软雅黑" panose="020B0503020204020204" charset="-122"/>
                <a:ea typeface="微软雅黑" panose="020B0503020204020204" charset="-122"/>
                <a:cs typeface="微软雅黑" panose="020B0503020204020204" charset="-122"/>
              </a:rPr>
              <a:t>12</a:t>
            </a:r>
            <a:r>
              <a:rPr sz="2000" dirty="0" smtClean="0">
                <a:latin typeface="微软雅黑" panose="020B0503020204020204" charset="-122"/>
                <a:ea typeface="微软雅黑" panose="020B0503020204020204" charset="-122"/>
                <a:cs typeface="微软雅黑" panose="020B0503020204020204" charset="-122"/>
              </a:rPr>
              <a:t>日）</a:t>
            </a:r>
          </a:p>
          <a:p>
            <a:pPr marL="713105" lvl="1" indent="-201295">
              <a:lnSpc>
                <a:spcPct val="100000"/>
              </a:lnSpc>
              <a:spcBef>
                <a:spcPts val="500"/>
              </a:spcBef>
              <a:buSzPct val="95000"/>
              <a:buFont typeface="Wingdings" panose="05000000000000000000"/>
              <a:buChar char=""/>
              <a:tabLst>
                <a:tab pos="713740" algn="l"/>
              </a:tabLst>
            </a:pPr>
            <a:r>
              <a:rPr sz="2000" dirty="0" smtClean="0">
                <a:latin typeface="微软雅黑" panose="020B0503020204020204" charset="-122"/>
                <a:ea typeface="微软雅黑" panose="020B0503020204020204" charset="-122"/>
                <a:cs typeface="微软雅黑" panose="020B0503020204020204" charset="-122"/>
              </a:rPr>
              <a:t>《</a:t>
            </a:r>
            <a:r>
              <a:rPr sz="2000" dirty="0">
                <a:latin typeface="微软雅黑" panose="020B0503020204020204" charset="-122"/>
                <a:ea typeface="微软雅黑" panose="020B0503020204020204" charset="-122"/>
                <a:cs typeface="微软雅黑" panose="020B0503020204020204" charset="-122"/>
              </a:rPr>
              <a:t>传染病防治法》</a:t>
            </a:r>
            <a:r>
              <a:rPr sz="2000" spc="-5" dirty="0">
                <a:latin typeface="微软雅黑" panose="020B0503020204020204" charset="-122"/>
                <a:ea typeface="微软雅黑" panose="020B0503020204020204" charset="-122"/>
                <a:cs typeface="微软雅黑" panose="020B0503020204020204" charset="-122"/>
              </a:rPr>
              <a:t>（2004-2008</a:t>
            </a:r>
            <a:r>
              <a:rPr sz="2000" dirty="0">
                <a:latin typeface="微软雅黑" panose="020B0503020204020204" charset="-122"/>
                <a:ea typeface="微软雅黑" panose="020B0503020204020204" charset="-122"/>
                <a:cs typeface="微软雅黑" panose="020B0503020204020204" charset="-122"/>
              </a:rPr>
              <a:t>年</a:t>
            </a:r>
            <a:r>
              <a:rPr sz="2000" spc="-15" dirty="0">
                <a:latin typeface="微软雅黑" panose="020B0503020204020204" charset="-122"/>
                <a:ea typeface="微软雅黑" panose="020B0503020204020204" charset="-122"/>
                <a:cs typeface="微软雅黑" panose="020B0503020204020204" charset="-122"/>
              </a:rPr>
              <a:t>）</a:t>
            </a:r>
            <a:r>
              <a:rPr sz="2000" dirty="0">
                <a:latin typeface="微软雅黑" panose="020B0503020204020204" charset="-122"/>
                <a:ea typeface="微软雅黑" panose="020B0503020204020204" charset="-122"/>
                <a:cs typeface="微软雅黑" panose="020B0503020204020204" charset="-122"/>
              </a:rPr>
              <a:t>步入</a:t>
            </a:r>
            <a:r>
              <a:rPr sz="2000" spc="-15" dirty="0">
                <a:latin typeface="微软雅黑" panose="020B0503020204020204" charset="-122"/>
                <a:ea typeface="微软雅黑" panose="020B0503020204020204" charset="-122"/>
                <a:cs typeface="微软雅黑" panose="020B0503020204020204" charset="-122"/>
              </a:rPr>
              <a:t>法</a:t>
            </a:r>
            <a:r>
              <a:rPr sz="2000" dirty="0">
                <a:latin typeface="微软雅黑" panose="020B0503020204020204" charset="-122"/>
                <a:ea typeface="微软雅黑" panose="020B0503020204020204" charset="-122"/>
                <a:cs typeface="微软雅黑" panose="020B0503020204020204" charset="-122"/>
              </a:rPr>
              <a:t>制化</a:t>
            </a:r>
            <a:r>
              <a:rPr sz="2000" spc="-15" dirty="0">
                <a:latin typeface="微软雅黑" panose="020B0503020204020204" charset="-122"/>
                <a:ea typeface="微软雅黑" panose="020B0503020204020204" charset="-122"/>
                <a:cs typeface="微软雅黑" panose="020B0503020204020204" charset="-122"/>
              </a:rPr>
              <a:t>管</a:t>
            </a:r>
            <a:r>
              <a:rPr sz="2000" dirty="0">
                <a:latin typeface="微软雅黑" panose="020B0503020204020204" charset="-122"/>
                <a:ea typeface="微软雅黑" panose="020B0503020204020204" charset="-122"/>
                <a:cs typeface="微软雅黑" panose="020B0503020204020204" charset="-122"/>
              </a:rPr>
              <a:t>理</a:t>
            </a:r>
          </a:p>
          <a:p>
            <a:pPr marL="713105" lvl="1" indent="-201295">
              <a:lnSpc>
                <a:spcPct val="100000"/>
              </a:lnSpc>
              <a:spcBef>
                <a:spcPts val="510"/>
              </a:spcBef>
              <a:buSzPct val="95000"/>
              <a:buFont typeface="Wingdings" panose="05000000000000000000"/>
              <a:buChar char=""/>
              <a:tabLst>
                <a:tab pos="713740" algn="l"/>
              </a:tabLst>
            </a:pPr>
            <a:r>
              <a:rPr sz="2000" dirty="0">
                <a:latin typeface="微软雅黑" panose="020B0503020204020204" charset="-122"/>
                <a:ea typeface="微软雅黑" panose="020B0503020204020204" charset="-122"/>
                <a:cs typeface="微软雅黑" panose="020B0503020204020204" charset="-122"/>
              </a:rPr>
              <a:t>《生物安全实验室建筑</a:t>
            </a:r>
            <a:r>
              <a:rPr sz="2000" spc="-10" dirty="0">
                <a:latin typeface="微软雅黑" panose="020B0503020204020204" charset="-122"/>
                <a:ea typeface="微软雅黑" panose="020B0503020204020204" charset="-122"/>
                <a:cs typeface="微软雅黑" panose="020B0503020204020204" charset="-122"/>
              </a:rPr>
              <a:t>技</a:t>
            </a:r>
            <a:r>
              <a:rPr sz="2000" dirty="0">
                <a:latin typeface="微软雅黑" panose="020B0503020204020204" charset="-122"/>
                <a:ea typeface="微软雅黑" panose="020B0503020204020204" charset="-122"/>
                <a:cs typeface="微软雅黑" panose="020B0503020204020204" charset="-122"/>
              </a:rPr>
              <a:t>术规</a:t>
            </a:r>
            <a:r>
              <a:rPr sz="2000" spc="-10" dirty="0">
                <a:latin typeface="微软雅黑" panose="020B0503020204020204" charset="-122"/>
                <a:ea typeface="微软雅黑" panose="020B0503020204020204" charset="-122"/>
                <a:cs typeface="微软雅黑" panose="020B0503020204020204" charset="-122"/>
              </a:rPr>
              <a:t>范</a:t>
            </a:r>
            <a:r>
              <a:rPr sz="2000" dirty="0">
                <a:latin typeface="微软雅黑" panose="020B0503020204020204" charset="-122"/>
                <a:ea typeface="微软雅黑" panose="020B0503020204020204" charset="-122"/>
                <a:cs typeface="微软雅黑" panose="020B0503020204020204" charset="-122"/>
              </a:rPr>
              <a:t>》</a:t>
            </a:r>
            <a:r>
              <a:rPr sz="2000" spc="-5" dirty="0">
                <a:latin typeface="微软雅黑" panose="020B0503020204020204" charset="-122"/>
                <a:ea typeface="微软雅黑" panose="020B0503020204020204" charset="-122"/>
                <a:cs typeface="微软雅黑" panose="020B0503020204020204" charset="-122"/>
              </a:rPr>
              <a:t>（2004</a:t>
            </a:r>
            <a:r>
              <a:rPr sz="2000" spc="-10" dirty="0">
                <a:latin typeface="微软雅黑" panose="020B0503020204020204" charset="-122"/>
                <a:ea typeface="微软雅黑" panose="020B0503020204020204" charset="-122"/>
                <a:cs typeface="微软雅黑" panose="020B0503020204020204" charset="-122"/>
              </a:rPr>
              <a:t>年）</a:t>
            </a:r>
            <a:endParaRPr sz="2000" dirty="0">
              <a:latin typeface="微软雅黑" panose="020B0503020204020204" charset="-122"/>
              <a:ea typeface="微软雅黑" panose="020B0503020204020204" charset="-122"/>
              <a:cs typeface="微软雅黑" panose="020B0503020204020204" charset="-122"/>
            </a:endParaRPr>
          </a:p>
          <a:p>
            <a:pPr marL="713105" lvl="1" indent="-201295">
              <a:lnSpc>
                <a:spcPct val="100000"/>
              </a:lnSpc>
              <a:spcBef>
                <a:spcPts val="490"/>
              </a:spcBef>
              <a:buSzPct val="95000"/>
              <a:buFont typeface="Wingdings" panose="05000000000000000000"/>
              <a:buChar char=""/>
              <a:tabLst>
                <a:tab pos="713740" algn="l"/>
              </a:tabLst>
            </a:pPr>
            <a:r>
              <a:rPr sz="2000" dirty="0">
                <a:latin typeface="微软雅黑" panose="020B0503020204020204" charset="-122"/>
                <a:ea typeface="微软雅黑" panose="020B0503020204020204" charset="-122"/>
                <a:cs typeface="微软雅黑" panose="020B0503020204020204" charset="-122"/>
              </a:rPr>
              <a:t>《实验室生物安全通用</a:t>
            </a:r>
            <a:r>
              <a:rPr sz="2000" spc="-15" dirty="0">
                <a:latin typeface="微软雅黑" panose="020B0503020204020204" charset="-122"/>
                <a:ea typeface="微软雅黑" panose="020B0503020204020204" charset="-122"/>
                <a:cs typeface="微软雅黑" panose="020B0503020204020204" charset="-122"/>
              </a:rPr>
              <a:t>要</a:t>
            </a:r>
            <a:r>
              <a:rPr sz="2000" dirty="0">
                <a:latin typeface="微软雅黑" panose="020B0503020204020204" charset="-122"/>
                <a:ea typeface="微软雅黑" panose="020B0503020204020204" charset="-122"/>
                <a:cs typeface="微软雅黑" panose="020B0503020204020204" charset="-122"/>
              </a:rPr>
              <a:t>求》</a:t>
            </a:r>
            <a:r>
              <a:rPr sz="2000" spc="-5" dirty="0">
                <a:latin typeface="微软雅黑" panose="020B0503020204020204" charset="-122"/>
                <a:ea typeface="微软雅黑" panose="020B0503020204020204" charset="-122"/>
                <a:cs typeface="微软雅黑" panose="020B0503020204020204" charset="-122"/>
              </a:rPr>
              <a:t>（2004</a:t>
            </a:r>
            <a:r>
              <a:rPr sz="2000" dirty="0">
                <a:latin typeface="微软雅黑" panose="020B0503020204020204" charset="-122"/>
                <a:ea typeface="微软雅黑" panose="020B0503020204020204" charset="-122"/>
                <a:cs typeface="微软雅黑" panose="020B0503020204020204" charset="-122"/>
              </a:rPr>
              <a:t>年）</a:t>
            </a:r>
          </a:p>
          <a:p>
            <a:pPr marL="713105" lvl="1" indent="-201295">
              <a:lnSpc>
                <a:spcPct val="100000"/>
              </a:lnSpc>
              <a:spcBef>
                <a:spcPts val="505"/>
              </a:spcBef>
              <a:buSzPct val="95000"/>
              <a:buFont typeface="Wingdings" panose="05000000000000000000"/>
              <a:buChar char=""/>
              <a:tabLst>
                <a:tab pos="713740" algn="l"/>
              </a:tabLst>
            </a:pPr>
            <a:r>
              <a:rPr sz="2000" dirty="0">
                <a:latin typeface="微软雅黑" panose="020B0503020204020204" charset="-122"/>
                <a:ea typeface="微软雅黑" panose="020B0503020204020204" charset="-122"/>
                <a:cs typeface="微软雅黑" panose="020B0503020204020204" charset="-122"/>
              </a:rPr>
              <a:t>《微生物和生物医学实</a:t>
            </a:r>
            <a:r>
              <a:rPr sz="2000" spc="-15" dirty="0">
                <a:latin typeface="微软雅黑" panose="020B0503020204020204" charset="-122"/>
                <a:ea typeface="微软雅黑" panose="020B0503020204020204" charset="-122"/>
                <a:cs typeface="微软雅黑" panose="020B0503020204020204" charset="-122"/>
              </a:rPr>
              <a:t>验</a:t>
            </a:r>
            <a:r>
              <a:rPr sz="2000" dirty="0">
                <a:latin typeface="微软雅黑" panose="020B0503020204020204" charset="-122"/>
                <a:ea typeface="微软雅黑" panose="020B0503020204020204" charset="-122"/>
                <a:cs typeface="微软雅黑" panose="020B0503020204020204" charset="-122"/>
              </a:rPr>
              <a:t>室生</a:t>
            </a:r>
            <a:r>
              <a:rPr sz="2000" spc="-15" dirty="0">
                <a:latin typeface="微软雅黑" panose="020B0503020204020204" charset="-122"/>
                <a:ea typeface="微软雅黑" panose="020B0503020204020204" charset="-122"/>
                <a:cs typeface="微软雅黑" panose="020B0503020204020204" charset="-122"/>
              </a:rPr>
              <a:t>物</a:t>
            </a:r>
            <a:r>
              <a:rPr sz="2000" dirty="0">
                <a:latin typeface="微软雅黑" panose="020B0503020204020204" charset="-122"/>
                <a:ea typeface="微软雅黑" panose="020B0503020204020204" charset="-122"/>
                <a:cs typeface="微软雅黑" panose="020B0503020204020204" charset="-122"/>
              </a:rPr>
              <a:t>安全</a:t>
            </a:r>
            <a:r>
              <a:rPr sz="2000" spc="-15" dirty="0">
                <a:latin typeface="微软雅黑" panose="020B0503020204020204" charset="-122"/>
                <a:ea typeface="微软雅黑" panose="020B0503020204020204" charset="-122"/>
                <a:cs typeface="微软雅黑" panose="020B0503020204020204" charset="-122"/>
              </a:rPr>
              <a:t>通</a:t>
            </a:r>
            <a:r>
              <a:rPr sz="2000" dirty="0">
                <a:latin typeface="微软雅黑" panose="020B0503020204020204" charset="-122"/>
                <a:ea typeface="微软雅黑" panose="020B0503020204020204" charset="-122"/>
                <a:cs typeface="微软雅黑" panose="020B0503020204020204" charset="-122"/>
              </a:rPr>
              <a:t>用准</a:t>
            </a:r>
            <a:r>
              <a:rPr sz="2000" spc="-10" dirty="0">
                <a:latin typeface="微软雅黑" panose="020B0503020204020204" charset="-122"/>
                <a:ea typeface="微软雅黑" panose="020B0503020204020204" charset="-122"/>
                <a:cs typeface="微软雅黑" panose="020B0503020204020204" charset="-122"/>
              </a:rPr>
              <a:t>则</a:t>
            </a:r>
            <a:r>
              <a:rPr sz="2000" dirty="0">
                <a:latin typeface="微软雅黑" panose="020B0503020204020204" charset="-122"/>
                <a:ea typeface="微软雅黑" panose="020B0503020204020204" charset="-122"/>
                <a:cs typeface="微软雅黑" panose="020B0503020204020204" charset="-122"/>
              </a:rPr>
              <a:t>》</a:t>
            </a:r>
            <a:r>
              <a:rPr sz="2000" spc="-5" dirty="0">
                <a:latin typeface="微软雅黑" panose="020B0503020204020204" charset="-122"/>
                <a:ea typeface="微软雅黑" panose="020B0503020204020204" charset="-122"/>
                <a:cs typeface="微软雅黑" panose="020B0503020204020204" charset="-122"/>
              </a:rPr>
              <a:t>（2002</a:t>
            </a:r>
            <a:r>
              <a:rPr sz="2000" spc="-15" dirty="0">
                <a:latin typeface="微软雅黑" panose="020B0503020204020204" charset="-122"/>
                <a:ea typeface="微软雅黑" panose="020B0503020204020204" charset="-122"/>
                <a:cs typeface="微软雅黑" panose="020B0503020204020204" charset="-122"/>
              </a:rPr>
              <a:t>年</a:t>
            </a:r>
            <a:r>
              <a:rPr sz="2000" dirty="0">
                <a:latin typeface="微软雅黑" panose="020B0503020204020204" charset="-122"/>
                <a:ea typeface="微软雅黑" panose="020B0503020204020204" charset="-122"/>
                <a:cs typeface="微软雅黑" panose="020B0503020204020204" charset="-122"/>
              </a:rPr>
              <a:t>12</a:t>
            </a:r>
            <a:r>
              <a:rPr sz="2000" spc="-15" dirty="0">
                <a:latin typeface="微软雅黑" panose="020B0503020204020204" charset="-122"/>
                <a:ea typeface="微软雅黑" panose="020B0503020204020204" charset="-122"/>
                <a:cs typeface="微软雅黑" panose="020B0503020204020204" charset="-122"/>
              </a:rPr>
              <a:t>月</a:t>
            </a:r>
            <a:r>
              <a:rPr sz="2000" dirty="0">
                <a:latin typeface="微软雅黑" panose="020B0503020204020204" charset="-122"/>
                <a:ea typeface="微软雅黑" panose="020B0503020204020204" charset="-122"/>
                <a:cs typeface="微软雅黑" panose="020B0503020204020204" charset="-122"/>
              </a:rPr>
              <a:t>行标）</a:t>
            </a:r>
          </a:p>
          <a:p>
            <a:pPr marL="713105" lvl="1" indent="-201295">
              <a:lnSpc>
                <a:spcPct val="100000"/>
              </a:lnSpc>
              <a:spcBef>
                <a:spcPts val="500"/>
              </a:spcBef>
              <a:buSzPct val="95000"/>
              <a:buFont typeface="Wingdings" panose="05000000000000000000"/>
              <a:buChar char=""/>
              <a:tabLst>
                <a:tab pos="713740" algn="l"/>
              </a:tabLst>
            </a:pPr>
            <a:r>
              <a:rPr sz="2000" dirty="0">
                <a:latin typeface="微软雅黑" panose="020B0503020204020204" charset="-122"/>
                <a:ea typeface="微软雅黑" panose="020B0503020204020204" charset="-122"/>
                <a:cs typeface="微软雅黑" panose="020B0503020204020204" charset="-122"/>
              </a:rPr>
              <a:t>《医疗机构临床实验室</a:t>
            </a:r>
            <a:r>
              <a:rPr sz="2000" spc="-15" dirty="0">
                <a:latin typeface="微软雅黑" panose="020B0503020204020204" charset="-122"/>
                <a:ea typeface="微软雅黑" panose="020B0503020204020204" charset="-122"/>
                <a:cs typeface="微软雅黑" panose="020B0503020204020204" charset="-122"/>
              </a:rPr>
              <a:t>管</a:t>
            </a:r>
            <a:r>
              <a:rPr sz="2000" dirty="0">
                <a:latin typeface="微软雅黑" panose="020B0503020204020204" charset="-122"/>
                <a:ea typeface="微软雅黑" panose="020B0503020204020204" charset="-122"/>
                <a:cs typeface="微软雅黑" panose="020B0503020204020204" charset="-122"/>
              </a:rPr>
              <a:t>理办</a:t>
            </a:r>
            <a:r>
              <a:rPr sz="2000" spc="-10" dirty="0">
                <a:latin typeface="微软雅黑" panose="020B0503020204020204" charset="-122"/>
                <a:ea typeface="微软雅黑" panose="020B0503020204020204" charset="-122"/>
                <a:cs typeface="微软雅黑" panose="020B0503020204020204" charset="-122"/>
              </a:rPr>
              <a:t>法</a:t>
            </a:r>
            <a:r>
              <a:rPr sz="2000" dirty="0">
                <a:latin typeface="微软雅黑" panose="020B0503020204020204" charset="-122"/>
                <a:ea typeface="微软雅黑" panose="020B0503020204020204" charset="-122"/>
                <a:cs typeface="微软雅黑" panose="020B0503020204020204" charset="-122"/>
              </a:rPr>
              <a:t>》</a:t>
            </a:r>
            <a:r>
              <a:rPr sz="2000" spc="-5" dirty="0">
                <a:latin typeface="微软雅黑" panose="020B0503020204020204" charset="-122"/>
                <a:ea typeface="微软雅黑" panose="020B0503020204020204" charset="-122"/>
                <a:cs typeface="微软雅黑" panose="020B0503020204020204" charset="-122"/>
              </a:rPr>
              <a:t>（2006</a:t>
            </a:r>
            <a:r>
              <a:rPr sz="2000" spc="-15" dirty="0">
                <a:latin typeface="微软雅黑" panose="020B0503020204020204" charset="-122"/>
                <a:ea typeface="微软雅黑" panose="020B0503020204020204" charset="-122"/>
                <a:cs typeface="微软雅黑" panose="020B0503020204020204" charset="-122"/>
              </a:rPr>
              <a:t>年）</a:t>
            </a:r>
            <a:endParaRPr sz="2000" dirty="0">
              <a:latin typeface="微软雅黑" panose="020B0503020204020204" charset="-122"/>
              <a:ea typeface="微软雅黑" panose="020B0503020204020204" charset="-122"/>
              <a:cs typeface="微软雅黑" panose="020B0503020204020204" charset="-122"/>
            </a:endParaRPr>
          </a:p>
          <a:p>
            <a:pPr marL="713105" lvl="1" indent="-201295">
              <a:lnSpc>
                <a:spcPct val="100000"/>
              </a:lnSpc>
              <a:spcBef>
                <a:spcPts val="495"/>
              </a:spcBef>
              <a:buSzPct val="95000"/>
              <a:buFont typeface="Wingdings" panose="05000000000000000000"/>
              <a:buChar char=""/>
              <a:tabLst>
                <a:tab pos="713740" algn="l"/>
              </a:tabLst>
            </a:pPr>
            <a:r>
              <a:rPr sz="2000" dirty="0">
                <a:latin typeface="微软雅黑" panose="020B0503020204020204" charset="-122"/>
                <a:ea typeface="微软雅黑" panose="020B0503020204020204" charset="-122"/>
                <a:cs typeface="微软雅黑" panose="020B0503020204020204" charset="-122"/>
              </a:rPr>
              <a:t>《人间传染的病原微生</a:t>
            </a:r>
            <a:r>
              <a:rPr sz="2000" spc="-10" dirty="0">
                <a:latin typeface="微软雅黑" panose="020B0503020204020204" charset="-122"/>
                <a:ea typeface="微软雅黑" panose="020B0503020204020204" charset="-122"/>
                <a:cs typeface="微软雅黑" panose="020B0503020204020204" charset="-122"/>
              </a:rPr>
              <a:t>物</a:t>
            </a:r>
            <a:r>
              <a:rPr sz="2000" dirty="0">
                <a:latin typeface="微软雅黑" panose="020B0503020204020204" charset="-122"/>
                <a:ea typeface="微软雅黑" panose="020B0503020204020204" charset="-122"/>
                <a:cs typeface="微软雅黑" panose="020B0503020204020204" charset="-122"/>
              </a:rPr>
              <a:t>名</a:t>
            </a:r>
            <a:r>
              <a:rPr sz="2000" spc="5" dirty="0">
                <a:latin typeface="微软雅黑" panose="020B0503020204020204" charset="-122"/>
                <a:ea typeface="微软雅黑" panose="020B0503020204020204" charset="-122"/>
                <a:cs typeface="微软雅黑" panose="020B0503020204020204" charset="-122"/>
              </a:rPr>
              <a:t>录</a:t>
            </a:r>
            <a:r>
              <a:rPr sz="2000" spc="-10" dirty="0">
                <a:latin typeface="微软雅黑" panose="020B0503020204020204" charset="-122"/>
                <a:ea typeface="微软雅黑" panose="020B0503020204020204" charset="-122"/>
                <a:cs typeface="微软雅黑" panose="020B0503020204020204" charset="-122"/>
              </a:rPr>
              <a:t>》</a:t>
            </a:r>
            <a:r>
              <a:rPr sz="2000" spc="-5" dirty="0">
                <a:latin typeface="微软雅黑" panose="020B0503020204020204" charset="-122"/>
                <a:ea typeface="微软雅黑" panose="020B0503020204020204" charset="-122"/>
                <a:cs typeface="微软雅黑" panose="020B0503020204020204" charset="-122"/>
              </a:rPr>
              <a:t>（2006</a:t>
            </a:r>
            <a:r>
              <a:rPr sz="2000" dirty="0">
                <a:latin typeface="微软雅黑" panose="020B0503020204020204" charset="-122"/>
                <a:ea typeface="微软雅黑" panose="020B0503020204020204" charset="-122"/>
                <a:cs typeface="微软雅黑" panose="020B0503020204020204" charset="-122"/>
              </a:rPr>
              <a:t>年</a:t>
            </a:r>
            <a:r>
              <a:rPr sz="2000" spc="-15" dirty="0">
                <a:latin typeface="微软雅黑" panose="020B0503020204020204" charset="-122"/>
                <a:ea typeface="微软雅黑" panose="020B0503020204020204" charset="-122"/>
                <a:cs typeface="微软雅黑" panose="020B0503020204020204" charset="-122"/>
              </a:rPr>
              <a:t>1</a:t>
            </a:r>
            <a:r>
              <a:rPr sz="2000" dirty="0">
                <a:latin typeface="微软雅黑" panose="020B0503020204020204" charset="-122"/>
                <a:ea typeface="微软雅黑" panose="020B0503020204020204" charset="-122"/>
                <a:cs typeface="微软雅黑" panose="020B0503020204020204" charset="-122"/>
              </a:rPr>
              <a:t>月）</a:t>
            </a:r>
          </a:p>
          <a:p>
            <a:pPr marL="713105" lvl="1" indent="-201295">
              <a:lnSpc>
                <a:spcPct val="100000"/>
              </a:lnSpc>
              <a:spcBef>
                <a:spcPts val="505"/>
              </a:spcBef>
              <a:buSzPct val="95000"/>
              <a:buFont typeface="Wingdings" panose="05000000000000000000"/>
              <a:buChar char=""/>
              <a:tabLst>
                <a:tab pos="713740" algn="l"/>
              </a:tabLst>
            </a:pPr>
            <a:r>
              <a:rPr sz="2000" dirty="0">
                <a:latin typeface="微软雅黑" panose="020B0503020204020204" charset="-122"/>
                <a:ea typeface="微软雅黑" panose="020B0503020204020204" charset="-122"/>
                <a:cs typeface="微软雅黑" panose="020B0503020204020204" charset="-122"/>
              </a:rPr>
              <a:t>《临床实验室安全准则</a:t>
            </a:r>
            <a:r>
              <a:rPr sz="2000" spc="-15" dirty="0">
                <a:latin typeface="微软雅黑" panose="020B0503020204020204" charset="-122"/>
                <a:ea typeface="微软雅黑" panose="020B0503020204020204" charset="-122"/>
                <a:cs typeface="微软雅黑" panose="020B0503020204020204" charset="-122"/>
              </a:rPr>
              <a:t>》</a:t>
            </a:r>
            <a:r>
              <a:rPr sz="2000" spc="-5" dirty="0">
                <a:latin typeface="微软雅黑" panose="020B0503020204020204" charset="-122"/>
                <a:ea typeface="微软雅黑" panose="020B0503020204020204" charset="-122"/>
                <a:cs typeface="微软雅黑" panose="020B0503020204020204" charset="-122"/>
              </a:rPr>
              <a:t>（2005</a:t>
            </a:r>
            <a:r>
              <a:rPr sz="2000" dirty="0">
                <a:latin typeface="微软雅黑" panose="020B0503020204020204" charset="-122"/>
                <a:ea typeface="微软雅黑" panose="020B0503020204020204" charset="-122"/>
                <a:cs typeface="微软雅黑" panose="020B0503020204020204" charset="-122"/>
              </a:rPr>
              <a:t>年</a:t>
            </a:r>
            <a:r>
              <a:rPr sz="2000" spc="-10" dirty="0">
                <a:latin typeface="微软雅黑" panose="020B0503020204020204" charset="-122"/>
                <a:ea typeface="微软雅黑" panose="020B0503020204020204" charset="-122"/>
                <a:cs typeface="微软雅黑" panose="020B0503020204020204" charset="-122"/>
              </a:rPr>
              <a:t>12</a:t>
            </a:r>
            <a:r>
              <a:rPr sz="2000" dirty="0">
                <a:latin typeface="微软雅黑" panose="020B0503020204020204" charset="-122"/>
                <a:ea typeface="微软雅黑" panose="020B0503020204020204" charset="-122"/>
                <a:cs typeface="微软雅黑" panose="020B0503020204020204" charset="-122"/>
              </a:rPr>
              <a:t>月</a:t>
            </a:r>
            <a:r>
              <a:rPr sz="2000" spc="-15" dirty="0">
                <a:latin typeface="微软雅黑" panose="020B0503020204020204" charset="-122"/>
                <a:ea typeface="微软雅黑" panose="020B0503020204020204" charset="-122"/>
                <a:cs typeface="微软雅黑" panose="020B0503020204020204" charset="-122"/>
              </a:rPr>
              <a:t>1</a:t>
            </a:r>
            <a:r>
              <a:rPr sz="2000" dirty="0">
                <a:latin typeface="微软雅黑" panose="020B0503020204020204" charset="-122"/>
                <a:ea typeface="微软雅黑" panose="020B0503020204020204" charset="-122"/>
                <a:cs typeface="微软雅黑" panose="020B0503020204020204" charset="-122"/>
              </a:rPr>
              <a:t>日）</a:t>
            </a:r>
          </a:p>
          <a:p>
            <a:pPr marL="713105" lvl="1" indent="-201295">
              <a:lnSpc>
                <a:spcPct val="100000"/>
              </a:lnSpc>
              <a:spcBef>
                <a:spcPts val="505"/>
              </a:spcBef>
              <a:buSzPct val="95000"/>
              <a:buFont typeface="Wingdings" panose="05000000000000000000"/>
              <a:buChar char=""/>
              <a:tabLst>
                <a:tab pos="713740" algn="l"/>
              </a:tabLst>
            </a:pPr>
            <a:r>
              <a:rPr sz="2000" dirty="0" smtClean="0">
                <a:latin typeface="微软雅黑" panose="020B0503020204020204" charset="-122"/>
                <a:ea typeface="微软雅黑" panose="020B0503020204020204" charset="-122"/>
                <a:cs typeface="微软雅黑" panose="020B0503020204020204" charset="-122"/>
              </a:rPr>
              <a:t>《</a:t>
            </a:r>
            <a:r>
              <a:rPr sz="2000" dirty="0" err="1" smtClean="0">
                <a:latin typeface="微软雅黑" panose="020B0503020204020204" charset="-122"/>
                <a:ea typeface="微软雅黑" panose="020B0503020204020204" charset="-122"/>
                <a:cs typeface="微软雅黑" panose="020B0503020204020204" charset="-122"/>
              </a:rPr>
              <a:t>医疗废物管理条例</a:t>
            </a:r>
            <a:r>
              <a:rPr sz="2000" dirty="0" smtClean="0">
                <a:latin typeface="微软雅黑" panose="020B0503020204020204" charset="-122"/>
                <a:ea typeface="微软雅黑" panose="020B0503020204020204" charset="-122"/>
                <a:cs typeface="微软雅黑" panose="020B0503020204020204" charset="-122"/>
              </a:rPr>
              <a:t>》（</a:t>
            </a:r>
            <a:r>
              <a:rPr sz="2000" spc="-515" dirty="0" smtClean="0">
                <a:latin typeface="微软雅黑" panose="020B0503020204020204" charset="-122"/>
                <a:ea typeface="微软雅黑" panose="020B0503020204020204" charset="-122"/>
                <a:cs typeface="微软雅黑" panose="020B0503020204020204" charset="-122"/>
              </a:rPr>
              <a:t> </a:t>
            </a:r>
            <a:r>
              <a:rPr sz="2000" dirty="0" smtClean="0">
                <a:latin typeface="微软雅黑" panose="020B0503020204020204" charset="-122"/>
                <a:ea typeface="微软雅黑" panose="020B0503020204020204" charset="-122"/>
                <a:cs typeface="微软雅黑" panose="020B0503020204020204" charset="-122"/>
              </a:rPr>
              <a:t>2003年）</a:t>
            </a:r>
          </a:p>
          <a:p>
            <a:pPr marL="713105" lvl="1" indent="-201295">
              <a:lnSpc>
                <a:spcPct val="100000"/>
              </a:lnSpc>
              <a:spcBef>
                <a:spcPts val="490"/>
              </a:spcBef>
              <a:buSzPct val="95000"/>
              <a:buFont typeface="Wingdings" panose="05000000000000000000"/>
              <a:buChar char=""/>
              <a:tabLst>
                <a:tab pos="713740" algn="l"/>
              </a:tabLst>
            </a:pPr>
            <a:r>
              <a:rPr sz="2000" dirty="0" smtClean="0">
                <a:latin typeface="微软雅黑" panose="020B0503020204020204" charset="-122"/>
                <a:ea typeface="微软雅黑" panose="020B0503020204020204" charset="-122"/>
                <a:cs typeface="微软雅黑" panose="020B0503020204020204" charset="-122"/>
              </a:rPr>
              <a:t>《</a:t>
            </a:r>
            <a:r>
              <a:rPr sz="2000" dirty="0">
                <a:latin typeface="微软雅黑" panose="020B0503020204020204" charset="-122"/>
                <a:ea typeface="微软雅黑" panose="020B0503020204020204" charset="-122"/>
                <a:cs typeface="微软雅黑" panose="020B0503020204020204" charset="-122"/>
              </a:rPr>
              <a:t>可感染人类的高致病</a:t>
            </a:r>
            <a:r>
              <a:rPr sz="2000" spc="-15" dirty="0">
                <a:latin typeface="微软雅黑" panose="020B0503020204020204" charset="-122"/>
                <a:ea typeface="微软雅黑" panose="020B0503020204020204" charset="-122"/>
                <a:cs typeface="微软雅黑" panose="020B0503020204020204" charset="-122"/>
              </a:rPr>
              <a:t>性</a:t>
            </a:r>
            <a:r>
              <a:rPr sz="2000" dirty="0">
                <a:latin typeface="微软雅黑" panose="020B0503020204020204" charset="-122"/>
                <a:ea typeface="微软雅黑" panose="020B0503020204020204" charset="-122"/>
                <a:cs typeface="微软雅黑" panose="020B0503020204020204" charset="-122"/>
              </a:rPr>
              <a:t>病原</a:t>
            </a:r>
            <a:r>
              <a:rPr sz="2000" spc="-15" dirty="0">
                <a:latin typeface="微软雅黑" panose="020B0503020204020204" charset="-122"/>
                <a:ea typeface="微软雅黑" panose="020B0503020204020204" charset="-122"/>
                <a:cs typeface="微软雅黑" panose="020B0503020204020204" charset="-122"/>
              </a:rPr>
              <a:t>微</a:t>
            </a:r>
            <a:r>
              <a:rPr sz="2000" dirty="0">
                <a:latin typeface="微软雅黑" panose="020B0503020204020204" charset="-122"/>
                <a:ea typeface="微软雅黑" panose="020B0503020204020204" charset="-122"/>
                <a:cs typeface="微软雅黑" panose="020B0503020204020204" charset="-122"/>
              </a:rPr>
              <a:t>生物</a:t>
            </a:r>
            <a:r>
              <a:rPr sz="2000" spc="-15" dirty="0">
                <a:latin typeface="微软雅黑" panose="020B0503020204020204" charset="-122"/>
                <a:ea typeface="微软雅黑" panose="020B0503020204020204" charset="-122"/>
                <a:cs typeface="微软雅黑" panose="020B0503020204020204" charset="-122"/>
              </a:rPr>
              <a:t>菌</a:t>
            </a:r>
            <a:r>
              <a:rPr sz="2000" dirty="0">
                <a:latin typeface="微软雅黑" panose="020B0503020204020204" charset="-122"/>
                <a:ea typeface="微软雅黑" panose="020B0503020204020204" charset="-122"/>
                <a:cs typeface="微软雅黑" panose="020B0503020204020204" charset="-122"/>
              </a:rPr>
              <a:t>毒或</a:t>
            </a:r>
            <a:r>
              <a:rPr sz="2000" spc="-15" dirty="0">
                <a:latin typeface="微软雅黑" panose="020B0503020204020204" charset="-122"/>
                <a:ea typeface="微软雅黑" panose="020B0503020204020204" charset="-122"/>
                <a:cs typeface="微软雅黑" panose="020B0503020204020204" charset="-122"/>
              </a:rPr>
              <a:t>样</a:t>
            </a:r>
            <a:r>
              <a:rPr sz="2000" dirty="0">
                <a:latin typeface="微软雅黑" panose="020B0503020204020204" charset="-122"/>
                <a:ea typeface="微软雅黑" panose="020B0503020204020204" charset="-122"/>
                <a:cs typeface="微软雅黑" panose="020B0503020204020204" charset="-122"/>
              </a:rPr>
              <a:t>本运</a:t>
            </a:r>
            <a:r>
              <a:rPr sz="2000" spc="-470" dirty="0">
                <a:latin typeface="微软雅黑" panose="020B0503020204020204" charset="-122"/>
                <a:ea typeface="微软雅黑" panose="020B0503020204020204" charset="-122"/>
                <a:cs typeface="微软雅黑" panose="020B0503020204020204" charset="-122"/>
              </a:rPr>
              <a:t> </a:t>
            </a:r>
            <a:r>
              <a:rPr sz="2000" dirty="0">
                <a:latin typeface="微软雅黑" panose="020B0503020204020204" charset="-122"/>
                <a:ea typeface="微软雅黑" panose="020B0503020204020204" charset="-122"/>
                <a:cs typeface="微软雅黑" panose="020B0503020204020204" charset="-122"/>
              </a:rPr>
              <a:t>输管理规定》（2006年）</a:t>
            </a:r>
          </a:p>
          <a:p>
            <a:pPr marL="713105" lvl="1" indent="-201295">
              <a:lnSpc>
                <a:spcPct val="100000"/>
              </a:lnSpc>
              <a:spcBef>
                <a:spcPts val="510"/>
              </a:spcBef>
              <a:buSzPct val="95000"/>
              <a:buFont typeface="Wingdings" panose="05000000000000000000"/>
              <a:buChar char=""/>
              <a:tabLst>
                <a:tab pos="713740" algn="l"/>
              </a:tabLst>
            </a:pPr>
            <a:r>
              <a:rPr sz="2000" dirty="0">
                <a:latin typeface="微软雅黑" panose="020B0503020204020204" charset="-122"/>
                <a:ea typeface="微软雅黑" panose="020B0503020204020204" charset="-122"/>
                <a:cs typeface="微软雅黑" panose="020B0503020204020204" charset="-122"/>
              </a:rPr>
              <a:t>《病原微生物实验室生</a:t>
            </a:r>
            <a:r>
              <a:rPr sz="2000" spc="-10" dirty="0">
                <a:latin typeface="微软雅黑" panose="020B0503020204020204" charset="-122"/>
                <a:ea typeface="微软雅黑" panose="020B0503020204020204" charset="-122"/>
                <a:cs typeface="微软雅黑" panose="020B0503020204020204" charset="-122"/>
              </a:rPr>
              <a:t>物</a:t>
            </a:r>
            <a:r>
              <a:rPr sz="2000" dirty="0">
                <a:latin typeface="微软雅黑" panose="020B0503020204020204" charset="-122"/>
                <a:ea typeface="微软雅黑" panose="020B0503020204020204" charset="-122"/>
                <a:cs typeface="微软雅黑" panose="020B0503020204020204" charset="-122"/>
              </a:rPr>
              <a:t>安全</a:t>
            </a:r>
            <a:r>
              <a:rPr sz="2000" spc="-10" dirty="0">
                <a:latin typeface="微软雅黑" panose="020B0503020204020204" charset="-122"/>
                <a:ea typeface="微软雅黑" panose="020B0503020204020204" charset="-122"/>
                <a:cs typeface="微软雅黑" panose="020B0503020204020204" charset="-122"/>
              </a:rPr>
              <a:t>环</a:t>
            </a:r>
            <a:r>
              <a:rPr sz="2000" dirty="0">
                <a:latin typeface="微软雅黑" panose="020B0503020204020204" charset="-122"/>
                <a:ea typeface="微软雅黑" panose="020B0503020204020204" charset="-122"/>
                <a:cs typeface="微软雅黑" panose="020B0503020204020204" charset="-122"/>
              </a:rPr>
              <a:t>境管</a:t>
            </a:r>
            <a:r>
              <a:rPr sz="2000" spc="-10" dirty="0">
                <a:latin typeface="微软雅黑" panose="020B0503020204020204" charset="-122"/>
                <a:ea typeface="微软雅黑" panose="020B0503020204020204" charset="-122"/>
                <a:cs typeface="微软雅黑" panose="020B0503020204020204" charset="-122"/>
              </a:rPr>
              <a:t>理</a:t>
            </a:r>
            <a:r>
              <a:rPr sz="2000" dirty="0">
                <a:latin typeface="微软雅黑" panose="020B0503020204020204" charset="-122"/>
                <a:ea typeface="微软雅黑" panose="020B0503020204020204" charset="-122"/>
                <a:cs typeface="微软雅黑" panose="020B0503020204020204" charset="-122"/>
              </a:rPr>
              <a:t>办</a:t>
            </a:r>
            <a:r>
              <a:rPr sz="2000" spc="5" dirty="0">
                <a:latin typeface="微软雅黑" panose="020B0503020204020204" charset="-122"/>
                <a:ea typeface="微软雅黑" panose="020B0503020204020204" charset="-122"/>
                <a:cs typeface="微软雅黑" panose="020B0503020204020204" charset="-122"/>
              </a:rPr>
              <a:t>法》</a:t>
            </a:r>
            <a:r>
              <a:rPr sz="2000" spc="-565" dirty="0">
                <a:latin typeface="微软雅黑" panose="020B0503020204020204" charset="-122"/>
                <a:ea typeface="微软雅黑" panose="020B0503020204020204" charset="-122"/>
                <a:cs typeface="微软雅黑" panose="020B0503020204020204" charset="-122"/>
              </a:rPr>
              <a:t> </a:t>
            </a:r>
            <a:r>
              <a:rPr sz="2000" dirty="0">
                <a:latin typeface="微软雅黑" panose="020B0503020204020204" charset="-122"/>
                <a:ea typeface="微软雅黑" panose="020B0503020204020204" charset="-122"/>
                <a:cs typeface="微软雅黑" panose="020B0503020204020204" charset="-122"/>
              </a:rPr>
              <a:t>（2006年）</a:t>
            </a:r>
          </a:p>
          <a:p>
            <a:pPr marL="713105" lvl="1" indent="-201295">
              <a:lnSpc>
                <a:spcPct val="100000"/>
              </a:lnSpc>
              <a:spcBef>
                <a:spcPts val="505"/>
              </a:spcBef>
              <a:buSzPct val="95000"/>
              <a:buFont typeface="Wingdings" panose="05000000000000000000"/>
              <a:buChar char=""/>
              <a:tabLst>
                <a:tab pos="713740" algn="l"/>
              </a:tabLst>
            </a:pPr>
            <a:r>
              <a:rPr sz="2000" dirty="0">
                <a:latin typeface="微软雅黑" panose="020B0503020204020204" charset="-122"/>
                <a:ea typeface="微软雅黑" panose="020B0503020204020204" charset="-122"/>
                <a:cs typeface="微软雅黑" panose="020B0503020204020204" charset="-122"/>
              </a:rPr>
              <a:t>《病原微生物实验室生</a:t>
            </a:r>
            <a:r>
              <a:rPr sz="2000" spc="-15" dirty="0">
                <a:latin typeface="微软雅黑" panose="020B0503020204020204" charset="-122"/>
                <a:ea typeface="微软雅黑" panose="020B0503020204020204" charset="-122"/>
                <a:cs typeface="微软雅黑" panose="020B0503020204020204" charset="-122"/>
              </a:rPr>
              <a:t>物</a:t>
            </a:r>
            <a:r>
              <a:rPr sz="2000" dirty="0">
                <a:latin typeface="微软雅黑" panose="020B0503020204020204" charset="-122"/>
                <a:ea typeface="微软雅黑" panose="020B0503020204020204" charset="-122"/>
                <a:cs typeface="微软雅黑" panose="020B0503020204020204" charset="-122"/>
              </a:rPr>
              <a:t>安全</a:t>
            </a:r>
            <a:r>
              <a:rPr sz="2000" spc="-15" dirty="0">
                <a:latin typeface="微软雅黑" panose="020B0503020204020204" charset="-122"/>
                <a:ea typeface="微软雅黑" panose="020B0503020204020204" charset="-122"/>
                <a:cs typeface="微软雅黑" panose="020B0503020204020204" charset="-122"/>
              </a:rPr>
              <a:t>管</a:t>
            </a:r>
            <a:r>
              <a:rPr sz="2000" dirty="0">
                <a:latin typeface="微软雅黑" panose="020B0503020204020204" charset="-122"/>
                <a:ea typeface="微软雅黑" panose="020B0503020204020204" charset="-122"/>
                <a:cs typeface="微软雅黑" panose="020B0503020204020204" charset="-122"/>
              </a:rPr>
              <a:t>理条</a:t>
            </a:r>
            <a:r>
              <a:rPr sz="2000" spc="-15" dirty="0">
                <a:latin typeface="微软雅黑" panose="020B0503020204020204" charset="-122"/>
                <a:ea typeface="微软雅黑" panose="020B0503020204020204" charset="-122"/>
                <a:cs typeface="微软雅黑" panose="020B0503020204020204" charset="-122"/>
              </a:rPr>
              <a:t>例</a:t>
            </a:r>
            <a:r>
              <a:rPr sz="2000" spc="-5" dirty="0">
                <a:latin typeface="微软雅黑" panose="020B0503020204020204" charset="-122"/>
                <a:ea typeface="微软雅黑" panose="020B0503020204020204" charset="-122"/>
                <a:cs typeface="微软雅黑" panose="020B0503020204020204" charset="-122"/>
              </a:rPr>
              <a:t>（2016</a:t>
            </a:r>
            <a:r>
              <a:rPr sz="2000" spc="-45" dirty="0">
                <a:latin typeface="微软雅黑" panose="020B0503020204020204" charset="-122"/>
                <a:ea typeface="微软雅黑" panose="020B0503020204020204" charset="-122"/>
                <a:cs typeface="微软雅黑" panose="020B0503020204020204" charset="-122"/>
              </a:rPr>
              <a:t> </a:t>
            </a:r>
            <a:r>
              <a:rPr sz="2000" dirty="0">
                <a:latin typeface="微软雅黑" panose="020B0503020204020204" charset="-122"/>
                <a:ea typeface="微软雅黑" panose="020B0503020204020204" charset="-122"/>
                <a:cs typeface="微软雅黑" panose="020B0503020204020204" charset="-122"/>
              </a:rPr>
              <a:t>修订版）》</a:t>
            </a:r>
          </a:p>
          <a:p>
            <a:pPr marL="713105" lvl="1" indent="-201295">
              <a:lnSpc>
                <a:spcPct val="100000"/>
              </a:lnSpc>
              <a:spcBef>
                <a:spcPts val="490"/>
              </a:spcBef>
              <a:buSzPct val="95000"/>
              <a:buFont typeface="Wingdings" panose="05000000000000000000"/>
              <a:buChar char=""/>
              <a:tabLst>
                <a:tab pos="713740" algn="l"/>
              </a:tabLst>
            </a:pPr>
            <a:r>
              <a:rPr sz="2000" dirty="0">
                <a:latin typeface="微软雅黑" panose="020B0503020204020204" charset="-122"/>
                <a:ea typeface="微软雅黑" panose="020B0503020204020204" charset="-122"/>
                <a:cs typeface="微软雅黑" panose="020B0503020204020204" charset="-122"/>
              </a:rPr>
              <a:t>《临床实验室生物安全</a:t>
            </a:r>
            <a:r>
              <a:rPr sz="2000" spc="-15" dirty="0">
                <a:latin typeface="微软雅黑" panose="020B0503020204020204" charset="-122"/>
                <a:ea typeface="微软雅黑" panose="020B0503020204020204" charset="-122"/>
                <a:cs typeface="微软雅黑" panose="020B0503020204020204" charset="-122"/>
              </a:rPr>
              <a:t>指</a:t>
            </a:r>
            <a:r>
              <a:rPr sz="2000" dirty="0">
                <a:latin typeface="微软雅黑" panose="020B0503020204020204" charset="-122"/>
                <a:ea typeface="微软雅黑" panose="020B0503020204020204" charset="-122"/>
                <a:cs typeface="微软雅黑" panose="020B0503020204020204" charset="-122"/>
              </a:rPr>
              <a:t>南</a:t>
            </a:r>
            <a:r>
              <a:rPr sz="2000" spc="-5" dirty="0">
                <a:latin typeface="微软雅黑" panose="020B0503020204020204" charset="-122"/>
                <a:ea typeface="微软雅黑" panose="020B0503020204020204" charset="-122"/>
                <a:cs typeface="微软雅黑" panose="020B0503020204020204" charset="-122"/>
              </a:rPr>
              <a:t>（WS/T</a:t>
            </a:r>
            <a:r>
              <a:rPr sz="2000" spc="-95" dirty="0">
                <a:latin typeface="微软雅黑" panose="020B0503020204020204" charset="-122"/>
                <a:ea typeface="微软雅黑" panose="020B0503020204020204" charset="-122"/>
                <a:cs typeface="微软雅黑" panose="020B0503020204020204" charset="-122"/>
              </a:rPr>
              <a:t> </a:t>
            </a:r>
            <a:r>
              <a:rPr sz="2000" dirty="0">
                <a:latin typeface="微软雅黑" panose="020B0503020204020204" charset="-122"/>
                <a:ea typeface="微软雅黑" panose="020B0503020204020204" charset="-122"/>
                <a:cs typeface="微软雅黑" panose="020B0503020204020204" charset="-122"/>
              </a:rPr>
              <a:t>442-2014）》</a:t>
            </a:r>
          </a:p>
          <a:p>
            <a:pPr marL="713105" lvl="1" indent="-201295">
              <a:lnSpc>
                <a:spcPct val="100000"/>
              </a:lnSpc>
              <a:spcBef>
                <a:spcPts val="490"/>
              </a:spcBef>
              <a:buSzPct val="95000"/>
              <a:buFont typeface="Wingdings" panose="05000000000000000000"/>
              <a:buChar char=""/>
              <a:tabLst>
                <a:tab pos="713740" algn="l"/>
              </a:tabLst>
            </a:pPr>
            <a:r>
              <a:rPr lang="zh-CN" altLang="en-US" sz="2000" dirty="0">
                <a:latin typeface="微软雅黑" panose="020B0503020204020204" charset="-122"/>
                <a:ea typeface="微软雅黑" panose="020B0503020204020204" charset="-122"/>
                <a:cs typeface="微软雅黑" panose="020B0503020204020204" charset="-122"/>
              </a:rPr>
              <a:t>《病原微生物实验室生物安全通用准则（</a:t>
            </a:r>
            <a:r>
              <a:rPr lang="en-US" altLang="zh-CN" sz="2000" dirty="0">
                <a:latin typeface="微软雅黑" panose="020B0503020204020204" charset="-122"/>
                <a:ea typeface="微软雅黑" panose="020B0503020204020204" charset="-122"/>
                <a:cs typeface="微软雅黑" panose="020B0503020204020204" charset="-122"/>
              </a:rPr>
              <a:t>WS233-2017</a:t>
            </a:r>
            <a:r>
              <a:rPr lang="zh-CN" altLang="en-US" sz="2000" dirty="0">
                <a:latin typeface="微软雅黑" panose="020B0503020204020204" charset="-122"/>
                <a:ea typeface="微软雅黑" panose="020B0503020204020204" charset="-122"/>
                <a:cs typeface="微软雅黑" panose="020B0503020204020204" charset="-122"/>
              </a:rPr>
              <a:t>）》</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椭圆 5"/>
          <p:cNvSpPr/>
          <p:nvPr/>
        </p:nvSpPr>
        <p:spPr>
          <a:xfrm>
            <a:off x="5160398" y="1849542"/>
            <a:ext cx="1856862" cy="1856862"/>
          </a:xfrm>
          <a:prstGeom prst="ellipse">
            <a:avLst/>
          </a:prstGeom>
          <a:solidFill>
            <a:schemeClr val="accent1"/>
          </a:solidFill>
          <a:ln>
            <a:noFill/>
          </a:ln>
          <a:effectLst>
            <a:outerShdw blurRad="50800" dist="38100" dir="5400000" algn="t" rotWithShape="0">
              <a:prstClr val="black">
                <a:alpha val="40000"/>
              </a:prstClr>
            </a:outerShdw>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																					</a:t>
            </a:r>
            <a:endParaRPr lang="zh-CN" altLang="en-US" dirty="0"/>
          </a:p>
        </p:txBody>
      </p:sp>
      <p:sp>
        <p:nvSpPr>
          <p:cNvPr id="7" name="文本框 6"/>
          <p:cNvSpPr txBox="1"/>
          <p:nvPr/>
        </p:nvSpPr>
        <p:spPr>
          <a:xfrm>
            <a:off x="3032759" y="3813298"/>
            <a:ext cx="6126480" cy="1198880"/>
          </a:xfrm>
          <a:prstGeom prst="rect">
            <a:avLst/>
          </a:prstGeom>
          <a:noFill/>
        </p:spPr>
        <p:txBody>
          <a:bodyPr wrap="none" rtlCol="0">
            <a:spAutoFit/>
          </a:bodyPr>
          <a:lstStyle/>
          <a:p>
            <a:pPr algn="ctr"/>
            <a:r>
              <a:rPr sz="3600" b="1" dirty="0">
                <a:latin typeface="微软雅黑" panose="020B0503020204020204" charset="-122"/>
                <a:ea typeface="微软雅黑" panose="020B0503020204020204" charset="-122"/>
                <a:cs typeface="宋体" panose="02010600030101010101" pitchFamily="2" charset="-122"/>
                <a:sym typeface="+mn-ea"/>
              </a:rPr>
              <a:t>实验室生物</a:t>
            </a:r>
            <a:r>
              <a:rPr lang="zh-CN" sz="3600" b="1" dirty="0">
                <a:latin typeface="微软雅黑" panose="020B0503020204020204" charset="-122"/>
                <a:ea typeface="微软雅黑" panose="020B0503020204020204" charset="-122"/>
                <a:cs typeface="宋体" panose="02010600030101010101" pitchFamily="2" charset="-122"/>
                <a:sym typeface="+mn-ea"/>
              </a:rPr>
              <a:t>危害的定义及类型</a:t>
            </a:r>
          </a:p>
          <a:p>
            <a:pPr algn="ctr"/>
            <a:endParaRPr lang="zh-CN" altLang="en-US" sz="3600" b="1" dirty="0">
              <a:latin typeface="微软雅黑" panose="020B0503020204020204" charset="-122"/>
              <a:ea typeface="微软雅黑" panose="020B0503020204020204" charset="-122"/>
              <a:cs typeface="+mn-ea"/>
              <a:sym typeface="+mn-lt"/>
            </a:endParaRPr>
          </a:p>
        </p:txBody>
      </p:sp>
      <p:sp>
        <p:nvSpPr>
          <p:cNvPr id="9" name="矩形 8"/>
          <p:cNvSpPr/>
          <p:nvPr/>
        </p:nvSpPr>
        <p:spPr>
          <a:xfrm>
            <a:off x="4790819" y="1561154"/>
            <a:ext cx="2534793" cy="23511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7195" b="1" dirty="0">
                <a:solidFill>
                  <a:schemeClr val="bg1"/>
                </a:solidFill>
                <a:latin typeface="Impact" panose="020B0806030902050204" pitchFamily="34" charset="0"/>
                <a:cs typeface="+mn-ea"/>
                <a:sym typeface="+mn-lt"/>
              </a:rPr>
              <a:t>02</a:t>
            </a:r>
            <a:endParaRPr lang="zh-CN" altLang="en-US" sz="7195" b="1" dirty="0">
              <a:solidFill>
                <a:schemeClr val="bg1"/>
              </a:solidFill>
              <a:latin typeface="Impact" panose="020B0806030902050204" pitchFamily="34" charset="0"/>
              <a:cs typeface="+mn-ea"/>
              <a:sym typeface="+mn-lt"/>
            </a:endParaRPr>
          </a:p>
        </p:txBody>
      </p:sp>
      <p:grpSp>
        <p:nvGrpSpPr>
          <p:cNvPr id="10" name="组合 9"/>
          <p:cNvGrpSpPr/>
          <p:nvPr/>
        </p:nvGrpSpPr>
        <p:grpSpPr>
          <a:xfrm>
            <a:off x="-8884" y="2209014"/>
            <a:ext cx="3183174" cy="2823391"/>
            <a:chOff x="1" y="1932152"/>
            <a:chExt cx="3184832" cy="2824862"/>
          </a:xfrm>
        </p:grpSpPr>
        <p:pic>
          <p:nvPicPr>
            <p:cNvPr id="11" name="图片 15"/>
            <p:cNvPicPr>
              <a:picLocks noChangeAspect="1"/>
            </p:cNvPicPr>
            <p:nvPr>
              <p:custDataLst>
                <p:tags r:id="rId2"/>
              </p:custDataLst>
            </p:nvPr>
          </p:nvPicPr>
          <p:blipFill>
            <a:blip r:embed="rId4" cstate="print">
              <a:extLst>
                <a:ext uri="{28A0092B-C50C-407E-A947-70E740481C1C}">
                  <a14:useLocalDpi xmlns:a14="http://schemas.microsoft.com/office/drawing/2010/main" val="0"/>
                </a:ext>
              </a:extLst>
            </a:blip>
            <a:stretch>
              <a:fillRect/>
            </a:stretch>
          </p:blipFill>
          <p:spPr>
            <a:xfrm rot="1784989" flipH="1">
              <a:off x="2357954" y="2125218"/>
              <a:ext cx="826879" cy="2631796"/>
            </a:xfrm>
            <a:prstGeom prst="rect">
              <a:avLst/>
            </a:prstGeom>
          </p:spPr>
        </p:pic>
        <p:sp>
          <p:nvSpPr>
            <p:cNvPr id="12" name="任意多边形 11"/>
            <p:cNvSpPr/>
            <p:nvPr/>
          </p:nvSpPr>
          <p:spPr bwMode="auto">
            <a:xfrm flipH="1">
              <a:off x="1" y="1932152"/>
              <a:ext cx="3070379" cy="2520315"/>
            </a:xfrm>
            <a:custGeom>
              <a:avLst/>
              <a:gdLst>
                <a:gd name="connsiteX0" fmla="*/ 3070379 w 3070379"/>
                <a:gd name="connsiteY0" fmla="*/ 0 h 2520315"/>
                <a:gd name="connsiteX1" fmla="*/ 2804837 w 3070379"/>
                <a:gd name="connsiteY1" fmla="*/ 0 h 2520315"/>
                <a:gd name="connsiteX2" fmla="*/ 158684 w 3070379"/>
                <a:gd name="connsiteY2" fmla="*/ 0 h 2520315"/>
                <a:gd name="connsiteX3" fmla="*/ 22594 w 3070379"/>
                <a:gd name="connsiteY3" fmla="*/ 237873 h 2520315"/>
                <a:gd name="connsiteX4" fmla="*/ 1292763 w 3070379"/>
                <a:gd name="connsiteY4" fmla="*/ 2441024 h 2520315"/>
                <a:gd name="connsiteX5" fmla="*/ 1434523 w 3070379"/>
                <a:gd name="connsiteY5" fmla="*/ 2520315 h 2520315"/>
                <a:gd name="connsiteX6" fmla="*/ 3030119 w 3070379"/>
                <a:gd name="connsiteY6" fmla="*/ 2520315 h 2520315"/>
                <a:gd name="connsiteX7" fmla="*/ 3070379 w 3070379"/>
                <a:gd name="connsiteY7" fmla="*/ 2520315 h 2520315"/>
                <a:gd name="connsiteX8" fmla="*/ 3070379 w 3070379"/>
                <a:gd name="connsiteY8" fmla="*/ 0 h 2520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70379" h="2520315">
                  <a:moveTo>
                    <a:pt x="3070379" y="0"/>
                  </a:moveTo>
                  <a:lnTo>
                    <a:pt x="2804837" y="0"/>
                  </a:lnTo>
                  <a:cubicBezTo>
                    <a:pt x="2129523" y="0"/>
                    <a:pt x="1265120" y="0"/>
                    <a:pt x="158684" y="0"/>
                  </a:cubicBezTo>
                  <a:cubicBezTo>
                    <a:pt x="33935" y="0"/>
                    <a:pt x="-39780" y="130264"/>
                    <a:pt x="22594" y="237873"/>
                  </a:cubicBezTo>
                  <a:cubicBezTo>
                    <a:pt x="22594" y="237873"/>
                    <a:pt x="22594" y="237873"/>
                    <a:pt x="1292763" y="2441024"/>
                  </a:cubicBezTo>
                  <a:cubicBezTo>
                    <a:pt x="1321115" y="2491997"/>
                    <a:pt x="1377819" y="2520315"/>
                    <a:pt x="1434523" y="2520315"/>
                  </a:cubicBezTo>
                  <a:cubicBezTo>
                    <a:pt x="1434523" y="2520315"/>
                    <a:pt x="1434523" y="2520315"/>
                    <a:pt x="3030119" y="2520315"/>
                  </a:cubicBezTo>
                  <a:lnTo>
                    <a:pt x="3070379" y="2520315"/>
                  </a:lnTo>
                  <a:lnTo>
                    <a:pt x="3070379" y="0"/>
                  </a:lnTo>
                  <a:close/>
                </a:path>
              </a:pathLst>
            </a:custGeom>
            <a:blipFill rotWithShape="1">
              <a:blip r:embed="rId5" cstate="print"/>
              <a:stretch>
                <a:fillRect/>
              </a:stretch>
            </a:blipFill>
            <a:ln>
              <a:noFill/>
            </a:ln>
            <a:extLst>
              <a:ext uri="{91240B29-F687-4F45-9708-019B960494DF}">
                <a14:hiddenLine xmlns:a14="http://schemas.microsoft.com/office/drawing/2010/main" w="9525">
                  <a:solidFill>
                    <a:srgbClr val="000000"/>
                  </a:solidFill>
                  <a:round/>
                </a14:hiddenLine>
              </a:ext>
            </a:extLst>
          </p:spPr>
          <p:txBody>
            <a:bodyPr vert="horz" wrap="square" lIns="91392" tIns="45696" rIns="91392" bIns="45696" numCol="1" anchor="t" anchorCtr="0" compatLnSpc="1">
              <a:noAutofit/>
            </a:bodyPr>
            <a:lstStyle/>
            <a:p>
              <a:endParaRPr lang="zh-CN" altLang="en-US">
                <a:cs typeface="+mn-ea"/>
                <a:sym typeface="+mn-lt"/>
              </a:endParaRPr>
            </a:p>
          </p:txBody>
        </p:sp>
      </p:grpSp>
      <p:grpSp>
        <p:nvGrpSpPr>
          <p:cNvPr id="2" name="组合 1"/>
          <p:cNvGrpSpPr/>
          <p:nvPr/>
        </p:nvGrpSpPr>
        <p:grpSpPr>
          <a:xfrm>
            <a:off x="8940759" y="1862777"/>
            <a:ext cx="3175080" cy="2829063"/>
            <a:chOff x="9015266" y="1621930"/>
            <a:chExt cx="3176734" cy="2830536"/>
          </a:xfrm>
        </p:grpSpPr>
        <p:pic>
          <p:nvPicPr>
            <p:cNvPr id="5" name="图片 4"/>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rot="1776806">
              <a:off x="9015266" y="1621930"/>
              <a:ext cx="826879" cy="2631796"/>
            </a:xfrm>
            <a:prstGeom prst="rect">
              <a:avLst/>
            </a:prstGeom>
          </p:spPr>
        </p:pic>
        <p:sp>
          <p:nvSpPr>
            <p:cNvPr id="13" name="任意多边形 12"/>
            <p:cNvSpPr/>
            <p:nvPr/>
          </p:nvSpPr>
          <p:spPr bwMode="auto">
            <a:xfrm rot="10800000" flipH="1">
              <a:off x="9121621" y="1932151"/>
              <a:ext cx="3070379" cy="2520315"/>
            </a:xfrm>
            <a:custGeom>
              <a:avLst/>
              <a:gdLst>
                <a:gd name="connsiteX0" fmla="*/ 3070379 w 3070379"/>
                <a:gd name="connsiteY0" fmla="*/ 0 h 2520315"/>
                <a:gd name="connsiteX1" fmla="*/ 2804837 w 3070379"/>
                <a:gd name="connsiteY1" fmla="*/ 0 h 2520315"/>
                <a:gd name="connsiteX2" fmla="*/ 158684 w 3070379"/>
                <a:gd name="connsiteY2" fmla="*/ 0 h 2520315"/>
                <a:gd name="connsiteX3" fmla="*/ 22594 w 3070379"/>
                <a:gd name="connsiteY3" fmla="*/ 237873 h 2520315"/>
                <a:gd name="connsiteX4" fmla="*/ 1292763 w 3070379"/>
                <a:gd name="connsiteY4" fmla="*/ 2441024 h 2520315"/>
                <a:gd name="connsiteX5" fmla="*/ 1434523 w 3070379"/>
                <a:gd name="connsiteY5" fmla="*/ 2520315 h 2520315"/>
                <a:gd name="connsiteX6" fmla="*/ 3030119 w 3070379"/>
                <a:gd name="connsiteY6" fmla="*/ 2520315 h 2520315"/>
                <a:gd name="connsiteX7" fmla="*/ 3070379 w 3070379"/>
                <a:gd name="connsiteY7" fmla="*/ 2520315 h 2520315"/>
                <a:gd name="connsiteX8" fmla="*/ 3070379 w 3070379"/>
                <a:gd name="connsiteY8" fmla="*/ 0 h 2520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70379" h="2520315">
                  <a:moveTo>
                    <a:pt x="3070379" y="0"/>
                  </a:moveTo>
                  <a:lnTo>
                    <a:pt x="2804837" y="0"/>
                  </a:lnTo>
                  <a:cubicBezTo>
                    <a:pt x="2129523" y="0"/>
                    <a:pt x="1265120" y="0"/>
                    <a:pt x="158684" y="0"/>
                  </a:cubicBezTo>
                  <a:cubicBezTo>
                    <a:pt x="33935" y="0"/>
                    <a:pt x="-39780" y="130264"/>
                    <a:pt x="22594" y="237873"/>
                  </a:cubicBezTo>
                  <a:cubicBezTo>
                    <a:pt x="22594" y="237873"/>
                    <a:pt x="22594" y="237873"/>
                    <a:pt x="1292763" y="2441024"/>
                  </a:cubicBezTo>
                  <a:cubicBezTo>
                    <a:pt x="1321115" y="2491997"/>
                    <a:pt x="1377819" y="2520315"/>
                    <a:pt x="1434523" y="2520315"/>
                  </a:cubicBezTo>
                  <a:cubicBezTo>
                    <a:pt x="1434523" y="2520315"/>
                    <a:pt x="1434523" y="2520315"/>
                    <a:pt x="3030119" y="2520315"/>
                  </a:cubicBezTo>
                  <a:lnTo>
                    <a:pt x="3070379" y="2520315"/>
                  </a:lnTo>
                  <a:lnTo>
                    <a:pt x="3070379" y="0"/>
                  </a:lnTo>
                  <a:close/>
                </a:path>
              </a:pathLst>
            </a:custGeom>
            <a:blipFill rotWithShape="1">
              <a:blip r:embed="rId6" cstate="print">
                <a:alphaModFix amt="99000"/>
              </a:blip>
              <a:stretch>
                <a:fillRect/>
              </a:stretch>
            </a:blipFill>
            <a:ln>
              <a:noFill/>
            </a:ln>
          </p:spPr>
          <p:txBody>
            <a:bodyPr vert="horz" wrap="square" lIns="91392" tIns="45696" rIns="91392" bIns="45696" numCol="1" anchor="t" anchorCtr="0" compatLnSpc="1">
              <a:noAutofit/>
            </a:bodyPr>
            <a:lstStyle/>
            <a:p>
              <a:endParaRPr lang="zh-CN" altLang="en-US">
                <a:cs typeface="+mn-ea"/>
                <a:sym typeface="+mn-lt"/>
              </a:endParaRPr>
            </a:p>
          </p:txBody>
        </p:sp>
      </p:grpSp>
      <p:grpSp>
        <p:nvGrpSpPr>
          <p:cNvPr id="29701" name="组合 1"/>
          <p:cNvGrpSpPr/>
          <p:nvPr/>
        </p:nvGrpSpPr>
        <p:grpSpPr>
          <a:xfrm>
            <a:off x="79334" y="50022"/>
            <a:ext cx="5081798" cy="1091631"/>
            <a:chOff x="263" y="-120"/>
            <a:chExt cx="9475" cy="2198"/>
          </a:xfrm>
        </p:grpSpPr>
        <p:pic>
          <p:nvPicPr>
            <p:cNvPr id="29702" name="图片 5"/>
            <p:cNvPicPr>
              <a:picLocks noChangeAspect="1"/>
            </p:cNvPicPr>
            <p:nvPr/>
          </p:nvPicPr>
          <p:blipFill>
            <a:blip r:embed="rId7" cstate="print"/>
            <a:stretch>
              <a:fillRect/>
            </a:stretch>
          </p:blipFill>
          <p:spPr>
            <a:xfrm>
              <a:off x="2190" y="-120"/>
              <a:ext cx="7549" cy="2199"/>
            </a:xfrm>
            <a:prstGeom prst="rect">
              <a:avLst/>
            </a:prstGeom>
            <a:noFill/>
            <a:ln w="9525">
              <a:noFill/>
            </a:ln>
          </p:spPr>
        </p:pic>
        <p:pic>
          <p:nvPicPr>
            <p:cNvPr id="29703" name="图片 6" descr="u=1446500768,2742535849&amp;fm=21&amp;gp=0"/>
            <p:cNvPicPr>
              <a:picLocks noChangeAspect="1"/>
            </p:cNvPicPr>
            <p:nvPr/>
          </p:nvPicPr>
          <p:blipFill>
            <a:blip r:embed="rId8" cstate="print">
              <a:clrChange>
                <a:clrFrom>
                  <a:srgbClr val="FFFFFF"/>
                </a:clrFrom>
                <a:clrTo>
                  <a:srgbClr val="FFFFFF">
                    <a:alpha val="0"/>
                  </a:srgbClr>
                </a:clrTo>
              </a:clrChange>
            </a:blip>
            <a:stretch>
              <a:fillRect/>
            </a:stretch>
          </p:blipFill>
          <p:spPr>
            <a:xfrm>
              <a:off x="263" y="212"/>
              <a:ext cx="1758" cy="1439"/>
            </a:xfrm>
            <a:prstGeom prst="rect">
              <a:avLst/>
            </a:prstGeom>
            <a:noFill/>
            <a:ln w="9525">
              <a:noFill/>
            </a:ln>
          </p:spPr>
        </p:pic>
      </p:gr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COMMONDATA" val="eyJoZGlkIjoiODQyZWNmODU3NmZiNjk0NTVkMWNkZjg3OTlmMWRmOGEifQ=="/>
</p:tagLst>
</file>

<file path=ppt/tags/tag10.xml><?xml version="1.0" encoding="utf-8"?>
<p:tagLst xmlns:a="http://schemas.openxmlformats.org/drawingml/2006/main" xmlns:r="http://schemas.openxmlformats.org/officeDocument/2006/relationships" xmlns:p="http://schemas.openxmlformats.org/presentationml/2006/main">
  <p:tag name="PA" val="v4.0.0"/>
</p:tagLst>
</file>

<file path=ppt/tags/tag100.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32"/>
  <p:tag name="KSO_WM_UNIT_TYPE" val="l_h_f"/>
  <p:tag name="KSO_WM_UNIT_INDEX" val="1_2_2"/>
  <p:tag name="KSO_WM_UNIT_ID" val="diagram20181232_3*l_h_f*1_2_2"/>
  <p:tag name="KSO_WM_UNIT_LAYERLEVEL" val="1_1_1"/>
  <p:tag name="KSO_WM_UNIT_VALUE" val="24"/>
  <p:tag name="KSO_WM_UNIT_HIGHLIGHT" val="0"/>
  <p:tag name="KSO_WM_UNIT_COMPATIBLE" val="0"/>
  <p:tag name="KSO_WM_UNIT_CLEAR" val="0"/>
  <p:tag name="KSO_WM_BEAUTIFY_FLAG" val="#wm#"/>
  <p:tag name="KSO_WM_TAG_VERSION" val="1.0"/>
  <p:tag name="KSO_WM_DIAGRAM_GROUP_CODE" val="l1-1"/>
  <p:tag name="KSO_WM_UNIT_PRESET_TEXT" val="请在这里输入您的内容文字请在这里输入您的内容文字"/>
  <p:tag name="KSO_WM_UNIT_TEXT_FILL_FORE_SCHEMECOLOR_INDEX" val="1"/>
  <p:tag name="KSO_WM_UNIT_TEXT_FILL_TYPE" val="1"/>
</p:tagLst>
</file>

<file path=ppt/tags/tag101.xml><?xml version="1.0" encoding="utf-8"?>
<p:tagLst xmlns:a="http://schemas.openxmlformats.org/drawingml/2006/main" xmlns:r="http://schemas.openxmlformats.org/officeDocument/2006/relationships" xmlns:p="http://schemas.openxmlformats.org/presentationml/2006/main">
  <p:tag name="PA" val="v4.0.0"/>
</p:tagLst>
</file>

<file path=ppt/tags/tag102.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32"/>
  <p:tag name="KSO_WM_UNIT_TYPE" val="l_h_f"/>
  <p:tag name="KSO_WM_UNIT_INDEX" val="1_2_2"/>
  <p:tag name="KSO_WM_UNIT_ID" val="diagram20181232_3*l_h_f*1_2_2"/>
  <p:tag name="KSO_WM_UNIT_LAYERLEVEL" val="1_1_1"/>
  <p:tag name="KSO_WM_UNIT_VALUE" val="24"/>
  <p:tag name="KSO_WM_UNIT_HIGHLIGHT" val="0"/>
  <p:tag name="KSO_WM_UNIT_COMPATIBLE" val="0"/>
  <p:tag name="KSO_WM_UNIT_CLEAR" val="0"/>
  <p:tag name="KSO_WM_BEAUTIFY_FLAG" val="#wm#"/>
  <p:tag name="KSO_WM_TAG_VERSION" val="1.0"/>
  <p:tag name="KSO_WM_DIAGRAM_GROUP_CODE" val="l1-1"/>
  <p:tag name="KSO_WM_UNIT_PRESET_TEXT" val="请在这里输入您的内容文字请在这里输入您的内容文字"/>
  <p:tag name="KSO_WM_UNIT_TEXT_FILL_FORE_SCHEMECOLOR_INDEX" val="1"/>
  <p:tag name="KSO_WM_UNIT_TEXT_FILL_TYPE" val="1"/>
</p:tagLst>
</file>

<file path=ppt/tags/tag103.xml><?xml version="1.0" encoding="utf-8"?>
<p:tagLst xmlns:a="http://schemas.openxmlformats.org/drawingml/2006/main" xmlns:r="http://schemas.openxmlformats.org/officeDocument/2006/relationships" xmlns:p="http://schemas.openxmlformats.org/presentationml/2006/main">
  <p:tag name="PA" val="v4.0.0"/>
</p:tagLst>
</file>

<file path=ppt/tags/tag11.xml><?xml version="1.0" encoding="utf-8"?>
<p:tagLst xmlns:a="http://schemas.openxmlformats.org/drawingml/2006/main" xmlns:r="http://schemas.openxmlformats.org/officeDocument/2006/relationships" xmlns:p="http://schemas.openxmlformats.org/presentationml/2006/main">
  <p:tag name="PA" val="v4.0.0"/>
</p:tagLst>
</file>

<file path=ppt/tags/tag12.xml><?xml version="1.0" encoding="utf-8"?>
<p:tagLst xmlns:a="http://schemas.openxmlformats.org/drawingml/2006/main" xmlns:r="http://schemas.openxmlformats.org/officeDocument/2006/relationships" xmlns:p="http://schemas.openxmlformats.org/presentationml/2006/main">
  <p:tag name="PA" val="v4.0.0"/>
</p:tagLst>
</file>

<file path=ppt/tags/tag13.xml><?xml version="1.0" encoding="utf-8"?>
<p:tagLst xmlns:a="http://schemas.openxmlformats.org/drawingml/2006/main" xmlns:r="http://schemas.openxmlformats.org/officeDocument/2006/relationships" xmlns:p="http://schemas.openxmlformats.org/presentationml/2006/main">
  <p:tag name="PA" val="v4.0.0"/>
</p:tagLst>
</file>

<file path=ppt/tags/tag14.xml><?xml version="1.0" encoding="utf-8"?>
<p:tagLst xmlns:a="http://schemas.openxmlformats.org/drawingml/2006/main" xmlns:r="http://schemas.openxmlformats.org/officeDocument/2006/relationships" xmlns:p="http://schemas.openxmlformats.org/presentationml/2006/main">
  <p:tag name="PA" val="v4.0.0"/>
</p:tagLst>
</file>

<file path=ppt/tags/tag15.xml><?xml version="1.0" encoding="utf-8"?>
<p:tagLst xmlns:a="http://schemas.openxmlformats.org/drawingml/2006/main" xmlns:r="http://schemas.openxmlformats.org/officeDocument/2006/relationships" xmlns:p="http://schemas.openxmlformats.org/presentationml/2006/main">
  <p:tag name="PA" val="v4.0.0"/>
</p:tagLst>
</file>

<file path=ppt/tags/tag16.xml><?xml version="1.0" encoding="utf-8"?>
<p:tagLst xmlns:a="http://schemas.openxmlformats.org/drawingml/2006/main" xmlns:r="http://schemas.openxmlformats.org/officeDocument/2006/relationships" xmlns:p="http://schemas.openxmlformats.org/presentationml/2006/main">
  <p:tag name="PA" val="v4.0.0"/>
</p:tagLst>
</file>

<file path=ppt/tags/tag17.xml><?xml version="1.0" encoding="utf-8"?>
<p:tagLst xmlns:a="http://schemas.openxmlformats.org/drawingml/2006/main" xmlns:r="http://schemas.openxmlformats.org/officeDocument/2006/relationships" xmlns:p="http://schemas.openxmlformats.org/presentationml/2006/main">
  <p:tag name="PA" val="v4.0.0"/>
</p:tagLst>
</file>

<file path=ppt/tags/tag18.xml><?xml version="1.0" encoding="utf-8"?>
<p:tagLst xmlns:a="http://schemas.openxmlformats.org/drawingml/2006/main" xmlns:r="http://schemas.openxmlformats.org/officeDocument/2006/relationships" xmlns:p="http://schemas.openxmlformats.org/presentationml/2006/main">
  <p:tag name="PA" val="v4.0.0"/>
</p:tagLst>
</file>

<file path=ppt/tags/tag19.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20.xml><?xml version="1.0" encoding="utf-8"?>
<p:tagLst xmlns:a="http://schemas.openxmlformats.org/drawingml/2006/main" xmlns:r="http://schemas.openxmlformats.org/officeDocument/2006/relationships" xmlns:p="http://schemas.openxmlformats.org/presentationml/2006/main">
  <p:tag name="PA" val="v4.0.0"/>
</p:tagLst>
</file>

<file path=ppt/tags/tag21.xml><?xml version="1.0" encoding="utf-8"?>
<p:tagLst xmlns:a="http://schemas.openxmlformats.org/drawingml/2006/main" xmlns:r="http://schemas.openxmlformats.org/officeDocument/2006/relationships" xmlns:p="http://schemas.openxmlformats.org/presentationml/2006/main">
  <p:tag name="KSO_WM_UNIT_TABLE_BEAUTIFY" val="smartTable{8844d1d6-5a59-4906-ac9f-e924b6b308e5}"/>
  <p:tag name="TABLE_RECT" val="68.95*265.162*822.1*68.65"/>
  <p:tag name="TABLE_ONEKEY_SKIN_IDX" val="0"/>
  <p:tag name="TABLE_SKINIDX" val="-1"/>
  <p:tag name="TABLE_COLORIDX" val="l"/>
  <p:tag name="TABLE_ENDDRAG_ORIGIN_RECT" val="896*278"/>
  <p:tag name="TABLE_ENDDRAG_RECT" val="42*232*896*278"/>
  <p:tag name="TABLE_AUTOADJUST_FLAG" val="1"/>
</p:tagLst>
</file>

<file path=ppt/tags/tag22.xml><?xml version="1.0" encoding="utf-8"?>
<p:tagLst xmlns:a="http://schemas.openxmlformats.org/drawingml/2006/main" xmlns:r="http://schemas.openxmlformats.org/officeDocument/2006/relationships" xmlns:p="http://schemas.openxmlformats.org/presentationml/2006/main">
  <p:tag name="PA" val="v4.0.0"/>
</p:tagLst>
</file>

<file path=ppt/tags/tag23.xml><?xml version="1.0" encoding="utf-8"?>
<p:tagLst xmlns:a="http://schemas.openxmlformats.org/drawingml/2006/main" xmlns:r="http://schemas.openxmlformats.org/officeDocument/2006/relationships" xmlns:p="http://schemas.openxmlformats.org/presentationml/2006/main">
  <p:tag name="PA" val="v4.0.0"/>
</p:tagLst>
</file>

<file path=ppt/tags/tag24.xml><?xml version="1.0" encoding="utf-8"?>
<p:tagLst xmlns:a="http://schemas.openxmlformats.org/drawingml/2006/main" xmlns:r="http://schemas.openxmlformats.org/officeDocument/2006/relationships" xmlns:p="http://schemas.openxmlformats.org/presentationml/2006/main">
  <p:tag name="PA" val="v4.0.0"/>
</p:tagLst>
</file>

<file path=ppt/tags/tag25.xml><?xml version="1.0" encoding="utf-8"?>
<p:tagLst xmlns:a="http://schemas.openxmlformats.org/drawingml/2006/main" xmlns:r="http://schemas.openxmlformats.org/officeDocument/2006/relationships" xmlns:p="http://schemas.openxmlformats.org/presentationml/2006/main">
  <p:tag name="PA" val="v4.0.0"/>
</p:tagLst>
</file>

<file path=ppt/tags/tag26.xml><?xml version="1.0" encoding="utf-8"?>
<p:tagLst xmlns:a="http://schemas.openxmlformats.org/drawingml/2006/main" xmlns:r="http://schemas.openxmlformats.org/officeDocument/2006/relationships" xmlns:p="http://schemas.openxmlformats.org/presentationml/2006/main">
  <p:tag name="PA" val="v4.0.0"/>
</p:tagLst>
</file>

<file path=ppt/tags/tag27.xml><?xml version="1.0" encoding="utf-8"?>
<p:tagLst xmlns:a="http://schemas.openxmlformats.org/drawingml/2006/main" xmlns:r="http://schemas.openxmlformats.org/officeDocument/2006/relationships" xmlns:p="http://schemas.openxmlformats.org/presentationml/2006/main">
  <p:tag name="PA" val="v4.0.0"/>
</p:tagLst>
</file>

<file path=ppt/tags/tag28.xml><?xml version="1.0" encoding="utf-8"?>
<p:tagLst xmlns:a="http://schemas.openxmlformats.org/drawingml/2006/main" xmlns:r="http://schemas.openxmlformats.org/officeDocument/2006/relationships" xmlns:p="http://schemas.openxmlformats.org/presentationml/2006/main">
  <p:tag name="PA" val="v4.0.0"/>
</p:tagLst>
</file>

<file path=ppt/tags/tag29.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30.xml><?xml version="1.0" encoding="utf-8"?>
<p:tagLst xmlns:a="http://schemas.openxmlformats.org/drawingml/2006/main" xmlns:r="http://schemas.openxmlformats.org/officeDocument/2006/relationships" xmlns:p="http://schemas.openxmlformats.org/presentationml/2006/main">
  <p:tag name="PA" val="v4.0.0"/>
</p:tagLst>
</file>

<file path=ppt/tags/tag31.xml><?xml version="1.0" encoding="utf-8"?>
<p:tagLst xmlns:a="http://schemas.openxmlformats.org/drawingml/2006/main" xmlns:r="http://schemas.openxmlformats.org/officeDocument/2006/relationships" xmlns:p="http://schemas.openxmlformats.org/presentationml/2006/main">
  <p:tag name="PA" val="v4.0.0"/>
</p:tagLst>
</file>

<file path=ppt/tags/tag32.xml><?xml version="1.0" encoding="utf-8"?>
<p:tagLst xmlns:a="http://schemas.openxmlformats.org/drawingml/2006/main" xmlns:r="http://schemas.openxmlformats.org/officeDocument/2006/relationships" xmlns:p="http://schemas.openxmlformats.org/presentationml/2006/main">
  <p:tag name="PA" val="v4.0.0"/>
</p:tagLst>
</file>

<file path=ppt/tags/tag33.xml><?xml version="1.0" encoding="utf-8"?>
<p:tagLst xmlns:a="http://schemas.openxmlformats.org/drawingml/2006/main" xmlns:r="http://schemas.openxmlformats.org/officeDocument/2006/relationships" xmlns:p="http://schemas.openxmlformats.org/presentationml/2006/main">
  <p:tag name="PA" val="v4.0.0"/>
</p:tagLst>
</file>

<file path=ppt/tags/tag34.xml><?xml version="1.0" encoding="utf-8"?>
<p:tagLst xmlns:a="http://schemas.openxmlformats.org/drawingml/2006/main" xmlns:r="http://schemas.openxmlformats.org/officeDocument/2006/relationships" xmlns:p="http://schemas.openxmlformats.org/presentationml/2006/main">
  <p:tag name="PA" val="v4.0.0"/>
</p:tagLst>
</file>

<file path=ppt/tags/tag35.xml><?xml version="1.0" encoding="utf-8"?>
<p:tagLst xmlns:a="http://schemas.openxmlformats.org/drawingml/2006/main" xmlns:r="http://schemas.openxmlformats.org/officeDocument/2006/relationships" xmlns:p="http://schemas.openxmlformats.org/presentationml/2006/main">
  <p:tag name="PA" val="v4.0.0"/>
</p:tagLst>
</file>

<file path=ppt/tags/tag36.xml><?xml version="1.0" encoding="utf-8"?>
<p:tagLst xmlns:a="http://schemas.openxmlformats.org/drawingml/2006/main" xmlns:r="http://schemas.openxmlformats.org/officeDocument/2006/relationships" xmlns:p="http://schemas.openxmlformats.org/presentationml/2006/main">
  <p:tag name="PA" val="v4.0.0"/>
</p:tagLst>
</file>

<file path=ppt/tags/tag37.xml><?xml version="1.0" encoding="utf-8"?>
<p:tagLst xmlns:a="http://schemas.openxmlformats.org/drawingml/2006/main" xmlns:r="http://schemas.openxmlformats.org/officeDocument/2006/relationships" xmlns:p="http://schemas.openxmlformats.org/presentationml/2006/main">
  <p:tag name="PA" val="v4.0.0"/>
</p:tagLst>
</file>

<file path=ppt/tags/tag38.xml><?xml version="1.0" encoding="utf-8"?>
<p:tagLst xmlns:a="http://schemas.openxmlformats.org/drawingml/2006/main" xmlns:r="http://schemas.openxmlformats.org/officeDocument/2006/relationships" xmlns:p="http://schemas.openxmlformats.org/presentationml/2006/main">
  <p:tag name="PA" val="v4.0.0"/>
</p:tagLst>
</file>

<file path=ppt/tags/tag39.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40.xml><?xml version="1.0" encoding="utf-8"?>
<p:tagLst xmlns:a="http://schemas.openxmlformats.org/drawingml/2006/main" xmlns:r="http://schemas.openxmlformats.org/officeDocument/2006/relationships" xmlns:p="http://schemas.openxmlformats.org/presentationml/2006/main">
  <p:tag name="PA" val="v4.0.0"/>
</p:tagLst>
</file>

<file path=ppt/tags/tag41.xml><?xml version="1.0" encoding="utf-8"?>
<p:tagLst xmlns:a="http://schemas.openxmlformats.org/drawingml/2006/main" xmlns:r="http://schemas.openxmlformats.org/officeDocument/2006/relationships" xmlns:p="http://schemas.openxmlformats.org/presentationml/2006/main">
  <p:tag name="PA" val="v4.0.0"/>
</p:tagLst>
</file>

<file path=ppt/tags/tag42.xml><?xml version="1.0" encoding="utf-8"?>
<p:tagLst xmlns:a="http://schemas.openxmlformats.org/drawingml/2006/main" xmlns:r="http://schemas.openxmlformats.org/officeDocument/2006/relationships" xmlns:p="http://schemas.openxmlformats.org/presentationml/2006/main">
  <p:tag name="PA" val="v4.0.0"/>
</p:tagLst>
</file>

<file path=ppt/tags/tag43.xml><?xml version="1.0" encoding="utf-8"?>
<p:tagLst xmlns:a="http://schemas.openxmlformats.org/drawingml/2006/main" xmlns:r="http://schemas.openxmlformats.org/officeDocument/2006/relationships" xmlns:p="http://schemas.openxmlformats.org/presentationml/2006/main">
  <p:tag name="PA" val="v4.0.0"/>
</p:tagLst>
</file>

<file path=ppt/tags/tag44.xml><?xml version="1.0" encoding="utf-8"?>
<p:tagLst xmlns:a="http://schemas.openxmlformats.org/drawingml/2006/main" xmlns:r="http://schemas.openxmlformats.org/officeDocument/2006/relationships" xmlns:p="http://schemas.openxmlformats.org/presentationml/2006/main">
  <p:tag name="PA" val="v4.0.0"/>
</p:tagLst>
</file>

<file path=ppt/tags/tag45.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32"/>
  <p:tag name="KSO_WM_UNIT_TYPE" val="l_h_i"/>
  <p:tag name="KSO_WM_UNIT_INDEX" val="1_3_1"/>
  <p:tag name="KSO_WM_UNIT_ID" val="diagram20181232_3*l_h_i*1_3_1"/>
  <p:tag name="KSO_WM_UNIT_LAYERLEVEL" val="1_1_1"/>
  <p:tag name="KSO_WM_BEAUTIFY_FLAG" val="#wm#"/>
  <p:tag name="KSO_WM_TAG_VERSION" val="1.0"/>
  <p:tag name="KSO_WM_DIAGRAM_GROUP_CODE" val="l1-1"/>
  <p:tag name="KSO_WM_UNIT_FILL_FORE_SCHEMECOLOR_INDEX" val="5"/>
  <p:tag name="KSO_WM_UNIT_FILL_TYPE" val="1"/>
</p:tagLst>
</file>

<file path=ppt/tags/tag46.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32"/>
  <p:tag name="KSO_WM_UNIT_TYPE" val="l_h_i"/>
  <p:tag name="KSO_WM_UNIT_INDEX" val="1_1_3"/>
  <p:tag name="KSO_WM_UNIT_ID" val="diagram20181232_3*l_h_i*1_1_3"/>
  <p:tag name="KSO_WM_UNIT_LAYERLEVEL" val="1_1_1"/>
  <p:tag name="KSO_WM_BEAUTIFY_FLAG" val="#wm#"/>
  <p:tag name="KSO_WM_TAG_VERSION" val="1.0"/>
  <p:tag name="KSO_WM_DIAGRAM_GROUP_CODE" val="l1-1"/>
  <p:tag name="KSO_WM_UNIT_FILL_FORE_SCHEMECOLOR_INDEX" val="5"/>
  <p:tag name="KSO_WM_UNIT_FILL_TYPE" val="1"/>
</p:tagLst>
</file>

<file path=ppt/tags/tag47.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32"/>
  <p:tag name="KSO_WM_UNIT_TYPE" val="l_h_i"/>
  <p:tag name="KSO_WM_UNIT_INDEX" val="1_2_1"/>
  <p:tag name="KSO_WM_UNIT_ID" val="diagram20181232_3*l_h_i*1_2_1"/>
  <p:tag name="KSO_WM_UNIT_LAYERLEVEL" val="1_1_1"/>
  <p:tag name="KSO_WM_BEAUTIFY_FLAG" val="#wm#"/>
  <p:tag name="KSO_WM_TAG_VERSION" val="1.0"/>
  <p:tag name="KSO_WM_DIAGRAM_GROUP_CODE" val="l1-1"/>
  <p:tag name="KSO_WM_UNIT_FILL_FORE_SCHEMECOLOR_INDEX" val="5"/>
  <p:tag name="KSO_WM_UNIT_FILL_TYPE" val="1"/>
</p:tagLst>
</file>

<file path=ppt/tags/tag48.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32"/>
  <p:tag name="KSO_WM_UNIT_TYPE" val="l_i"/>
  <p:tag name="KSO_WM_UNIT_INDEX" val="1_4"/>
  <p:tag name="KSO_WM_UNIT_ID" val="diagram20181232_3*l_i*1_4"/>
  <p:tag name="KSO_WM_UNIT_LAYERLEVEL" val="1_1"/>
  <p:tag name="KSO_WM_BEAUTIFY_FLAG" val="#wm#"/>
  <p:tag name="KSO_WM_TAG_VERSION" val="1.0"/>
  <p:tag name="KSO_WM_DIAGRAM_GROUP_CODE" val="l1-1"/>
  <p:tag name="KSO_WM_UNIT_FILL_FORE_SCHEMECOLOR_INDEX" val="6"/>
  <p:tag name="KSO_WM_UNIT_FILL_TYPE" val="1"/>
  <p:tag name="KSO_WM_UNIT_LINE_FORE_SCHEMECOLOR_INDEX" val="7"/>
  <p:tag name="KSO_WM_UNIT_LINE_FILL_TYPE" val="2"/>
</p:tagLst>
</file>

<file path=ppt/tags/tag49.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32"/>
  <p:tag name="KSO_WM_UNIT_TYPE" val="l_h_i"/>
  <p:tag name="KSO_WM_UNIT_INDEX" val="1_4_1"/>
  <p:tag name="KSO_WM_UNIT_ID" val="diagram20181232_3*l_h_i*1_4_1"/>
  <p:tag name="KSO_WM_UNIT_LAYERLEVEL" val="1_1_1"/>
  <p:tag name="KSO_WM_BEAUTIFY_FLAG" val="#wm#"/>
  <p:tag name="KSO_WM_TAG_VERSION" val="1.0"/>
  <p:tag name="KSO_WM_DIAGRAM_GROUP_CODE" val="l1-1"/>
  <p:tag name="KSO_WM_UNIT_FILL_FORE_SCHEMECOLOR_INDEX" val="5"/>
  <p:tag name="KSO_WM_UNIT_FILL_TYPE" val="1"/>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50.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32"/>
  <p:tag name="KSO_WM_UNIT_TYPE" val="l_h_i"/>
  <p:tag name="KSO_WM_UNIT_INDEX" val="1_1_1"/>
  <p:tag name="KSO_WM_UNIT_ID" val="diagram20181232_3*l_h_i*1_1_1"/>
  <p:tag name="KSO_WM_UNIT_LAYERLEVEL" val="1_1_1"/>
  <p:tag name="KSO_WM_BEAUTIFY_FLAG" val="#wm#"/>
  <p:tag name="KSO_WM_TAG_VERSION" val="1.0"/>
  <p:tag name="KSO_WM_DIAGRAM_GROUP_CODE" val="l1-1"/>
</p:tagLst>
</file>

<file path=ppt/tags/tag51.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32"/>
  <p:tag name="KSO_WM_UNIT_TYPE" val="l_h_i"/>
  <p:tag name="KSO_WM_UNIT_INDEX" val="1_3_2"/>
  <p:tag name="KSO_WM_UNIT_ID" val="diagram20181232_3*l_h_i*1_3_2"/>
  <p:tag name="KSO_WM_UNIT_LAYERLEVEL" val="1_1_1"/>
  <p:tag name="KSO_WM_BEAUTIFY_FLAG" val="#wm#"/>
  <p:tag name="KSO_WM_TAG_VERSION" val="1.0"/>
  <p:tag name="KSO_WM_DIAGRAM_GROUP_CODE" val="l1-1"/>
</p:tagLst>
</file>

<file path=ppt/tags/tag52.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32"/>
  <p:tag name="KSO_WM_UNIT_TYPE" val="l_h_i"/>
  <p:tag name="KSO_WM_UNIT_INDEX" val="1_2_2"/>
  <p:tag name="KSO_WM_UNIT_ID" val="diagram20181232_3*l_h_i*1_2_2"/>
  <p:tag name="KSO_WM_UNIT_LAYERLEVEL" val="1_1_1"/>
  <p:tag name="KSO_WM_BEAUTIFY_FLAG" val="#wm#"/>
  <p:tag name="KSO_WM_TAG_VERSION" val="1.0"/>
  <p:tag name="KSO_WM_DIAGRAM_GROUP_CODE" val="l1-1"/>
</p:tagLst>
</file>

<file path=ppt/tags/tag53.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32"/>
  <p:tag name="KSO_WM_UNIT_TYPE" val="l_h_i"/>
  <p:tag name="KSO_WM_UNIT_INDEX" val="1_4_2"/>
  <p:tag name="KSO_WM_UNIT_ID" val="diagram20181232_3*l_h_i*1_4_2"/>
  <p:tag name="KSO_WM_UNIT_LAYERLEVEL" val="1_1_1"/>
  <p:tag name="KSO_WM_BEAUTIFY_FLAG" val="#wm#"/>
  <p:tag name="KSO_WM_TAG_VERSION" val="1.0"/>
  <p:tag name="KSO_WM_DIAGRAM_GROUP_CODE" val="l1-1"/>
</p:tagLst>
</file>

<file path=ppt/tags/tag54.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32"/>
  <p:tag name="KSO_WM_UNIT_TYPE" val="l_h_f"/>
  <p:tag name="KSO_WM_UNIT_INDEX" val="1_3_2"/>
  <p:tag name="KSO_WM_UNIT_ID" val="diagram20181232_3*l_h_f*1_3_2"/>
  <p:tag name="KSO_WM_UNIT_LAYERLEVEL" val="1_1_1"/>
  <p:tag name="KSO_WM_UNIT_VALUE" val="24"/>
  <p:tag name="KSO_WM_UNIT_HIGHLIGHT" val="0"/>
  <p:tag name="KSO_WM_UNIT_COMPATIBLE" val="0"/>
  <p:tag name="KSO_WM_UNIT_CLEAR" val="0"/>
  <p:tag name="KSO_WM_BEAUTIFY_FLAG" val="#wm#"/>
  <p:tag name="KSO_WM_TAG_VERSION" val="1.0"/>
  <p:tag name="KSO_WM_DIAGRAM_GROUP_CODE" val="l1-1"/>
  <p:tag name="KSO_WM_UNIT_PRESET_TEXT" val="请在这里输入您的内容文字请在这里输入您的内容文字"/>
  <p:tag name="KSO_WM_UNIT_TEXT_FILL_FORE_SCHEMECOLOR_INDEX" val="1"/>
  <p:tag name="KSO_WM_UNIT_TEXT_FILL_TYPE" val="1"/>
</p:tagLst>
</file>

<file path=ppt/tags/tag55.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32"/>
  <p:tag name="KSO_WM_UNIT_TYPE" val="l_h_f"/>
  <p:tag name="KSO_WM_UNIT_INDEX" val="1_1_2"/>
  <p:tag name="KSO_WM_UNIT_ID" val="diagram20181232_3*l_h_f*1_1_2"/>
  <p:tag name="KSO_WM_UNIT_LAYERLEVEL" val="1_1_1"/>
  <p:tag name="KSO_WM_UNIT_VALUE" val="24"/>
  <p:tag name="KSO_WM_UNIT_HIGHLIGHT" val="0"/>
  <p:tag name="KSO_WM_UNIT_COMPATIBLE" val="0"/>
  <p:tag name="KSO_WM_UNIT_CLEAR" val="0"/>
  <p:tag name="KSO_WM_BEAUTIFY_FLAG" val="#wm#"/>
  <p:tag name="KSO_WM_TAG_VERSION" val="1.0"/>
  <p:tag name="KSO_WM_DIAGRAM_GROUP_CODE" val="l1-1"/>
  <p:tag name="KSO_WM_UNIT_PRESET_TEXT" val="请在这里输入您的内容文字请在这里输入您的内容文字"/>
  <p:tag name="KSO_WM_UNIT_TEXT_FILL_FORE_SCHEMECOLOR_INDEX" val="1"/>
  <p:tag name="KSO_WM_UNIT_TEXT_FILL_TYPE" val="1"/>
</p:tagLst>
</file>

<file path=ppt/tags/tag56.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32"/>
  <p:tag name="KSO_WM_UNIT_TYPE" val="l_h_f"/>
  <p:tag name="KSO_WM_UNIT_INDEX" val="1_2_2"/>
  <p:tag name="KSO_WM_UNIT_ID" val="diagram20181232_3*l_h_f*1_2_2"/>
  <p:tag name="KSO_WM_UNIT_LAYERLEVEL" val="1_1_1"/>
  <p:tag name="KSO_WM_UNIT_VALUE" val="24"/>
  <p:tag name="KSO_WM_UNIT_HIGHLIGHT" val="0"/>
  <p:tag name="KSO_WM_UNIT_COMPATIBLE" val="0"/>
  <p:tag name="KSO_WM_UNIT_CLEAR" val="0"/>
  <p:tag name="KSO_WM_BEAUTIFY_FLAG" val="#wm#"/>
  <p:tag name="KSO_WM_TAG_VERSION" val="1.0"/>
  <p:tag name="KSO_WM_DIAGRAM_GROUP_CODE" val="l1-1"/>
  <p:tag name="KSO_WM_UNIT_PRESET_TEXT" val="请在这里输入您的内容文字请在这里输入您的内容文字"/>
  <p:tag name="KSO_WM_UNIT_TEXT_FILL_FORE_SCHEMECOLOR_INDEX" val="1"/>
  <p:tag name="KSO_WM_UNIT_TEXT_FILL_TYPE" val="1"/>
</p:tagLst>
</file>

<file path=ppt/tags/tag57.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32"/>
  <p:tag name="KSO_WM_UNIT_TYPE" val="l_h_f"/>
  <p:tag name="KSO_WM_UNIT_INDEX" val="1_4_2"/>
  <p:tag name="KSO_WM_UNIT_ID" val="diagram20181232_3*l_h_f*1_4_2"/>
  <p:tag name="KSO_WM_UNIT_LAYERLEVEL" val="1_1_1"/>
  <p:tag name="KSO_WM_UNIT_VALUE" val="24"/>
  <p:tag name="KSO_WM_UNIT_HIGHLIGHT" val="0"/>
  <p:tag name="KSO_WM_UNIT_COMPATIBLE" val="0"/>
  <p:tag name="KSO_WM_UNIT_CLEAR" val="0"/>
  <p:tag name="KSO_WM_BEAUTIFY_FLAG" val="#wm#"/>
  <p:tag name="KSO_WM_TAG_VERSION" val="1.0"/>
  <p:tag name="KSO_WM_DIAGRAM_GROUP_CODE" val="l1-1"/>
  <p:tag name="KSO_WM_UNIT_PRESET_TEXT" val="请在这里输入您的内容文字请在这里输入您的内容文字"/>
  <p:tag name="KSO_WM_UNIT_TEXT_FILL_FORE_SCHEMECOLOR_INDEX" val="1"/>
  <p:tag name="KSO_WM_UNIT_TEXT_FILL_TYPE" val="1"/>
</p:tagLst>
</file>

<file path=ppt/tags/tag58.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32"/>
  <p:tag name="KSO_WM_UNIT_TYPE" val="l_h_i"/>
  <p:tag name="KSO_WM_UNIT_INDEX" val="1_4_3"/>
  <p:tag name="KSO_WM_UNIT_ID" val="diagram20181232_3*l_h_i*1_4_3"/>
  <p:tag name="KSO_WM_UNIT_LAYERLEVEL" val="1_1_1"/>
  <p:tag name="KSO_WM_BEAUTIFY_FLAG" val="#wm#"/>
  <p:tag name="KSO_WM_TAG_VERSION" val="1.0"/>
  <p:tag name="KSO_WM_DIAGRAM_GROUP_CODE" val="l1-1"/>
  <p:tag name="KSO_WM_UNIT_LINE_FORE_SCHEMECOLOR_INDEX" val="5"/>
  <p:tag name="KSO_WM_UNIT_LINE_FILL_TYPE" val="2"/>
</p:tagLst>
</file>

<file path=ppt/tags/tag59.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32"/>
  <p:tag name="KSO_WM_UNIT_TYPE" val="a"/>
  <p:tag name="KSO_WM_UNIT_INDEX" val="1"/>
  <p:tag name="KSO_WM_UNIT_ID" val="diagram20181232_3*a*1"/>
  <p:tag name="KSO_WM_UNIT_LAYERLEVEL" val="1"/>
  <p:tag name="KSO_WM_UNIT_VALUE" val="9"/>
  <p:tag name="KSO_WM_UNIT_ISCONTENTSTITLE" val="0"/>
  <p:tag name="KSO_WM_UNIT_HIGHLIGHT" val="0"/>
  <p:tag name="KSO_WM_UNIT_COMPATIBLE" val="0"/>
  <p:tag name="KSO_WM_UNIT_CLEAR" val="0"/>
  <p:tag name="KSO_WM_BEAUTIFY_FLAG" val="#wm#"/>
  <p:tag name="KSO_WM_TAG_VERSION" val="1.0"/>
  <p:tag name="KSO_WM_UNIT_PRESET_TEXT" val="在此输入你的标题"/>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60.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32"/>
  <p:tag name="KSO_WM_UNIT_TYPE" val="l_h_i"/>
  <p:tag name="KSO_WM_UNIT_INDEX" val="1_2_3"/>
  <p:tag name="KSO_WM_UNIT_ID" val="diagram20181232_3*l_h_i*1_2_3"/>
  <p:tag name="KSO_WM_UNIT_LAYERLEVEL" val="1_1_1"/>
  <p:tag name="KSO_WM_BEAUTIFY_FLAG" val="#wm#"/>
  <p:tag name="KSO_WM_TAG_VERSION" val="1.0"/>
  <p:tag name="KSO_WM_DIAGRAM_GROUP_CODE" val="l1-1"/>
  <p:tag name="KSO_WM_UNIT_LINE_FORE_SCHEMECOLOR_INDEX" val="5"/>
  <p:tag name="KSO_WM_UNIT_LINE_FILL_TYPE" val="2"/>
</p:tagLst>
</file>

<file path=ppt/tags/tag61.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32"/>
  <p:tag name="KSO_WM_UNIT_TYPE" val="l_h_i"/>
  <p:tag name="KSO_WM_UNIT_INDEX" val="1_1_2"/>
  <p:tag name="KSO_WM_UNIT_ID" val="diagram20181232_3*l_h_i*1_1_2"/>
  <p:tag name="KSO_WM_UNIT_LAYERLEVEL" val="1_1_1"/>
  <p:tag name="KSO_WM_BEAUTIFY_FLAG" val="#wm#"/>
  <p:tag name="KSO_WM_TAG_VERSION" val="1.0"/>
  <p:tag name="KSO_WM_DIAGRAM_GROUP_CODE" val="l1-1"/>
  <p:tag name="KSO_WM_UNIT_LINE_FORE_SCHEMECOLOR_INDEX" val="5"/>
  <p:tag name="KSO_WM_UNIT_LINE_FILL_TYPE" val="2"/>
</p:tagLst>
</file>

<file path=ppt/tags/tag62.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32"/>
  <p:tag name="KSO_WM_UNIT_TYPE" val="l_h_i"/>
  <p:tag name="KSO_WM_UNIT_INDEX" val="1_3_3"/>
  <p:tag name="KSO_WM_UNIT_ID" val="diagram20181232_3*l_h_i*1_3_3"/>
  <p:tag name="KSO_WM_UNIT_LAYERLEVEL" val="1_1_1"/>
  <p:tag name="KSO_WM_BEAUTIFY_FLAG" val="#wm#"/>
  <p:tag name="KSO_WM_TAG_VERSION" val="1.0"/>
  <p:tag name="KSO_WM_DIAGRAM_GROUP_CODE" val="l1-1"/>
  <p:tag name="KSO_WM_UNIT_LINE_FORE_SCHEMECOLOR_INDEX" val="5"/>
  <p:tag name="KSO_WM_UNIT_LINE_FILL_TYPE" val="2"/>
</p:tagLst>
</file>

<file path=ppt/tags/tag6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81232_3*i*26"/>
  <p:tag name="KSO_WM_TEMPLATE_CATEGORY" val="diagram"/>
  <p:tag name="KSO_WM_TEMPLATE_INDEX" val="20181232"/>
  <p:tag name="KSO_WM_UNIT_INDEX" val="26"/>
</p:tagLst>
</file>

<file path=ppt/tags/tag64.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32"/>
  <p:tag name="KSO_WM_UNIT_TYPE" val="l_i"/>
  <p:tag name="KSO_WM_UNIT_INDEX" val="1_14"/>
  <p:tag name="KSO_WM_UNIT_ID" val="diagram20181232_3*l_i*1_14"/>
  <p:tag name="KSO_WM_UNIT_LAYERLEVEL" val="1_1"/>
  <p:tag name="KSO_WM_BEAUTIFY_FLAG" val="#wm#"/>
  <p:tag name="KSO_WM_TAG_VERSION" val="1.0"/>
  <p:tag name="KSO_WM_DIAGRAM_GROUP_CODE" val="l1-1"/>
  <p:tag name="KSO_WM_UNIT_FILL_FORE_SCHEMECOLOR_INDEX" val="8"/>
  <p:tag name="KSO_WM_UNIT_FILL_TYPE" val="1"/>
</p:tagLst>
</file>

<file path=ppt/tags/tag65.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32"/>
  <p:tag name="KSO_WM_UNIT_TYPE" val="l_i"/>
  <p:tag name="KSO_WM_UNIT_INDEX" val="1_15"/>
  <p:tag name="KSO_WM_UNIT_ID" val="diagram20181232_3*l_i*1_15"/>
  <p:tag name="KSO_WM_UNIT_LAYERLEVEL" val="1_1"/>
  <p:tag name="KSO_WM_BEAUTIFY_FLAG" val="#wm#"/>
  <p:tag name="KSO_WM_TAG_VERSION" val="1.0"/>
  <p:tag name="KSO_WM_DIAGRAM_GROUP_CODE" val="l1-1"/>
  <p:tag name="KSO_WM_UNIT_FILL_FORE_SCHEMECOLOR_INDEX" val="14"/>
  <p:tag name="KSO_WM_UNIT_FILL_TYPE" val="1"/>
</p:tagLst>
</file>

<file path=ppt/tags/tag66.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32"/>
  <p:tag name="KSO_WM_UNIT_TYPE" val="l_i"/>
  <p:tag name="KSO_WM_UNIT_INDEX" val="1_16"/>
  <p:tag name="KSO_WM_UNIT_ID" val="diagram20181232_3*l_i*1_16"/>
  <p:tag name="KSO_WM_UNIT_LAYERLEVEL" val="1_1"/>
  <p:tag name="KSO_WM_BEAUTIFY_FLAG" val="#wm#"/>
  <p:tag name="KSO_WM_TAG_VERSION" val="1.0"/>
  <p:tag name="KSO_WM_DIAGRAM_GROUP_CODE" val="l1-1"/>
  <p:tag name="KSO_WM_UNIT_FILL_FORE_SCHEMECOLOR_INDEX" val="14"/>
  <p:tag name="KSO_WM_UNIT_FILL_TYPE" val="1"/>
</p:tagLst>
</file>

<file path=ppt/tags/tag67.xml><?xml version="1.0" encoding="utf-8"?>
<p:tagLst xmlns:a="http://schemas.openxmlformats.org/drawingml/2006/main" xmlns:r="http://schemas.openxmlformats.org/officeDocument/2006/relationships" xmlns:p="http://schemas.openxmlformats.org/presentationml/2006/main">
  <p:tag name="PA" val="v4.0.0"/>
</p:tagLst>
</file>

<file path=ppt/tags/tag68.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32"/>
  <p:tag name="KSO_WM_UNIT_TYPE" val="l_h_f"/>
  <p:tag name="KSO_WM_UNIT_INDEX" val="1_2_2"/>
  <p:tag name="KSO_WM_UNIT_ID" val="diagram20181232_3*l_h_f*1_2_2"/>
  <p:tag name="KSO_WM_UNIT_LAYERLEVEL" val="1_1_1"/>
  <p:tag name="KSO_WM_UNIT_VALUE" val="24"/>
  <p:tag name="KSO_WM_UNIT_HIGHLIGHT" val="0"/>
  <p:tag name="KSO_WM_UNIT_COMPATIBLE" val="0"/>
  <p:tag name="KSO_WM_UNIT_CLEAR" val="0"/>
  <p:tag name="KSO_WM_BEAUTIFY_FLAG" val="#wm#"/>
  <p:tag name="KSO_WM_TAG_VERSION" val="1.0"/>
  <p:tag name="KSO_WM_DIAGRAM_GROUP_CODE" val="l1-1"/>
  <p:tag name="KSO_WM_UNIT_PRESET_TEXT" val="请在这里输入您的内容文字请在这里输入您的内容文字"/>
  <p:tag name="KSO_WM_UNIT_TEXT_FILL_FORE_SCHEMECOLOR_INDEX" val="1"/>
  <p:tag name="KSO_WM_UNIT_TEXT_FILL_TYPE" val="1"/>
</p:tagLst>
</file>

<file path=ppt/tags/tag69.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ags/tag70.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32"/>
  <p:tag name="KSO_WM_UNIT_TYPE" val="l_h_f"/>
  <p:tag name="KSO_WM_UNIT_INDEX" val="1_2_2"/>
  <p:tag name="KSO_WM_UNIT_ID" val="diagram20181232_3*l_h_f*1_2_2"/>
  <p:tag name="KSO_WM_UNIT_LAYERLEVEL" val="1_1_1"/>
  <p:tag name="KSO_WM_UNIT_VALUE" val="24"/>
  <p:tag name="KSO_WM_UNIT_HIGHLIGHT" val="0"/>
  <p:tag name="KSO_WM_UNIT_COMPATIBLE" val="0"/>
  <p:tag name="KSO_WM_UNIT_CLEAR" val="0"/>
  <p:tag name="KSO_WM_BEAUTIFY_FLAG" val="#wm#"/>
  <p:tag name="KSO_WM_TAG_VERSION" val="1.0"/>
  <p:tag name="KSO_WM_DIAGRAM_GROUP_CODE" val="l1-1"/>
  <p:tag name="KSO_WM_UNIT_PRESET_TEXT" val="请在这里输入您的内容文字请在这里输入您的内容文字"/>
  <p:tag name="KSO_WM_UNIT_TEXT_FILL_FORE_SCHEMECOLOR_INDEX" val="1"/>
  <p:tag name="KSO_WM_UNIT_TEXT_FILL_TYPE" val="1"/>
</p:tagLst>
</file>

<file path=ppt/tags/tag71.xml><?xml version="1.0" encoding="utf-8"?>
<p:tagLst xmlns:a="http://schemas.openxmlformats.org/drawingml/2006/main" xmlns:r="http://schemas.openxmlformats.org/officeDocument/2006/relationships" xmlns:p="http://schemas.openxmlformats.org/presentationml/2006/main">
  <p:tag name="PA" val="v4.0.0"/>
</p:tagLst>
</file>

<file path=ppt/tags/tag72.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32"/>
  <p:tag name="KSO_WM_UNIT_TYPE" val="l_h_f"/>
  <p:tag name="KSO_WM_UNIT_INDEX" val="1_2_2"/>
  <p:tag name="KSO_WM_UNIT_ID" val="diagram20181232_3*l_h_f*1_2_2"/>
  <p:tag name="KSO_WM_UNIT_LAYERLEVEL" val="1_1_1"/>
  <p:tag name="KSO_WM_UNIT_VALUE" val="24"/>
  <p:tag name="KSO_WM_UNIT_HIGHLIGHT" val="0"/>
  <p:tag name="KSO_WM_UNIT_COMPATIBLE" val="0"/>
  <p:tag name="KSO_WM_UNIT_CLEAR" val="0"/>
  <p:tag name="KSO_WM_BEAUTIFY_FLAG" val="#wm#"/>
  <p:tag name="KSO_WM_TAG_VERSION" val="1.0"/>
  <p:tag name="KSO_WM_DIAGRAM_GROUP_CODE" val="l1-1"/>
  <p:tag name="KSO_WM_UNIT_PRESET_TEXT" val="请在这里输入您的内容文字请在这里输入您的内容文字"/>
  <p:tag name="KSO_WM_UNIT_TEXT_FILL_FORE_SCHEMECOLOR_INDEX" val="1"/>
  <p:tag name="KSO_WM_UNIT_TEXT_FILL_TYPE" val="1"/>
</p:tagLst>
</file>

<file path=ppt/tags/tag73.xml><?xml version="1.0" encoding="utf-8"?>
<p:tagLst xmlns:a="http://schemas.openxmlformats.org/drawingml/2006/main" xmlns:r="http://schemas.openxmlformats.org/officeDocument/2006/relationships" xmlns:p="http://schemas.openxmlformats.org/presentationml/2006/main">
  <p:tag name="PA" val="v4.0.0"/>
</p:tagLst>
</file>

<file path=ppt/tags/tag74.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32"/>
  <p:tag name="KSO_WM_UNIT_TYPE" val="l_h_f"/>
  <p:tag name="KSO_WM_UNIT_INDEX" val="1_2_2"/>
  <p:tag name="KSO_WM_UNIT_ID" val="diagram20181232_3*l_h_f*1_2_2"/>
  <p:tag name="KSO_WM_UNIT_LAYERLEVEL" val="1_1_1"/>
  <p:tag name="KSO_WM_UNIT_VALUE" val="24"/>
  <p:tag name="KSO_WM_UNIT_HIGHLIGHT" val="0"/>
  <p:tag name="KSO_WM_UNIT_COMPATIBLE" val="0"/>
  <p:tag name="KSO_WM_UNIT_CLEAR" val="0"/>
  <p:tag name="KSO_WM_BEAUTIFY_FLAG" val="#wm#"/>
  <p:tag name="KSO_WM_TAG_VERSION" val="1.0"/>
  <p:tag name="KSO_WM_DIAGRAM_GROUP_CODE" val="l1-1"/>
  <p:tag name="KSO_WM_UNIT_PRESET_TEXT" val="请在这里输入您的内容文字请在这里输入您的内容文字"/>
  <p:tag name="KSO_WM_UNIT_TEXT_FILL_FORE_SCHEMECOLOR_INDEX" val="1"/>
  <p:tag name="KSO_WM_UNIT_TEXT_FILL_TYPE" val="1"/>
</p:tagLst>
</file>

<file path=ppt/tags/tag75.xml><?xml version="1.0" encoding="utf-8"?>
<p:tagLst xmlns:a="http://schemas.openxmlformats.org/drawingml/2006/main" xmlns:r="http://schemas.openxmlformats.org/officeDocument/2006/relationships" xmlns:p="http://schemas.openxmlformats.org/presentationml/2006/main">
  <p:tag name="PA" val="v4.0.0"/>
</p:tagLst>
</file>

<file path=ppt/tags/tag76.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32"/>
  <p:tag name="KSO_WM_UNIT_TYPE" val="l_h_f"/>
  <p:tag name="KSO_WM_UNIT_INDEX" val="1_2_2"/>
  <p:tag name="KSO_WM_UNIT_ID" val="diagram20181232_3*l_h_f*1_2_2"/>
  <p:tag name="KSO_WM_UNIT_LAYERLEVEL" val="1_1_1"/>
  <p:tag name="KSO_WM_UNIT_VALUE" val="24"/>
  <p:tag name="KSO_WM_UNIT_HIGHLIGHT" val="0"/>
  <p:tag name="KSO_WM_UNIT_COMPATIBLE" val="0"/>
  <p:tag name="KSO_WM_UNIT_CLEAR" val="0"/>
  <p:tag name="KSO_WM_BEAUTIFY_FLAG" val="#wm#"/>
  <p:tag name="KSO_WM_TAG_VERSION" val="1.0"/>
  <p:tag name="KSO_WM_DIAGRAM_GROUP_CODE" val="l1-1"/>
  <p:tag name="KSO_WM_UNIT_PRESET_TEXT" val="请在这里输入您的内容文字请在这里输入您的内容文字"/>
  <p:tag name="KSO_WM_UNIT_TEXT_FILL_FORE_SCHEMECOLOR_INDEX" val="1"/>
  <p:tag name="KSO_WM_UNIT_TEXT_FILL_TYPE" val="1"/>
</p:tagLst>
</file>

<file path=ppt/tags/tag77.xml><?xml version="1.0" encoding="utf-8"?>
<p:tagLst xmlns:a="http://schemas.openxmlformats.org/drawingml/2006/main" xmlns:r="http://schemas.openxmlformats.org/officeDocument/2006/relationships" xmlns:p="http://schemas.openxmlformats.org/presentationml/2006/main">
  <p:tag name="PA" val="v4.0.0"/>
</p:tagLst>
</file>

<file path=ppt/tags/tag78.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32"/>
  <p:tag name="KSO_WM_UNIT_TYPE" val="l_h_f"/>
  <p:tag name="KSO_WM_UNIT_INDEX" val="1_2_2"/>
  <p:tag name="KSO_WM_UNIT_ID" val="diagram20181232_3*l_h_f*1_2_2"/>
  <p:tag name="KSO_WM_UNIT_LAYERLEVEL" val="1_1_1"/>
  <p:tag name="KSO_WM_UNIT_VALUE" val="24"/>
  <p:tag name="KSO_WM_UNIT_HIGHLIGHT" val="0"/>
  <p:tag name="KSO_WM_UNIT_COMPATIBLE" val="0"/>
  <p:tag name="KSO_WM_UNIT_CLEAR" val="0"/>
  <p:tag name="KSO_WM_BEAUTIFY_FLAG" val="#wm#"/>
  <p:tag name="KSO_WM_TAG_VERSION" val="1.0"/>
  <p:tag name="KSO_WM_DIAGRAM_GROUP_CODE" val="l1-1"/>
  <p:tag name="KSO_WM_UNIT_PRESET_TEXT" val="请在这里输入您的内容文字请在这里输入您的内容文字"/>
  <p:tag name="KSO_WM_UNIT_TEXT_FILL_FORE_SCHEMECOLOR_INDEX" val="1"/>
  <p:tag name="KSO_WM_UNIT_TEXT_FILL_TYPE" val="1"/>
</p:tagLst>
</file>

<file path=ppt/tags/tag79.xml><?xml version="1.0" encoding="utf-8"?>
<p:tagLst xmlns:a="http://schemas.openxmlformats.org/drawingml/2006/main" xmlns:r="http://schemas.openxmlformats.org/officeDocument/2006/relationships" xmlns:p="http://schemas.openxmlformats.org/presentationml/2006/main">
  <p:tag name="PA" val="v4.0.0"/>
</p:tagLst>
</file>

<file path=ppt/tags/tag8.xml><?xml version="1.0" encoding="utf-8"?>
<p:tagLst xmlns:a="http://schemas.openxmlformats.org/drawingml/2006/main" xmlns:r="http://schemas.openxmlformats.org/officeDocument/2006/relationships" xmlns:p="http://schemas.openxmlformats.org/presentationml/2006/main">
  <p:tag name="PA" val="v4.0.0"/>
</p:tagLst>
</file>

<file path=ppt/tags/tag80.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32"/>
  <p:tag name="KSO_WM_UNIT_TYPE" val="l_h_f"/>
  <p:tag name="KSO_WM_UNIT_INDEX" val="1_2_2"/>
  <p:tag name="KSO_WM_UNIT_ID" val="diagram20181232_3*l_h_f*1_2_2"/>
  <p:tag name="KSO_WM_UNIT_LAYERLEVEL" val="1_1_1"/>
  <p:tag name="KSO_WM_UNIT_VALUE" val="24"/>
  <p:tag name="KSO_WM_UNIT_HIGHLIGHT" val="0"/>
  <p:tag name="KSO_WM_UNIT_COMPATIBLE" val="0"/>
  <p:tag name="KSO_WM_UNIT_CLEAR" val="0"/>
  <p:tag name="KSO_WM_BEAUTIFY_FLAG" val="#wm#"/>
  <p:tag name="KSO_WM_TAG_VERSION" val="1.0"/>
  <p:tag name="KSO_WM_DIAGRAM_GROUP_CODE" val="l1-1"/>
  <p:tag name="KSO_WM_UNIT_PRESET_TEXT" val="请在这里输入您的内容文字请在这里输入您的内容文字"/>
  <p:tag name="KSO_WM_UNIT_TEXT_FILL_FORE_SCHEMECOLOR_INDEX" val="1"/>
  <p:tag name="KSO_WM_UNIT_TEXT_FILL_TYPE" val="1"/>
</p:tagLst>
</file>

<file path=ppt/tags/tag81.xml><?xml version="1.0" encoding="utf-8"?>
<p:tagLst xmlns:a="http://schemas.openxmlformats.org/drawingml/2006/main" xmlns:r="http://schemas.openxmlformats.org/officeDocument/2006/relationships" xmlns:p="http://schemas.openxmlformats.org/presentationml/2006/main">
  <p:tag name="PA" val="v4.0.0"/>
</p:tagLst>
</file>

<file path=ppt/tags/tag82.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32"/>
  <p:tag name="KSO_WM_UNIT_TYPE" val="l_h_f"/>
  <p:tag name="KSO_WM_UNIT_INDEX" val="1_2_2"/>
  <p:tag name="KSO_WM_UNIT_ID" val="diagram20181232_3*l_h_f*1_2_2"/>
  <p:tag name="KSO_WM_UNIT_LAYERLEVEL" val="1_1_1"/>
  <p:tag name="KSO_WM_UNIT_VALUE" val="24"/>
  <p:tag name="KSO_WM_UNIT_HIGHLIGHT" val="0"/>
  <p:tag name="KSO_WM_UNIT_COMPATIBLE" val="0"/>
  <p:tag name="KSO_WM_UNIT_CLEAR" val="0"/>
  <p:tag name="KSO_WM_BEAUTIFY_FLAG" val="#wm#"/>
  <p:tag name="KSO_WM_TAG_VERSION" val="1.0"/>
  <p:tag name="KSO_WM_DIAGRAM_GROUP_CODE" val="l1-1"/>
  <p:tag name="KSO_WM_UNIT_PRESET_TEXT" val="请在这里输入您的内容文字请在这里输入您的内容文字"/>
  <p:tag name="KSO_WM_UNIT_TEXT_FILL_FORE_SCHEMECOLOR_INDEX" val="1"/>
  <p:tag name="KSO_WM_UNIT_TEXT_FILL_TYPE" val="1"/>
</p:tagLst>
</file>

<file path=ppt/tags/tag83.xml><?xml version="1.0" encoding="utf-8"?>
<p:tagLst xmlns:a="http://schemas.openxmlformats.org/drawingml/2006/main" xmlns:r="http://schemas.openxmlformats.org/officeDocument/2006/relationships" xmlns:p="http://schemas.openxmlformats.org/presentationml/2006/main">
  <p:tag name="PA" val="v4.0.0"/>
</p:tagLst>
</file>

<file path=ppt/tags/tag84.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32"/>
  <p:tag name="KSO_WM_UNIT_TYPE" val="l_h_f"/>
  <p:tag name="KSO_WM_UNIT_INDEX" val="1_2_2"/>
  <p:tag name="KSO_WM_UNIT_ID" val="diagram20181232_3*l_h_f*1_2_2"/>
  <p:tag name="KSO_WM_UNIT_LAYERLEVEL" val="1_1_1"/>
  <p:tag name="KSO_WM_UNIT_VALUE" val="24"/>
  <p:tag name="KSO_WM_UNIT_HIGHLIGHT" val="0"/>
  <p:tag name="KSO_WM_UNIT_COMPATIBLE" val="0"/>
  <p:tag name="KSO_WM_UNIT_CLEAR" val="0"/>
  <p:tag name="KSO_WM_BEAUTIFY_FLAG" val="#wm#"/>
  <p:tag name="KSO_WM_TAG_VERSION" val="1.0"/>
  <p:tag name="KSO_WM_DIAGRAM_GROUP_CODE" val="l1-1"/>
  <p:tag name="KSO_WM_UNIT_PRESET_TEXT" val="请在这里输入您的内容文字请在这里输入您的内容文字"/>
  <p:tag name="KSO_WM_UNIT_TEXT_FILL_FORE_SCHEMECOLOR_INDEX" val="1"/>
  <p:tag name="KSO_WM_UNIT_TEXT_FILL_TYPE" val="1"/>
</p:tagLst>
</file>

<file path=ppt/tags/tag85.xml><?xml version="1.0" encoding="utf-8"?>
<p:tagLst xmlns:a="http://schemas.openxmlformats.org/drawingml/2006/main" xmlns:r="http://schemas.openxmlformats.org/officeDocument/2006/relationships" xmlns:p="http://schemas.openxmlformats.org/presentationml/2006/main">
  <p:tag name="PA" val="v4.0.0"/>
</p:tagLst>
</file>

<file path=ppt/tags/tag86.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32"/>
  <p:tag name="KSO_WM_UNIT_TYPE" val="l_h_f"/>
  <p:tag name="KSO_WM_UNIT_INDEX" val="1_2_2"/>
  <p:tag name="KSO_WM_UNIT_ID" val="diagram20181232_3*l_h_f*1_2_2"/>
  <p:tag name="KSO_WM_UNIT_LAYERLEVEL" val="1_1_1"/>
  <p:tag name="KSO_WM_UNIT_VALUE" val="24"/>
  <p:tag name="KSO_WM_UNIT_HIGHLIGHT" val="0"/>
  <p:tag name="KSO_WM_UNIT_COMPATIBLE" val="0"/>
  <p:tag name="KSO_WM_UNIT_CLEAR" val="0"/>
  <p:tag name="KSO_WM_BEAUTIFY_FLAG" val="#wm#"/>
  <p:tag name="KSO_WM_TAG_VERSION" val="1.0"/>
  <p:tag name="KSO_WM_DIAGRAM_GROUP_CODE" val="l1-1"/>
  <p:tag name="KSO_WM_UNIT_PRESET_TEXT" val="请在这里输入您的内容文字请在这里输入您的内容文字"/>
  <p:tag name="KSO_WM_UNIT_TEXT_FILL_FORE_SCHEMECOLOR_INDEX" val="1"/>
  <p:tag name="KSO_WM_UNIT_TEXT_FILL_TYPE" val="1"/>
</p:tagLst>
</file>

<file path=ppt/tags/tag87.xml><?xml version="1.0" encoding="utf-8"?>
<p:tagLst xmlns:a="http://schemas.openxmlformats.org/drawingml/2006/main" xmlns:r="http://schemas.openxmlformats.org/officeDocument/2006/relationships" xmlns:p="http://schemas.openxmlformats.org/presentationml/2006/main">
  <p:tag name="PA" val="v4.0.0"/>
</p:tagLst>
</file>

<file path=ppt/tags/tag88.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32"/>
  <p:tag name="KSO_WM_UNIT_TYPE" val="l_h_f"/>
  <p:tag name="KSO_WM_UNIT_INDEX" val="1_2_2"/>
  <p:tag name="KSO_WM_UNIT_ID" val="diagram20181232_3*l_h_f*1_2_2"/>
  <p:tag name="KSO_WM_UNIT_LAYERLEVEL" val="1_1_1"/>
  <p:tag name="KSO_WM_UNIT_VALUE" val="24"/>
  <p:tag name="KSO_WM_UNIT_HIGHLIGHT" val="0"/>
  <p:tag name="KSO_WM_UNIT_COMPATIBLE" val="0"/>
  <p:tag name="KSO_WM_UNIT_CLEAR" val="0"/>
  <p:tag name="KSO_WM_BEAUTIFY_FLAG" val="#wm#"/>
  <p:tag name="KSO_WM_TAG_VERSION" val="1.0"/>
  <p:tag name="KSO_WM_DIAGRAM_GROUP_CODE" val="l1-1"/>
  <p:tag name="KSO_WM_UNIT_PRESET_TEXT" val="请在这里输入您的内容文字请在这里输入您的内容文字"/>
  <p:tag name="KSO_WM_UNIT_TEXT_FILL_FORE_SCHEMECOLOR_INDEX" val="1"/>
  <p:tag name="KSO_WM_UNIT_TEXT_FILL_TYPE" val="1"/>
</p:tagLst>
</file>

<file path=ppt/tags/tag89.xml><?xml version="1.0" encoding="utf-8"?>
<p:tagLst xmlns:a="http://schemas.openxmlformats.org/drawingml/2006/main" xmlns:r="http://schemas.openxmlformats.org/officeDocument/2006/relationships" xmlns:p="http://schemas.openxmlformats.org/presentationml/2006/main">
  <p:tag name="PA" val="v4.0.0"/>
</p:tagLst>
</file>

<file path=ppt/tags/tag9.xml><?xml version="1.0" encoding="utf-8"?>
<p:tagLst xmlns:a="http://schemas.openxmlformats.org/drawingml/2006/main" xmlns:r="http://schemas.openxmlformats.org/officeDocument/2006/relationships" xmlns:p="http://schemas.openxmlformats.org/presentationml/2006/main">
  <p:tag name="PA" val="v4.0.0"/>
</p:tagLst>
</file>

<file path=ppt/tags/tag90.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32"/>
  <p:tag name="KSO_WM_UNIT_TYPE" val="l_h_f"/>
  <p:tag name="KSO_WM_UNIT_INDEX" val="1_2_2"/>
  <p:tag name="KSO_WM_UNIT_ID" val="diagram20181232_3*l_h_f*1_2_2"/>
  <p:tag name="KSO_WM_UNIT_LAYERLEVEL" val="1_1_1"/>
  <p:tag name="KSO_WM_UNIT_VALUE" val="24"/>
  <p:tag name="KSO_WM_UNIT_HIGHLIGHT" val="0"/>
  <p:tag name="KSO_WM_UNIT_COMPATIBLE" val="0"/>
  <p:tag name="KSO_WM_UNIT_CLEAR" val="0"/>
  <p:tag name="KSO_WM_BEAUTIFY_FLAG" val="#wm#"/>
  <p:tag name="KSO_WM_TAG_VERSION" val="1.0"/>
  <p:tag name="KSO_WM_DIAGRAM_GROUP_CODE" val="l1-1"/>
  <p:tag name="KSO_WM_UNIT_PRESET_TEXT" val="请在这里输入您的内容文字请在这里输入您的内容文字"/>
  <p:tag name="KSO_WM_UNIT_TEXT_FILL_FORE_SCHEMECOLOR_INDEX" val="1"/>
  <p:tag name="KSO_WM_UNIT_TEXT_FILL_TYPE" val="1"/>
</p:tagLst>
</file>

<file path=ppt/tags/tag91.xml><?xml version="1.0" encoding="utf-8"?>
<p:tagLst xmlns:a="http://schemas.openxmlformats.org/drawingml/2006/main" xmlns:r="http://schemas.openxmlformats.org/officeDocument/2006/relationships" xmlns:p="http://schemas.openxmlformats.org/presentationml/2006/main">
  <p:tag name="PA" val="v4.0.0"/>
</p:tagLst>
</file>

<file path=ppt/tags/tag92.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32"/>
  <p:tag name="KSO_WM_UNIT_TYPE" val="l_h_f"/>
  <p:tag name="KSO_WM_UNIT_INDEX" val="1_2_2"/>
  <p:tag name="KSO_WM_UNIT_ID" val="diagram20181232_3*l_h_f*1_2_2"/>
  <p:tag name="KSO_WM_UNIT_LAYERLEVEL" val="1_1_1"/>
  <p:tag name="KSO_WM_UNIT_VALUE" val="24"/>
  <p:tag name="KSO_WM_UNIT_HIGHLIGHT" val="0"/>
  <p:tag name="KSO_WM_UNIT_COMPATIBLE" val="0"/>
  <p:tag name="KSO_WM_UNIT_CLEAR" val="0"/>
  <p:tag name="KSO_WM_BEAUTIFY_FLAG" val="#wm#"/>
  <p:tag name="KSO_WM_TAG_VERSION" val="1.0"/>
  <p:tag name="KSO_WM_DIAGRAM_GROUP_CODE" val="l1-1"/>
  <p:tag name="KSO_WM_UNIT_PRESET_TEXT" val="请在这里输入您的内容文字请在这里输入您的内容文字"/>
  <p:tag name="KSO_WM_UNIT_TEXT_FILL_FORE_SCHEMECOLOR_INDEX" val="1"/>
  <p:tag name="KSO_WM_UNIT_TEXT_FILL_TYPE" val="1"/>
</p:tagLst>
</file>

<file path=ppt/tags/tag93.xml><?xml version="1.0" encoding="utf-8"?>
<p:tagLst xmlns:a="http://schemas.openxmlformats.org/drawingml/2006/main" xmlns:r="http://schemas.openxmlformats.org/officeDocument/2006/relationships" xmlns:p="http://schemas.openxmlformats.org/presentationml/2006/main">
  <p:tag name="PA" val="v4.0.0"/>
</p:tagLst>
</file>

<file path=ppt/tags/tag94.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32"/>
  <p:tag name="KSO_WM_UNIT_TYPE" val="l_h_f"/>
  <p:tag name="KSO_WM_UNIT_INDEX" val="1_2_2"/>
  <p:tag name="KSO_WM_UNIT_ID" val="diagram20181232_3*l_h_f*1_2_2"/>
  <p:tag name="KSO_WM_UNIT_LAYERLEVEL" val="1_1_1"/>
  <p:tag name="KSO_WM_UNIT_VALUE" val="24"/>
  <p:tag name="KSO_WM_UNIT_HIGHLIGHT" val="0"/>
  <p:tag name="KSO_WM_UNIT_COMPATIBLE" val="0"/>
  <p:tag name="KSO_WM_UNIT_CLEAR" val="0"/>
  <p:tag name="KSO_WM_BEAUTIFY_FLAG" val="#wm#"/>
  <p:tag name="KSO_WM_TAG_VERSION" val="1.0"/>
  <p:tag name="KSO_WM_DIAGRAM_GROUP_CODE" val="l1-1"/>
  <p:tag name="KSO_WM_UNIT_PRESET_TEXT" val="请在这里输入您的内容文字请在这里输入您的内容文字"/>
  <p:tag name="KSO_WM_UNIT_TEXT_FILL_FORE_SCHEMECOLOR_INDEX" val="1"/>
  <p:tag name="KSO_WM_UNIT_TEXT_FILL_TYPE" val="1"/>
</p:tagLst>
</file>

<file path=ppt/tags/tag95.xml><?xml version="1.0" encoding="utf-8"?>
<p:tagLst xmlns:a="http://schemas.openxmlformats.org/drawingml/2006/main" xmlns:r="http://schemas.openxmlformats.org/officeDocument/2006/relationships" xmlns:p="http://schemas.openxmlformats.org/presentationml/2006/main">
  <p:tag name="PA" val="v4.0.0"/>
</p:tagLst>
</file>

<file path=ppt/tags/tag96.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32"/>
  <p:tag name="KSO_WM_UNIT_TYPE" val="l_h_f"/>
  <p:tag name="KSO_WM_UNIT_INDEX" val="1_2_2"/>
  <p:tag name="KSO_WM_UNIT_ID" val="diagram20181232_3*l_h_f*1_2_2"/>
  <p:tag name="KSO_WM_UNIT_LAYERLEVEL" val="1_1_1"/>
  <p:tag name="KSO_WM_UNIT_VALUE" val="24"/>
  <p:tag name="KSO_WM_UNIT_HIGHLIGHT" val="0"/>
  <p:tag name="KSO_WM_UNIT_COMPATIBLE" val="0"/>
  <p:tag name="KSO_WM_UNIT_CLEAR" val="0"/>
  <p:tag name="KSO_WM_BEAUTIFY_FLAG" val="#wm#"/>
  <p:tag name="KSO_WM_TAG_VERSION" val="1.0"/>
  <p:tag name="KSO_WM_DIAGRAM_GROUP_CODE" val="l1-1"/>
  <p:tag name="KSO_WM_UNIT_PRESET_TEXT" val="请在这里输入您的内容文字请在这里输入您的内容文字"/>
  <p:tag name="KSO_WM_UNIT_TEXT_FILL_FORE_SCHEMECOLOR_INDEX" val="1"/>
  <p:tag name="KSO_WM_UNIT_TEXT_FILL_TYPE" val="1"/>
</p:tagLst>
</file>

<file path=ppt/tags/tag97.xml><?xml version="1.0" encoding="utf-8"?>
<p:tagLst xmlns:a="http://schemas.openxmlformats.org/drawingml/2006/main" xmlns:r="http://schemas.openxmlformats.org/officeDocument/2006/relationships" xmlns:p="http://schemas.openxmlformats.org/presentationml/2006/main">
  <p:tag name="PA" val="v4.0.0"/>
</p:tagLst>
</file>

<file path=ppt/tags/tag98.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32"/>
  <p:tag name="KSO_WM_UNIT_TYPE" val="l_h_f"/>
  <p:tag name="KSO_WM_UNIT_INDEX" val="1_2_2"/>
  <p:tag name="KSO_WM_UNIT_ID" val="diagram20181232_3*l_h_f*1_2_2"/>
  <p:tag name="KSO_WM_UNIT_LAYERLEVEL" val="1_1_1"/>
  <p:tag name="KSO_WM_UNIT_VALUE" val="24"/>
  <p:tag name="KSO_WM_UNIT_HIGHLIGHT" val="0"/>
  <p:tag name="KSO_WM_UNIT_COMPATIBLE" val="0"/>
  <p:tag name="KSO_WM_UNIT_CLEAR" val="0"/>
  <p:tag name="KSO_WM_BEAUTIFY_FLAG" val="#wm#"/>
  <p:tag name="KSO_WM_TAG_VERSION" val="1.0"/>
  <p:tag name="KSO_WM_DIAGRAM_GROUP_CODE" val="l1-1"/>
  <p:tag name="KSO_WM_UNIT_PRESET_TEXT" val="请在这里输入您的内容文字请在这里输入您的内容文字"/>
  <p:tag name="KSO_WM_UNIT_TEXT_FILL_FORE_SCHEMECOLOR_INDEX" val="1"/>
  <p:tag name="KSO_WM_UNIT_TEXT_FILL_TYPE" val="1"/>
</p:tagLst>
</file>

<file path=ppt/tags/tag99.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561</TotalTime>
  <Words>4015</Words>
  <Application>Microsoft Office PowerPoint</Application>
  <PresentationFormat>自定义</PresentationFormat>
  <Paragraphs>433</Paragraphs>
  <Slides>57</Slides>
  <Notes>5</Notes>
  <HiddenSlides>0</HiddenSlides>
  <MMClips>0</MMClips>
  <ScaleCrop>false</ScaleCrop>
  <HeadingPairs>
    <vt:vector size="6" baseType="variant">
      <vt:variant>
        <vt:lpstr>主题</vt:lpstr>
      </vt:variant>
      <vt:variant>
        <vt:i4>1</vt:i4>
      </vt:variant>
      <vt:variant>
        <vt:lpstr>嵌入 OLE 服务器</vt:lpstr>
      </vt:variant>
      <vt:variant>
        <vt:i4>1</vt:i4>
      </vt:variant>
      <vt:variant>
        <vt:lpstr>幻灯片标题</vt:lpstr>
      </vt:variant>
      <vt:variant>
        <vt:i4>57</vt:i4>
      </vt:variant>
    </vt:vector>
  </HeadingPairs>
  <TitlesOfParts>
    <vt:vector size="59" baseType="lpstr">
      <vt:lpstr>Office Theme</vt:lpstr>
      <vt:lpstr>MSPhotoEd.3</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2020年生物安全宣传月</dc:title>
  <dc:creator>raymondshen</dc:creator>
  <cp:lastModifiedBy>Windows User</cp:lastModifiedBy>
  <cp:revision>18</cp:revision>
  <dcterms:created xsi:type="dcterms:W3CDTF">2022-09-07T00:53:00Z</dcterms:created>
  <dcterms:modified xsi:type="dcterms:W3CDTF">2022-09-13T10:03:23Z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2020-04-16T08:00:00Z</vt:filetime>
  </property>
  <property fmtid="{D5CDD505-2E9C-101B-9397-08002B2CF9AE}" pid="3" name="Creator">
    <vt:lpwstr>Microsoft® Office PowerPoint® 2007</vt:lpwstr>
  </property>
  <property fmtid="{D5CDD505-2E9C-101B-9397-08002B2CF9AE}" pid="4" name="LastSaved">
    <vt:filetime>2022-09-08T08:00:00Z</vt:filetime>
  </property>
  <property fmtid="{D5CDD505-2E9C-101B-9397-08002B2CF9AE}" pid="5" name="ICV">
    <vt:lpwstr>78FFF251A41D400282E478B344FAED25</vt:lpwstr>
  </property>
  <property fmtid="{D5CDD505-2E9C-101B-9397-08002B2CF9AE}" pid="6" name="KSOProductBuildVer">
    <vt:lpwstr>2052-11.1.0.12313</vt:lpwstr>
  </property>
</Properties>
</file>